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4"/>
  </p:notesMasterIdLst>
  <p:handoutMasterIdLst>
    <p:handoutMasterId r:id="rId75"/>
  </p:handoutMasterIdLst>
  <p:sldIdLst>
    <p:sldId id="294" r:id="rId2"/>
    <p:sldId id="381" r:id="rId3"/>
    <p:sldId id="382" r:id="rId4"/>
    <p:sldId id="383" r:id="rId5"/>
    <p:sldId id="384" r:id="rId6"/>
    <p:sldId id="386" r:id="rId7"/>
    <p:sldId id="387" r:id="rId8"/>
    <p:sldId id="388" r:id="rId9"/>
    <p:sldId id="389" r:id="rId10"/>
    <p:sldId id="391" r:id="rId11"/>
    <p:sldId id="390" r:id="rId12"/>
    <p:sldId id="392" r:id="rId13"/>
    <p:sldId id="394" r:id="rId14"/>
    <p:sldId id="393" r:id="rId15"/>
    <p:sldId id="395" r:id="rId16"/>
    <p:sldId id="396" r:id="rId17"/>
    <p:sldId id="397" r:id="rId18"/>
    <p:sldId id="398" r:id="rId19"/>
    <p:sldId id="446" r:id="rId20"/>
    <p:sldId id="447" r:id="rId21"/>
    <p:sldId id="448" r:id="rId22"/>
    <p:sldId id="449" r:id="rId23"/>
    <p:sldId id="399" r:id="rId24"/>
    <p:sldId id="436" r:id="rId25"/>
    <p:sldId id="400" r:id="rId26"/>
    <p:sldId id="401" r:id="rId27"/>
    <p:sldId id="402" r:id="rId28"/>
    <p:sldId id="445" r:id="rId29"/>
    <p:sldId id="403" r:id="rId30"/>
    <p:sldId id="404" r:id="rId31"/>
    <p:sldId id="405" r:id="rId32"/>
    <p:sldId id="406" r:id="rId33"/>
    <p:sldId id="407" r:id="rId34"/>
    <p:sldId id="408" r:id="rId35"/>
    <p:sldId id="409" r:id="rId36"/>
    <p:sldId id="410" r:id="rId37"/>
    <p:sldId id="437" r:id="rId38"/>
    <p:sldId id="438" r:id="rId39"/>
    <p:sldId id="439" r:id="rId40"/>
    <p:sldId id="450" r:id="rId41"/>
    <p:sldId id="411" r:id="rId42"/>
    <p:sldId id="412" r:id="rId43"/>
    <p:sldId id="414" r:id="rId44"/>
    <p:sldId id="415" r:id="rId45"/>
    <p:sldId id="416" r:id="rId46"/>
    <p:sldId id="417" r:id="rId47"/>
    <p:sldId id="418" r:id="rId48"/>
    <p:sldId id="419" r:id="rId49"/>
    <p:sldId id="413" r:id="rId50"/>
    <p:sldId id="451" r:id="rId51"/>
    <p:sldId id="420" r:id="rId52"/>
    <p:sldId id="421" r:id="rId53"/>
    <p:sldId id="422" r:id="rId54"/>
    <p:sldId id="423" r:id="rId55"/>
    <p:sldId id="424" r:id="rId56"/>
    <p:sldId id="426" r:id="rId57"/>
    <p:sldId id="428" r:id="rId58"/>
    <p:sldId id="427" r:id="rId59"/>
    <p:sldId id="452" r:id="rId60"/>
    <p:sldId id="425" r:id="rId61"/>
    <p:sldId id="430" r:id="rId62"/>
    <p:sldId id="431" r:id="rId63"/>
    <p:sldId id="432" r:id="rId64"/>
    <p:sldId id="440" r:id="rId65"/>
    <p:sldId id="441" r:id="rId66"/>
    <p:sldId id="442" r:id="rId67"/>
    <p:sldId id="443" r:id="rId68"/>
    <p:sldId id="429" r:id="rId69"/>
    <p:sldId id="433" r:id="rId70"/>
    <p:sldId id="434" r:id="rId71"/>
    <p:sldId id="435" r:id="rId72"/>
    <p:sldId id="297" r:id="rId73"/>
  </p:sldIdLst>
  <p:sldSz cx="9144000" cy="6858000" type="screen4x3"/>
  <p:notesSz cx="6858000" cy="9144000"/>
  <p:embeddedFontLst>
    <p:embeddedFont>
      <p:font typeface="굴림체" panose="020B0609000101010101" pitchFamily="49" charset="-127"/>
      <p:regular r:id="rId76"/>
    </p:embeddedFont>
    <p:embeddedFont>
      <p:font typeface="Albertus" panose="020E0702040304020204" pitchFamily="34" charset="0"/>
      <p:bold r:id="rId77"/>
    </p:embeddedFont>
    <p:embeddedFont>
      <p:font typeface="Calibri" panose="020F0502020204030204" pitchFamily="34" charset="0"/>
      <p:regular r:id="rId78"/>
      <p:bold r:id="rId79"/>
      <p:italic r:id="rId80"/>
      <p:boldItalic r:id="rId81"/>
    </p:embeddedFont>
    <p:embeddedFont>
      <p:font typeface="Calibri Light" panose="020F0302020204030204" pitchFamily="34" charset="0"/>
      <p:regular r:id="rId82"/>
      <p:italic r:id="rId83"/>
    </p:embeddedFont>
    <p:embeddedFont>
      <p:font typeface="Cambria Math" panose="02040503050406030204" pitchFamily="18" charset="0"/>
      <p:regular r:id="rId84"/>
    </p:embeddedFont>
    <p:embeddedFont>
      <p:font typeface="Lucida Handwriting" panose="03010101010101010101" pitchFamily="66" charset="0"/>
      <p:regular r:id="rId85"/>
    </p:embeddedFont>
    <p:embeddedFont>
      <p:font typeface="Malgun Gothic" panose="020B0503020000020004" pitchFamily="34" charset="-127"/>
      <p:regular r:id="rId86"/>
      <p:bold r:id="rId87"/>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6131"/>
    <a:srgbClr val="FEB349"/>
    <a:srgbClr val="5E4722"/>
    <a:srgbClr val="906924"/>
    <a:srgbClr val="C29F4A"/>
    <a:srgbClr val="90555D"/>
    <a:srgbClr val="5C363B"/>
    <a:srgbClr val="262626"/>
    <a:srgbClr val="A3430D"/>
    <a:srgbClr val="FA75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31" autoAdjust="0"/>
    <p:restoredTop sz="94792" autoAdjust="0"/>
  </p:normalViewPr>
  <p:slideViewPr>
    <p:cSldViewPr>
      <p:cViewPr varScale="1">
        <p:scale>
          <a:sx n="67" d="100"/>
          <a:sy n="67" d="100"/>
        </p:scale>
        <p:origin x="1052" y="56"/>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88" d="100"/>
          <a:sy n="88" d="100"/>
        </p:scale>
        <p:origin x="-387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1.fntdata"/><Relationship Id="rId84" Type="http://schemas.openxmlformats.org/officeDocument/2006/relationships/font" Target="fonts/font9.fntdata"/><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font" Target="fonts/font4.fntdata"/><Relationship Id="rId87"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7.fntdata"/><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5.fntdata"/><Relationship Id="rId85"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83" Type="http://schemas.openxmlformats.org/officeDocument/2006/relationships/font" Target="fonts/font8.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2023-06-04</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2023-06-04</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1026" name="Picture 2" descr="G:\파워포인트\김진영씨디자인\10월 16일\수학\수학.jpg"/>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p:spPr>
      </p:pic>
      <p:sp>
        <p:nvSpPr>
          <p:cNvPr id="4" name="날짜 개체 틀 3"/>
          <p:cNvSpPr>
            <a:spLocks noGrp="1"/>
          </p:cNvSpPr>
          <p:nvPr>
            <p:ph type="dt" sz="half" idx="10"/>
          </p:nvPr>
        </p:nvSpPr>
        <p:spPr/>
        <p:txBody>
          <a:bodyPr/>
          <a:lstStyle>
            <a:lvl1pPr algn="l">
              <a:defRPr/>
            </a:lvl1pPr>
          </a:lstStyle>
          <a:p>
            <a:fld id="{ED3D6733-6F27-4404-AB51-585418F146E5}" type="datetimeFigureOut">
              <a:rPr lang="ko-KR" altLang="en-US" smtClean="0"/>
              <a:pPr/>
              <a:t>2023-06-04</a:t>
            </a:fld>
            <a:endParaRPr lang="ko-KR" altLang="en-US"/>
          </a:p>
        </p:txBody>
      </p:sp>
      <p:sp>
        <p:nvSpPr>
          <p:cNvPr id="5" name="바닥글 개체 틀 4"/>
          <p:cNvSpPr>
            <a:spLocks noGrp="1"/>
          </p:cNvSpPr>
          <p:nvPr>
            <p:ph type="ftr" sz="quarter" idx="11"/>
          </p:nvPr>
        </p:nvSpPr>
        <p:spPr/>
        <p:txBody>
          <a:bodyPr/>
          <a:lstStyle>
            <a:lvl1pPr algn="l">
              <a:defRPr/>
            </a:lvl1pPr>
          </a:lstStyle>
          <a:p>
            <a:endParaRPr lang="ko-KR" altLang="en-US"/>
          </a:p>
        </p:txBody>
      </p:sp>
      <p:sp>
        <p:nvSpPr>
          <p:cNvPr id="6" name="슬라이드 번호 개체 틀 5"/>
          <p:cNvSpPr>
            <a:spLocks noGrp="1"/>
          </p:cNvSpPr>
          <p:nvPr>
            <p:ph type="sldNum" sz="quarter" idx="12"/>
          </p:nvPr>
        </p:nvSpPr>
        <p:spPr/>
        <p:txBody>
          <a:bodyPr/>
          <a:lstStyle>
            <a:lvl1pPr algn="l">
              <a:defRPr/>
            </a:lvl1p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564900" y="2276872"/>
            <a:ext cx="7057504" cy="1585337"/>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en-US" altLang="ko-KR" sz="5400" kern="1200" baseline="0" dirty="0">
                <a:solidFill>
                  <a:schemeClr val="tx1">
                    <a:lumMod val="65000"/>
                    <a:lumOff val="35000"/>
                  </a:schemeClr>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2023-06-04</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Dikdörtgen 5">
            <a:extLst>
              <a:ext uri="{FF2B5EF4-FFF2-40B4-BE49-F238E27FC236}">
                <a16:creationId xmlns:a16="http://schemas.microsoft.com/office/drawing/2014/main" id="{06EB862C-96AF-4F50-CA06-EC88592A85B7}"/>
              </a:ext>
            </a:extLst>
          </p:cNvPr>
          <p:cNvSpPr/>
          <p:nvPr userDrawn="1"/>
        </p:nvSpPr>
        <p:spPr>
          <a:xfrm>
            <a:off x="4716016" y="5157192"/>
            <a:ext cx="4320480" cy="1700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날짜 개체 틀 1"/>
          <p:cNvSpPr>
            <a:spLocks noGrp="1"/>
          </p:cNvSpPr>
          <p:nvPr>
            <p:ph type="dt" sz="half" idx="10"/>
          </p:nvPr>
        </p:nvSpPr>
        <p:spPr>
          <a:xfrm>
            <a:off x="457200" y="6429396"/>
            <a:ext cx="2133600" cy="292079"/>
          </a:xfrm>
        </p:spPr>
        <p:txBody>
          <a:bodyPr/>
          <a:lstStyle/>
          <a:p>
            <a:fld id="{ED3D6733-6F27-4404-AB51-585418F146E5}" type="datetimeFigureOut">
              <a:rPr lang="ko-KR" altLang="en-US" smtClean="0"/>
              <a:pPr/>
              <a:t>2023-06-04</a:t>
            </a:fld>
            <a:endParaRPr lang="ko-KR" altLang="en-US"/>
          </a:p>
        </p:txBody>
      </p:sp>
      <p:sp>
        <p:nvSpPr>
          <p:cNvPr id="9" name="바닥글 개체 틀 2"/>
          <p:cNvSpPr>
            <a:spLocks noGrp="1"/>
          </p:cNvSpPr>
          <p:nvPr>
            <p:ph type="ftr" sz="quarter" idx="11"/>
          </p:nvPr>
        </p:nvSpPr>
        <p:spPr>
          <a:xfrm>
            <a:off x="3124200" y="6429396"/>
            <a:ext cx="2895600" cy="292079"/>
          </a:xfrm>
        </p:spPr>
        <p:txBody>
          <a:bodyPr/>
          <a:lstStyle/>
          <a:p>
            <a:endParaRPr lang="ko-KR" altLang="en-US"/>
          </a:p>
        </p:txBody>
      </p:sp>
      <p:sp>
        <p:nvSpPr>
          <p:cNvPr id="10" name="슬라이드 번호 개체 틀 3"/>
          <p:cNvSpPr>
            <a:spLocks noGrp="1"/>
          </p:cNvSpPr>
          <p:nvPr>
            <p:ph type="sldNum" sz="quarter" idx="12"/>
          </p:nvPr>
        </p:nvSpPr>
        <p:spPr>
          <a:xfrm>
            <a:off x="6553200" y="6429396"/>
            <a:ext cx="2133600" cy="292079"/>
          </a:xfrm>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a:xfrm>
            <a:off x="179512" y="-29264"/>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outerShdw blurRad="63500" algn="ctr" rotWithShape="0">
                    <a:prstClr val="black">
                      <a:alpha val="13000"/>
                    </a:prstClr>
                  </a:outerShdw>
                </a:effectLst>
                <a:latin typeface="+mj-lt"/>
                <a:ea typeface="맑은 고딕"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2023-06-04</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95536" y="1484784"/>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a:xfrm>
            <a:off x="457200" y="6500834"/>
            <a:ext cx="2133600" cy="220641"/>
          </a:xfrm>
        </p:spPr>
        <p:txBody>
          <a:bodyPr/>
          <a:lstStyle>
            <a:lvl1pPr>
              <a:defRPr>
                <a:latin typeface="+mj-lt"/>
              </a:defRPr>
            </a:lvl1pPr>
          </a:lstStyle>
          <a:p>
            <a:fld id="{ED3D6733-6F27-4404-AB51-585418F146E5}" type="datetimeFigureOut">
              <a:rPr lang="ko-KR" altLang="en-US" smtClean="0"/>
              <a:pPr/>
              <a:t>2023-06-04</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395536" y="1484784"/>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8" name="제목 1"/>
          <p:cNvSpPr>
            <a:spLocks noGrp="1"/>
          </p:cNvSpPr>
          <p:nvPr>
            <p:ph type="title"/>
          </p:nvPr>
        </p:nvSpPr>
        <p:spPr>
          <a:xfrm>
            <a:off x="179512" y="-29264"/>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outerShdw blurRad="63500" algn="ctr" rotWithShape="0">
                    <a:prstClr val="black">
                      <a:alpha val="13000"/>
                    </a:prstClr>
                  </a:outerShdw>
                </a:effectLst>
                <a:latin typeface="+mj-lt"/>
                <a:ea typeface="맑은 고딕" pitchFamily="50" charset="-127"/>
                <a:cs typeface="+mj-cs"/>
              </a:defRPr>
            </a:lvl1pPr>
          </a:lstStyle>
          <a:p>
            <a:r>
              <a:rPr lang="ko-KR" altLang="en-US" dirty="0"/>
              <a:t>마스터 제목 스타일 편집</a:t>
            </a:r>
          </a:p>
        </p:txBody>
      </p:sp>
      <p:sp>
        <p:nvSpPr>
          <p:cNvPr id="2" name="Metin kutusu 1">
            <a:extLst>
              <a:ext uri="{FF2B5EF4-FFF2-40B4-BE49-F238E27FC236}">
                <a16:creationId xmlns:a16="http://schemas.microsoft.com/office/drawing/2014/main" id="{809133F2-8B57-A01C-1F87-96A5D5733FA6}"/>
              </a:ext>
            </a:extLst>
          </p:cNvPr>
          <p:cNvSpPr txBox="1"/>
          <p:nvPr userDrawn="1"/>
        </p:nvSpPr>
        <p:spPr>
          <a:xfrm rot="16200000">
            <a:off x="8244984" y="5954215"/>
            <a:ext cx="1487908" cy="276999"/>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tr-TR" sz="1200">
                <a:solidFill>
                  <a:schemeClr val="tx1">
                    <a:lumMod val="50000"/>
                    <a:lumOff val="50000"/>
                  </a:schemeClr>
                </a:solidFill>
                <a:latin typeface="Lucida Handwriting" panose="03010101010101010101" pitchFamily="66" charset="0"/>
              </a:rPr>
              <a:t>Hocaoğlu, M. F.</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14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2023-06-04</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174340" y="2420888"/>
            <a:ext cx="8795320" cy="1347567"/>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chemeClr val="bg1">
                    <a:lumMod val="50000"/>
                  </a:schemeClr>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2023-06-04</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51.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36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5.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350.png"/><Relationship Id="rId7" Type="http://schemas.openxmlformats.org/officeDocument/2006/relationships/image" Target="../media/image390.png"/><Relationship Id="rId2" Type="http://schemas.openxmlformats.org/officeDocument/2006/relationships/image" Target="../media/image340.png"/><Relationship Id="rId1" Type="http://schemas.openxmlformats.org/officeDocument/2006/relationships/slideLayout" Target="../slideLayouts/slideLayout5.xml"/><Relationship Id="rId6" Type="http://schemas.openxmlformats.org/officeDocument/2006/relationships/image" Target="../media/image380.png"/><Relationship Id="rId11" Type="http://schemas.openxmlformats.org/officeDocument/2006/relationships/image" Target="../media/image63.png"/><Relationship Id="rId5" Type="http://schemas.openxmlformats.org/officeDocument/2006/relationships/image" Target="../media/image61.png"/><Relationship Id="rId10" Type="http://schemas.openxmlformats.org/officeDocument/2006/relationships/image" Target="../media/image62.png"/><Relationship Id="rId4" Type="http://schemas.openxmlformats.org/officeDocument/2006/relationships/image" Target="../media/image41.png"/><Relationship Id="rId9" Type="http://schemas.openxmlformats.org/officeDocument/2006/relationships/image" Target="../media/image4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0.png"/><Relationship Id="rId7" Type="http://schemas.openxmlformats.org/officeDocument/2006/relationships/image" Target="../media/image67.png"/><Relationship Id="rId2" Type="http://schemas.openxmlformats.org/officeDocument/2006/relationships/image" Target="../media/image620.png"/><Relationship Id="rId1" Type="http://schemas.openxmlformats.org/officeDocument/2006/relationships/slideLayout" Target="../slideLayouts/slideLayout5.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0.png"/><Relationship Id="rId9" Type="http://schemas.openxmlformats.org/officeDocument/2006/relationships/image" Target="../media/image6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5.xml"/><Relationship Id="rId4" Type="http://schemas.openxmlformats.org/officeDocument/2006/relationships/image" Target="../media/image7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292080" y="4149080"/>
            <a:ext cx="2995450" cy="283705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R="0" indent="-228600" fontAlgn="base">
              <a:lnSpc>
                <a:spcPct val="200000"/>
              </a:lnSpc>
              <a:spcBef>
                <a:spcPct val="0"/>
              </a:spcBef>
              <a:spcAft>
                <a:spcPct val="0"/>
              </a:spcAft>
              <a:buClrTx/>
              <a:buSzTx/>
              <a:buFont typeface="+mj-lt"/>
              <a:buAutoNum type="arabicPeriod"/>
              <a:tabLst/>
            </a:pPr>
            <a:r>
              <a:rPr lang="tr-TR" altLang="ko-KR" sz="1300">
                <a:solidFill>
                  <a:srgbClr val="5E4722"/>
                </a:solidFill>
                <a:latin typeface="+mj-lt"/>
                <a:ea typeface="맑은 고딕" pitchFamily="50" charset="-127"/>
              </a:rPr>
              <a:t>Grafik Yöntem</a:t>
            </a:r>
          </a:p>
          <a:p>
            <a:pPr marR="0" indent="-228600" fontAlgn="base">
              <a:lnSpc>
                <a:spcPct val="200000"/>
              </a:lnSpc>
              <a:spcBef>
                <a:spcPct val="0"/>
              </a:spcBef>
              <a:spcAft>
                <a:spcPct val="0"/>
              </a:spcAft>
              <a:buClrTx/>
              <a:buSzTx/>
              <a:buFont typeface="+mj-lt"/>
              <a:buAutoNum type="arabicPeriod"/>
              <a:tabLst/>
            </a:pPr>
            <a:r>
              <a:rPr lang="tr-TR" altLang="ko-KR" sz="1300">
                <a:solidFill>
                  <a:srgbClr val="5E4722"/>
                </a:solidFill>
                <a:latin typeface="+mj-lt"/>
                <a:ea typeface="맑은 고딕" pitchFamily="50" charset="-127"/>
              </a:rPr>
              <a:t>Simpleks </a:t>
            </a:r>
          </a:p>
          <a:p>
            <a:pPr marR="0" indent="-228600" fontAlgn="base">
              <a:lnSpc>
                <a:spcPct val="200000"/>
              </a:lnSpc>
              <a:spcBef>
                <a:spcPct val="0"/>
              </a:spcBef>
              <a:spcAft>
                <a:spcPct val="0"/>
              </a:spcAft>
              <a:buClrTx/>
              <a:buSzTx/>
              <a:buFont typeface="+mj-lt"/>
              <a:buAutoNum type="arabicPeriod"/>
              <a:tabLst/>
            </a:pPr>
            <a:r>
              <a:rPr lang="tr-TR" altLang="ko-KR" sz="1300">
                <a:solidFill>
                  <a:srgbClr val="5E4722"/>
                </a:solidFill>
                <a:latin typeface="+mj-lt"/>
                <a:ea typeface="맑은 고딕" pitchFamily="50" charset="-127"/>
              </a:rPr>
              <a:t>Big M</a:t>
            </a:r>
          </a:p>
          <a:p>
            <a:pPr marR="0" indent="-228600" fontAlgn="base">
              <a:lnSpc>
                <a:spcPct val="200000"/>
              </a:lnSpc>
              <a:spcBef>
                <a:spcPct val="0"/>
              </a:spcBef>
              <a:spcAft>
                <a:spcPct val="0"/>
              </a:spcAft>
              <a:buClrTx/>
              <a:buSzTx/>
              <a:buFont typeface="+mj-lt"/>
              <a:buAutoNum type="arabicPeriod"/>
              <a:tabLst/>
            </a:pPr>
            <a:r>
              <a:rPr lang="tr-TR" altLang="ko-KR" sz="1300">
                <a:solidFill>
                  <a:srgbClr val="5E4722"/>
                </a:solidFill>
                <a:latin typeface="+mj-lt"/>
                <a:ea typeface="맑은 고딕" pitchFamily="50" charset="-127"/>
              </a:rPr>
              <a:t>İki Faz</a:t>
            </a:r>
          </a:p>
          <a:p>
            <a:pPr marR="0" indent="-228600" fontAlgn="base">
              <a:lnSpc>
                <a:spcPct val="200000"/>
              </a:lnSpc>
              <a:spcBef>
                <a:spcPct val="0"/>
              </a:spcBef>
              <a:spcAft>
                <a:spcPct val="0"/>
              </a:spcAft>
              <a:buClrTx/>
              <a:buSzTx/>
              <a:buFont typeface="+mj-lt"/>
              <a:buAutoNum type="arabicPeriod"/>
              <a:tabLst/>
            </a:pPr>
            <a:r>
              <a:rPr lang="tr-TR" altLang="ko-KR" sz="1300">
                <a:solidFill>
                  <a:srgbClr val="5E4722"/>
                </a:solidFill>
                <a:latin typeface="+mj-lt"/>
                <a:ea typeface="맑은 고딕" pitchFamily="50" charset="-127"/>
              </a:rPr>
              <a:t>Dual Simplex</a:t>
            </a:r>
          </a:p>
          <a:p>
            <a:pPr marR="0" indent="-228600" fontAlgn="base">
              <a:lnSpc>
                <a:spcPct val="200000"/>
              </a:lnSpc>
              <a:spcBef>
                <a:spcPct val="0"/>
              </a:spcBef>
              <a:spcAft>
                <a:spcPct val="0"/>
              </a:spcAft>
              <a:buClrTx/>
              <a:buSzTx/>
              <a:buFont typeface="+mj-lt"/>
              <a:buAutoNum type="arabicPeriod"/>
              <a:tabLst/>
            </a:pPr>
            <a:r>
              <a:rPr lang="tr-TR" altLang="ko-KR" sz="1300">
                <a:solidFill>
                  <a:srgbClr val="5E4722"/>
                </a:solidFill>
                <a:latin typeface="+mj-lt"/>
                <a:ea typeface="맑은 고딕" pitchFamily="50" charset="-127"/>
              </a:rPr>
              <a:t>Özel durumlar</a:t>
            </a:r>
          </a:p>
          <a:p>
            <a:pPr marR="0" indent="-228600" fontAlgn="base">
              <a:lnSpc>
                <a:spcPct val="200000"/>
              </a:lnSpc>
              <a:spcBef>
                <a:spcPct val="0"/>
              </a:spcBef>
              <a:spcAft>
                <a:spcPct val="0"/>
              </a:spcAft>
              <a:buClrTx/>
              <a:buSzTx/>
              <a:buFont typeface="+mj-lt"/>
              <a:buAutoNum type="arabicPeriod"/>
              <a:tabLst/>
            </a:pPr>
            <a:endParaRPr lang="tr-TR" altLang="ko-KR" sz="1300" dirty="0">
              <a:solidFill>
                <a:srgbClr val="5E4722"/>
              </a:solidFill>
              <a:latin typeface="+mj-lt"/>
              <a:ea typeface="맑은 고딕" pitchFamily="50" charset="-127"/>
            </a:endParaRPr>
          </a:p>
        </p:txBody>
      </p:sp>
      <p:grpSp>
        <p:nvGrpSpPr>
          <p:cNvPr id="2" name="그룹 1">
            <a:extLst>
              <a:ext uri="{FF2B5EF4-FFF2-40B4-BE49-F238E27FC236}">
                <a16:creationId xmlns:a16="http://schemas.microsoft.com/office/drawing/2014/main" id="{D0503BC1-B5E8-4EC2-AA4E-664180DDBE41}"/>
              </a:ext>
            </a:extLst>
          </p:cNvPr>
          <p:cNvGrpSpPr/>
          <p:nvPr/>
        </p:nvGrpSpPr>
        <p:grpSpPr>
          <a:xfrm>
            <a:off x="1126236" y="4149080"/>
            <a:ext cx="3733795" cy="797841"/>
            <a:chOff x="1890822" y="4221088"/>
            <a:chExt cx="3733795" cy="797841"/>
          </a:xfrm>
        </p:grpSpPr>
        <p:sp>
          <p:nvSpPr>
            <p:cNvPr id="6" name="직사각형 5"/>
            <p:cNvSpPr/>
            <p:nvPr/>
          </p:nvSpPr>
          <p:spPr>
            <a:xfrm rot="2700000">
              <a:off x="1890822" y="4405073"/>
              <a:ext cx="613856" cy="613856"/>
            </a:xfrm>
            <a:prstGeom prst="rect">
              <a:avLst/>
            </a:prstGeom>
            <a:solidFill>
              <a:srgbClr val="EA61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EA6131"/>
                </a:solidFill>
                <a:latin typeface="+mj-lt"/>
                <a:ea typeface="맑은 고딕" pitchFamily="50" charset="-127"/>
              </a:endParaRPr>
            </a:p>
          </p:txBody>
        </p:sp>
        <p:grpSp>
          <p:nvGrpSpPr>
            <p:cNvPr id="4" name="그룹 3"/>
            <p:cNvGrpSpPr/>
            <p:nvPr/>
          </p:nvGrpSpPr>
          <p:grpSpPr>
            <a:xfrm>
              <a:off x="1907704" y="4221088"/>
              <a:ext cx="3716913" cy="764155"/>
              <a:chOff x="2219144" y="3284144"/>
              <a:chExt cx="3716913" cy="764155"/>
            </a:xfrm>
          </p:grpSpPr>
          <p:sp>
            <p:nvSpPr>
              <p:cNvPr id="10" name="Text Box 5"/>
              <p:cNvSpPr txBox="1">
                <a:spLocks noChangeArrowheads="1"/>
              </p:cNvSpPr>
              <p:nvPr/>
            </p:nvSpPr>
            <p:spPr bwMode="auto">
              <a:xfrm>
                <a:off x="2894078" y="3284144"/>
                <a:ext cx="3041979" cy="4616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tr-TR" altLang="ko-KR" sz="2400" b="1" dirty="0">
                    <a:solidFill>
                      <a:srgbClr val="EA6131"/>
                    </a:solidFill>
                    <a:latin typeface="+mj-lt"/>
                    <a:ea typeface="맑은 고딕" pitchFamily="50" charset="-127"/>
                    <a:cs typeface="굴림" pitchFamily="50" charset="-127"/>
                  </a:rPr>
                  <a:t>DP Çözüm Yöntemleri</a:t>
                </a:r>
                <a:endParaRPr kumimoji="1" lang="en-US" altLang="ko-KR" sz="2400" b="1" dirty="0">
                  <a:solidFill>
                    <a:srgbClr val="EA6131"/>
                  </a:solidFill>
                  <a:latin typeface="+mj-lt"/>
                  <a:ea typeface="맑은 고딕" pitchFamily="50" charset="-127"/>
                  <a:cs typeface="굴림" pitchFamily="50" charset="-127"/>
                </a:endParaRPr>
              </a:p>
            </p:txBody>
          </p:sp>
          <p:sp>
            <p:nvSpPr>
              <p:cNvPr id="11" name="Text Box 4"/>
              <p:cNvSpPr txBox="1">
                <a:spLocks noChangeArrowheads="1"/>
              </p:cNvSpPr>
              <p:nvPr/>
            </p:nvSpPr>
            <p:spPr bwMode="auto">
              <a:xfrm>
                <a:off x="2219144" y="3463524"/>
                <a:ext cx="601447" cy="584775"/>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3200" b="1" dirty="0">
                    <a:solidFill>
                      <a:schemeClr val="bg1"/>
                    </a:solidFill>
                    <a:latin typeface="+mj-lt"/>
                    <a:ea typeface="맑은 고딕" pitchFamily="50" charset="-127"/>
                    <a:cs typeface="굴림" pitchFamily="50" charset="-127"/>
                  </a:rPr>
                  <a:t>0</a:t>
                </a:r>
                <a:r>
                  <a:rPr kumimoji="1" lang="tr-TR" altLang="ko-KR" sz="3200" b="1" dirty="0">
                    <a:solidFill>
                      <a:schemeClr val="bg1"/>
                    </a:solidFill>
                    <a:latin typeface="+mj-lt"/>
                    <a:ea typeface="맑은 고딕" pitchFamily="50" charset="-127"/>
                    <a:cs typeface="굴림" pitchFamily="50" charset="-127"/>
                  </a:rPr>
                  <a:t>3</a:t>
                </a:r>
                <a:endParaRPr kumimoji="1" lang="ko-KR" altLang="ko-KR" sz="3200" b="1" dirty="0">
                  <a:solidFill>
                    <a:schemeClr val="bg1"/>
                  </a:solidFill>
                  <a:latin typeface="+mj-lt"/>
                  <a:ea typeface="맑은 고딕" pitchFamily="50" charset="-127"/>
                  <a:cs typeface="굴림" pitchFamily="50" charset="-127"/>
                </a:endParaRPr>
              </a:p>
            </p:txBody>
          </p:sp>
          <p:sp>
            <p:nvSpPr>
              <p:cNvPr id="12" name="직사각형 11"/>
              <p:cNvSpPr/>
              <p:nvPr/>
            </p:nvSpPr>
            <p:spPr>
              <a:xfrm>
                <a:off x="2894079" y="3676961"/>
                <a:ext cx="2709441" cy="246221"/>
              </a:xfrm>
              <a:prstGeom prst="rect">
                <a:avLst/>
              </a:prstGeom>
            </p:spPr>
            <p:txBody>
              <a:bodyPr wrap="square">
                <a:spAutoFit/>
              </a:bodyPr>
              <a:lstStyle/>
              <a:p>
                <a:pPr lvl="0">
                  <a:lnSpc>
                    <a:spcPts val="1200"/>
                  </a:lnSpc>
                  <a:defRPr/>
                </a:pPr>
                <a:r>
                  <a:rPr lang="tr-TR" altLang="ko-KR" sz="1100" dirty="0" err="1">
                    <a:solidFill>
                      <a:schemeClr val="tx1">
                        <a:lumMod val="85000"/>
                        <a:lumOff val="15000"/>
                      </a:schemeClr>
                    </a:solidFill>
                    <a:latin typeface="+mj-lt"/>
                    <a:ea typeface="맑은 고딕" pitchFamily="50" charset="-127"/>
                    <a:cs typeface="굴림" pitchFamily="50" charset="-127"/>
                  </a:rPr>
                  <a:t>Simpleks</a:t>
                </a:r>
                <a:r>
                  <a:rPr lang="tr-TR" altLang="ko-KR" sz="1100" dirty="0">
                    <a:solidFill>
                      <a:schemeClr val="tx1">
                        <a:lumMod val="85000"/>
                        <a:lumOff val="15000"/>
                      </a:schemeClr>
                    </a:solidFill>
                    <a:latin typeface="+mj-lt"/>
                    <a:ea typeface="맑은 고딕" pitchFamily="50" charset="-127"/>
                    <a:cs typeface="굴림" pitchFamily="50" charset="-127"/>
                  </a:rPr>
                  <a:t>, Büyük M, İki Faz, Dual </a:t>
                </a:r>
                <a:r>
                  <a:rPr lang="tr-TR" altLang="ko-KR" sz="1100" dirty="0" err="1">
                    <a:solidFill>
                      <a:schemeClr val="tx1">
                        <a:lumMod val="85000"/>
                        <a:lumOff val="15000"/>
                      </a:schemeClr>
                    </a:solidFill>
                    <a:latin typeface="+mj-lt"/>
                    <a:ea typeface="맑은 고딕" pitchFamily="50" charset="-127"/>
                    <a:cs typeface="굴림" pitchFamily="50" charset="-127"/>
                  </a:rPr>
                  <a:t>simpleks</a:t>
                </a:r>
                <a:endParaRPr lang="en-US" altLang="ko-KR" sz="1100" dirty="0">
                  <a:solidFill>
                    <a:schemeClr val="tx1">
                      <a:lumMod val="85000"/>
                      <a:lumOff val="15000"/>
                    </a:schemeClr>
                  </a:solidFill>
                  <a:latin typeface="+mj-lt"/>
                  <a:ea typeface="맑은 고딕" pitchFamily="50" charset="-127"/>
                  <a:cs typeface="굴림" pitchFamily="50" charset="-127"/>
                </a:endParaRPr>
              </a:p>
            </p:txBody>
          </p:sp>
        </p:grpSp>
      </p:grpSp>
      <p:cxnSp>
        <p:nvCxnSpPr>
          <p:cNvPr id="9" name="직선 연결선 8"/>
          <p:cNvCxnSpPr/>
          <p:nvPr/>
        </p:nvCxnSpPr>
        <p:spPr>
          <a:xfrm>
            <a:off x="5247574" y="4363728"/>
            <a:ext cx="0" cy="1752424"/>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BCADD3AB-CB1B-097C-01C5-8AA966885A2F}"/>
              </a:ext>
            </a:extLst>
          </p:cNvPr>
          <p:cNvSpPr>
            <a:spLocks noGrp="1"/>
          </p:cNvSpPr>
          <p:nvPr>
            <p:ph type="ctrTitle"/>
          </p:nvPr>
        </p:nvSpPr>
        <p:spPr/>
        <p:txBody>
          <a:bodyPr/>
          <a:lstStyle/>
          <a:p>
            <a:r>
              <a:rPr lang="tr-TR" dirty="0" err="1"/>
              <a:t>Simple</a:t>
            </a:r>
            <a:r>
              <a:rPr lang="tr-TR" dirty="0" err="1">
                <a:solidFill>
                  <a:srgbClr val="EA6131"/>
                </a:solidFill>
              </a:rPr>
              <a:t>x</a:t>
            </a:r>
            <a:endParaRPr lang="tr-TR" dirty="0">
              <a:solidFill>
                <a:srgbClr val="EA6131"/>
              </a:solidFill>
            </a:endParaRPr>
          </a:p>
        </p:txBody>
      </p:sp>
    </p:spTree>
    <p:extLst>
      <p:ext uri="{BB962C8B-B14F-4D97-AF65-F5344CB8AC3E}">
        <p14:creationId xmlns:p14="http://schemas.microsoft.com/office/powerpoint/2010/main" val="41042492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İçerik Yer Tutucusu 8">
                <a:extLst>
                  <a:ext uri="{FF2B5EF4-FFF2-40B4-BE49-F238E27FC236}">
                    <a16:creationId xmlns:a16="http://schemas.microsoft.com/office/drawing/2014/main" id="{BAC51055-3D59-5F4C-2858-D1DECE8CCEBA}"/>
                  </a:ext>
                </a:extLst>
              </p:cNvPr>
              <p:cNvSpPr>
                <a:spLocks noGrp="1"/>
              </p:cNvSpPr>
              <p:nvPr>
                <p:ph idx="1"/>
              </p:nvPr>
            </p:nvSpPr>
            <p:spPr/>
            <p:txBody>
              <a:bodyPr/>
              <a:lstStyle/>
              <a:p>
                <a:r>
                  <a:rPr lang="tr-TR" dirty="0"/>
                  <a:t>DP problemleri öncelikli olarak kanonik forma dönüştürülür. Bunun için ≤ yönlü kısıtların sol tarafına S (</a:t>
                </a:r>
                <a:r>
                  <a:rPr lang="tr-TR" dirty="0" err="1"/>
                  <a:t>slack</a:t>
                </a:r>
                <a:r>
                  <a:rPr lang="tr-TR" dirty="0"/>
                  <a:t>), ≥ yönlü kısıtların sol tarafına –E (</a:t>
                </a:r>
                <a:r>
                  <a:rPr lang="tr-TR" dirty="0" err="1"/>
                  <a:t>surplus</a:t>
                </a:r>
                <a:r>
                  <a:rPr lang="tr-TR" dirty="0"/>
                  <a:t>) +A (</a:t>
                </a:r>
                <a:r>
                  <a:rPr lang="tr-TR" dirty="0" err="1"/>
                  <a:t>artificial</a:t>
                </a:r>
                <a:r>
                  <a:rPr lang="tr-TR" dirty="0"/>
                  <a:t>) değişkenleri eklenir. = tipindeki değişkenler için ise yalnızca A yapay değişkeni eklenir.</a:t>
                </a:r>
              </a:p>
              <a:p>
                <a:endParaRPr lang="tr-TR" dirty="0"/>
              </a:p>
              <a:p>
                <a:pPr marL="0" indent="0">
                  <a:buNone/>
                </a:pPr>
                <a14:m>
                  <m:oMathPara xmlns:m="http://schemas.openxmlformats.org/officeDocument/2006/math">
                    <m:oMathParaPr>
                      <m:jc m:val="centerGroup"/>
                    </m:oMathParaPr>
                    <m:oMath xmlns:m="http://schemas.openxmlformats.org/officeDocument/2006/math">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max</m:t>
                          </m:r>
                          <m:r>
                            <a:rPr lang="tr-TR" b="0" i="0" smtClean="0">
                              <a:latin typeface="Cambria Math" panose="02040503050406030204" pitchFamily="18" charset="0"/>
                            </a:rPr>
                            <m:t>/</m:t>
                          </m:r>
                          <m:r>
                            <m:rPr>
                              <m:sty m:val="p"/>
                            </m:rPr>
                            <a:rPr lang="tr-TR" b="0" i="0" smtClean="0">
                              <a:latin typeface="Cambria Math" panose="02040503050406030204" pitchFamily="18" charset="0"/>
                            </a:rPr>
                            <m:t>min</m:t>
                          </m:r>
                        </m:fName>
                        <m:e>
                          <m:r>
                            <a:rPr lang="tr-TR" b="0" i="1" smtClean="0">
                              <a:latin typeface="Cambria Math" panose="02040503050406030204" pitchFamily="18" charset="0"/>
                            </a:rPr>
                            <m:t>𝑍</m:t>
                          </m:r>
                          <m:r>
                            <a:rPr lang="tr-TR" b="0" i="1" smtClean="0">
                              <a:latin typeface="Cambria Math" panose="02040503050406030204" pitchFamily="18" charset="0"/>
                            </a:rPr>
                            <m:t>=</m:t>
                          </m:r>
                          <m:nary>
                            <m:naryPr>
                              <m:chr m:val="∑"/>
                              <m:subHide m:val="on"/>
                              <m:supHide m:val="on"/>
                              <m:ctrlPr>
                                <a:rPr lang="tr-TR" b="0" i="1" smtClean="0">
                                  <a:latin typeface="Cambria Math" panose="02040503050406030204" pitchFamily="18" charset="0"/>
                                </a:rPr>
                              </m:ctrlPr>
                            </m:naryPr>
                            <m:sub/>
                            <m:sup/>
                            <m:e>
                              <m:sSub>
                                <m:sSubPr>
                                  <m:ctrlPr>
                                    <a:rPr lang="tr-TR" b="0" i="1" smtClean="0">
                                      <a:latin typeface="Cambria Math" panose="02040503050406030204" pitchFamily="18" charset="0"/>
                                    </a:rPr>
                                  </m:ctrlPr>
                                </m:sSubPr>
                                <m:e>
                                  <m:r>
                                    <a:rPr lang="tr-TR" b="0" i="1" smtClean="0">
                                      <a:latin typeface="Cambria Math" panose="02040503050406030204" pitchFamily="18" charset="0"/>
                                    </a:rPr>
                                    <m:t>𝑐</m:t>
                                  </m:r>
                                </m:e>
                                <m:sub>
                                  <m:r>
                                    <a:rPr lang="tr-TR" b="0" i="1" smtClean="0">
                                      <a:latin typeface="Cambria Math" panose="02040503050406030204" pitchFamily="18" charset="0"/>
                                    </a:rPr>
                                    <m:t>𝑖</m:t>
                                  </m:r>
                                </m:sub>
                              </m:sSub>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𝑖</m:t>
                                  </m:r>
                                </m:sub>
                              </m:sSub>
                            </m:e>
                          </m:nary>
                        </m:e>
                      </m:func>
                    </m:oMath>
                  </m:oMathPara>
                </a14:m>
                <a:endParaRPr lang="tr-TR" dirty="0"/>
              </a:p>
              <a:p>
                <a:pPr marL="0" indent="0" algn="ctr"/>
                <a14:m>
                  <m:oMath xmlns:m="http://schemas.openxmlformats.org/officeDocument/2006/math">
                    <m:nary>
                      <m:naryPr>
                        <m:chr m:val="∑"/>
                        <m:subHide m:val="on"/>
                        <m:supHide m:val="on"/>
                        <m:ctrlPr>
                          <a:rPr lang="tr-TR" i="1" smtClean="0">
                            <a:latin typeface="Cambria Math" panose="02040503050406030204" pitchFamily="18" charset="0"/>
                          </a:rPr>
                        </m:ctrlPr>
                      </m:naryPr>
                      <m:sub/>
                      <m:sup/>
                      <m:e>
                        <m:sSub>
                          <m:sSubPr>
                            <m:ctrlPr>
                              <a:rPr lang="tr-TR" i="1" smtClean="0">
                                <a:latin typeface="Cambria Math" panose="02040503050406030204" pitchFamily="18" charset="0"/>
                              </a:rPr>
                            </m:ctrlPr>
                          </m:sSubPr>
                          <m:e>
                            <m:r>
                              <a:rPr lang="tr-TR" b="0" i="1" smtClean="0">
                                <a:latin typeface="Cambria Math" panose="02040503050406030204" pitchFamily="18" charset="0"/>
                              </a:rPr>
                              <m:t>𝑎</m:t>
                            </m:r>
                          </m:e>
                          <m:sub>
                            <m:r>
                              <a:rPr lang="tr-TR" b="0" i="1" smtClean="0">
                                <a:latin typeface="Cambria Math" panose="02040503050406030204" pitchFamily="18" charset="0"/>
                              </a:rPr>
                              <m:t>𝑖</m:t>
                            </m:r>
                          </m:sub>
                        </m:sSub>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𝑖</m:t>
                            </m:r>
                          </m:sub>
                        </m:sSub>
                        <m:r>
                          <a:rPr lang="tr-TR" i="1" smtClean="0">
                            <a:latin typeface="Cambria Math" panose="02040503050406030204" pitchFamily="18" charset="0"/>
                            <a:ea typeface="Cambria Math" panose="02040503050406030204" pitchFamily="18" charset="0"/>
                          </a:rPr>
                          <m:t>≤</m:t>
                        </m:r>
                        <m:sSub>
                          <m:sSubPr>
                            <m:ctrlPr>
                              <a:rPr lang="tr-TR"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𝑏</m:t>
                            </m:r>
                          </m:e>
                          <m:sub>
                            <m:r>
                              <a:rPr lang="tr-TR" b="0" i="1" smtClean="0">
                                <a:latin typeface="Cambria Math" panose="02040503050406030204" pitchFamily="18" charset="0"/>
                                <a:ea typeface="Cambria Math" panose="02040503050406030204" pitchFamily="18" charset="0"/>
                              </a:rPr>
                              <m:t>𝑗</m:t>
                            </m:r>
                          </m:sub>
                        </m:sSub>
                      </m:e>
                    </m:nary>
                  </m:oMath>
                </a14:m>
                <a:r>
                  <a:rPr lang="tr-TR" dirty="0"/>
                  <a:t> </a:t>
                </a:r>
                <a:r>
                  <a:rPr lang="tr-TR" dirty="0">
                    <a:sym typeface="Wingdings" panose="05000000000000000000" pitchFamily="2" charset="2"/>
                  </a:rPr>
                  <a:t>  </a:t>
                </a:r>
                <a14:m>
                  <m:oMath xmlns:m="http://schemas.openxmlformats.org/officeDocument/2006/math">
                    <m:nary>
                      <m:naryPr>
                        <m:chr m:val="∑"/>
                        <m:subHide m:val="on"/>
                        <m:supHide m:val="on"/>
                        <m:ctrlPr>
                          <a:rPr lang="tr-TR" i="1">
                            <a:latin typeface="Cambria Math" panose="02040503050406030204" pitchFamily="18" charset="0"/>
                          </a:rPr>
                        </m:ctrlPr>
                      </m:naryPr>
                      <m:sub/>
                      <m:sup/>
                      <m:e>
                        <m:sSub>
                          <m:sSubPr>
                            <m:ctrlPr>
                              <a:rPr lang="tr-TR" i="1">
                                <a:latin typeface="Cambria Math" panose="02040503050406030204" pitchFamily="18" charset="0"/>
                              </a:rPr>
                            </m:ctrlPr>
                          </m:sSubPr>
                          <m:e>
                            <m:r>
                              <a:rPr lang="tr-TR">
                                <a:latin typeface="Cambria Math" panose="02040503050406030204" pitchFamily="18" charset="0"/>
                              </a:rPr>
                              <m:t>𝑎</m:t>
                            </m:r>
                          </m:e>
                          <m:sub>
                            <m:r>
                              <a:rPr lang="tr-TR">
                                <a:latin typeface="Cambria Math" panose="02040503050406030204" pitchFamily="18" charset="0"/>
                              </a:rPr>
                              <m:t>𝑖</m:t>
                            </m:r>
                          </m:sub>
                        </m:sSub>
                        <m:sSub>
                          <m:sSubPr>
                            <m:ctrlPr>
                              <a:rPr lang="tr-TR" i="1">
                                <a:latin typeface="Cambria Math" panose="02040503050406030204" pitchFamily="18" charset="0"/>
                              </a:rPr>
                            </m:ctrlPr>
                          </m:sSubPr>
                          <m:e>
                            <m:r>
                              <a:rPr lang="tr-TR">
                                <a:latin typeface="Cambria Math" panose="02040503050406030204" pitchFamily="18" charset="0"/>
                              </a:rPr>
                              <m:t>𝑥</m:t>
                            </m:r>
                          </m:e>
                          <m:sub>
                            <m:r>
                              <a:rPr lang="tr-TR">
                                <a:latin typeface="Cambria Math" panose="02040503050406030204" pitchFamily="18" charset="0"/>
                              </a:rPr>
                              <m:t>𝑖</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𝑆</m:t>
                            </m:r>
                          </m:e>
                          <m:sub>
                            <m:r>
                              <a:rPr lang="tr-TR" b="0" i="1" smtClean="0">
                                <a:latin typeface="Cambria Math" panose="02040503050406030204" pitchFamily="18" charset="0"/>
                              </a:rPr>
                              <m:t>𝑗</m:t>
                            </m:r>
                          </m:sub>
                        </m:sSub>
                        <m:r>
                          <a:rPr lang="tr-TR" b="0" i="1" smtClean="0">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a:latin typeface="Cambria Math" panose="02040503050406030204" pitchFamily="18" charset="0"/>
                                <a:ea typeface="Cambria Math" panose="02040503050406030204" pitchFamily="18" charset="0"/>
                              </a:rPr>
                              <m:t>𝑏</m:t>
                            </m:r>
                          </m:e>
                          <m:sub>
                            <m:r>
                              <a:rPr lang="tr-TR">
                                <a:latin typeface="Cambria Math" panose="02040503050406030204" pitchFamily="18" charset="0"/>
                                <a:ea typeface="Cambria Math" panose="02040503050406030204" pitchFamily="18" charset="0"/>
                              </a:rPr>
                              <m:t>𝑗</m:t>
                            </m:r>
                          </m:sub>
                        </m:sSub>
                      </m:e>
                    </m:nary>
                  </m:oMath>
                </a14:m>
                <a:endParaRPr lang="tr-TR" dirty="0"/>
              </a:p>
              <a:p>
                <a:pPr marL="0" indent="0">
                  <a:buNone/>
                </a:pPr>
                <a:endParaRPr lang="tr-TR" dirty="0"/>
              </a:p>
              <a:p>
                <a:pPr marL="0" indent="0" algn="ctr"/>
                <a14:m>
                  <m:oMath xmlns:m="http://schemas.openxmlformats.org/officeDocument/2006/math">
                    <m:nary>
                      <m:naryPr>
                        <m:chr m:val="∑"/>
                        <m:subHide m:val="on"/>
                        <m:supHide m:val="on"/>
                        <m:ctrlPr>
                          <a:rPr lang="tr-TR" i="1" smtClean="0">
                            <a:latin typeface="Cambria Math" panose="02040503050406030204" pitchFamily="18" charset="0"/>
                          </a:rPr>
                        </m:ctrlPr>
                      </m:naryPr>
                      <m:sub/>
                      <m:sup/>
                      <m:e>
                        <m:sSub>
                          <m:sSubPr>
                            <m:ctrlPr>
                              <a:rPr lang="tr-TR" i="1" smtClean="0">
                                <a:latin typeface="Cambria Math" panose="02040503050406030204" pitchFamily="18" charset="0"/>
                              </a:rPr>
                            </m:ctrlPr>
                          </m:sSubPr>
                          <m:e>
                            <m:r>
                              <a:rPr lang="tr-TR" b="0" i="1" smtClean="0">
                                <a:latin typeface="Cambria Math" panose="02040503050406030204" pitchFamily="18" charset="0"/>
                              </a:rPr>
                              <m:t>𝑎</m:t>
                            </m:r>
                          </m:e>
                          <m:sub>
                            <m:r>
                              <a:rPr lang="tr-TR" b="0" i="1" smtClean="0">
                                <a:latin typeface="Cambria Math" panose="02040503050406030204" pitchFamily="18" charset="0"/>
                              </a:rPr>
                              <m:t>𝑖</m:t>
                            </m:r>
                          </m:sub>
                        </m:sSub>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𝑖</m:t>
                            </m:r>
                          </m:sub>
                        </m:sSub>
                        <m:r>
                          <a:rPr lang="tr-TR" b="0" i="1" smtClean="0">
                            <a:latin typeface="Cambria Math" panose="02040503050406030204" pitchFamily="18" charset="0"/>
                            <a:ea typeface="Cambria Math" panose="02040503050406030204" pitchFamily="18" charset="0"/>
                          </a:rPr>
                          <m:t>≥</m:t>
                        </m:r>
                        <m:sSub>
                          <m:sSubPr>
                            <m:ctrlPr>
                              <a:rPr lang="tr-TR"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𝑏</m:t>
                            </m:r>
                          </m:e>
                          <m:sub>
                            <m:r>
                              <a:rPr lang="tr-TR" b="0" i="1" smtClean="0">
                                <a:latin typeface="Cambria Math" panose="02040503050406030204" pitchFamily="18" charset="0"/>
                                <a:ea typeface="Cambria Math" panose="02040503050406030204" pitchFamily="18" charset="0"/>
                              </a:rPr>
                              <m:t>𝑗</m:t>
                            </m:r>
                          </m:sub>
                        </m:sSub>
                      </m:e>
                    </m:nary>
                  </m:oMath>
                </a14:m>
                <a:r>
                  <a:rPr lang="tr-TR" dirty="0">
                    <a:sym typeface="Wingdings" panose="05000000000000000000" pitchFamily="2" charset="2"/>
                  </a:rPr>
                  <a:t> </a:t>
                </a:r>
                <a14:m>
                  <m:oMath xmlns:m="http://schemas.openxmlformats.org/officeDocument/2006/math">
                    <m:nary>
                      <m:naryPr>
                        <m:chr m:val="∑"/>
                        <m:subHide m:val="on"/>
                        <m:supHide m:val="on"/>
                        <m:ctrlPr>
                          <a:rPr lang="tr-TR" i="1">
                            <a:latin typeface="Cambria Math" panose="02040503050406030204" pitchFamily="18" charset="0"/>
                          </a:rPr>
                        </m:ctrlPr>
                      </m:naryPr>
                      <m:sub/>
                      <m:sup/>
                      <m:e>
                        <m:sSub>
                          <m:sSubPr>
                            <m:ctrlPr>
                              <a:rPr lang="tr-TR" i="1">
                                <a:latin typeface="Cambria Math" panose="02040503050406030204" pitchFamily="18" charset="0"/>
                              </a:rPr>
                            </m:ctrlPr>
                          </m:sSubPr>
                          <m:e>
                            <m:r>
                              <a:rPr lang="tr-TR">
                                <a:latin typeface="Cambria Math" panose="02040503050406030204" pitchFamily="18" charset="0"/>
                              </a:rPr>
                              <m:t>𝑎</m:t>
                            </m:r>
                          </m:e>
                          <m:sub>
                            <m:r>
                              <a:rPr lang="tr-TR">
                                <a:latin typeface="Cambria Math" panose="02040503050406030204" pitchFamily="18" charset="0"/>
                              </a:rPr>
                              <m:t>𝑖</m:t>
                            </m:r>
                          </m:sub>
                        </m:sSub>
                        <m:sSub>
                          <m:sSubPr>
                            <m:ctrlPr>
                              <a:rPr lang="tr-TR" i="1">
                                <a:latin typeface="Cambria Math" panose="02040503050406030204" pitchFamily="18" charset="0"/>
                              </a:rPr>
                            </m:ctrlPr>
                          </m:sSubPr>
                          <m:e>
                            <m:r>
                              <a:rPr lang="tr-TR">
                                <a:latin typeface="Cambria Math" panose="02040503050406030204" pitchFamily="18" charset="0"/>
                              </a:rPr>
                              <m:t>𝑥</m:t>
                            </m:r>
                          </m:e>
                          <m:sub>
                            <m:r>
                              <a:rPr lang="tr-TR">
                                <a:latin typeface="Cambria Math" panose="02040503050406030204" pitchFamily="18" charset="0"/>
                              </a:rPr>
                              <m:t>𝑖</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𝐸</m:t>
                            </m:r>
                          </m:e>
                          <m:sub>
                            <m:r>
                              <a:rPr lang="tr-TR" b="0" i="1" smtClean="0">
                                <a:latin typeface="Cambria Math" panose="02040503050406030204" pitchFamily="18" charset="0"/>
                              </a:rPr>
                              <m:t>𝑗</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𝐴</m:t>
                            </m:r>
                          </m:e>
                          <m:sub>
                            <m:r>
                              <a:rPr lang="tr-TR" b="0" i="1" smtClean="0">
                                <a:latin typeface="Cambria Math" panose="02040503050406030204" pitchFamily="18" charset="0"/>
                              </a:rPr>
                              <m:t>𝑗</m:t>
                            </m:r>
                          </m:sub>
                        </m:sSub>
                        <m:r>
                          <a:rPr lang="tr-TR" b="0" i="1" smtClean="0">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a:latin typeface="Cambria Math" panose="02040503050406030204" pitchFamily="18" charset="0"/>
                                <a:ea typeface="Cambria Math" panose="02040503050406030204" pitchFamily="18" charset="0"/>
                              </a:rPr>
                              <m:t>𝑏</m:t>
                            </m:r>
                          </m:e>
                          <m:sub>
                            <m:r>
                              <a:rPr lang="tr-TR">
                                <a:latin typeface="Cambria Math" panose="02040503050406030204" pitchFamily="18" charset="0"/>
                                <a:ea typeface="Cambria Math" panose="02040503050406030204" pitchFamily="18" charset="0"/>
                              </a:rPr>
                              <m:t>𝑗</m:t>
                            </m:r>
                          </m:sub>
                        </m:sSub>
                      </m:e>
                    </m:nary>
                  </m:oMath>
                </a14:m>
                <a:endParaRPr lang="tr-TR" dirty="0"/>
              </a:p>
              <a:p>
                <a:pPr marL="0" indent="0" algn="ctr"/>
                <a:endParaRPr lang="tr-TR" dirty="0"/>
              </a:p>
              <a:p>
                <a:pPr marL="0" indent="0" algn="ctr"/>
                <a14:m>
                  <m:oMath xmlns:m="http://schemas.openxmlformats.org/officeDocument/2006/math">
                    <m:nary>
                      <m:naryPr>
                        <m:chr m:val="∑"/>
                        <m:subHide m:val="on"/>
                        <m:supHide m:val="on"/>
                        <m:ctrlPr>
                          <a:rPr lang="tr-TR" i="1" smtClean="0">
                            <a:latin typeface="Cambria Math" panose="02040503050406030204" pitchFamily="18" charset="0"/>
                          </a:rPr>
                        </m:ctrlPr>
                      </m:naryPr>
                      <m:sub/>
                      <m:sup/>
                      <m:e>
                        <m:sSub>
                          <m:sSubPr>
                            <m:ctrlPr>
                              <a:rPr lang="tr-TR" i="1" smtClean="0">
                                <a:latin typeface="Cambria Math" panose="02040503050406030204" pitchFamily="18" charset="0"/>
                              </a:rPr>
                            </m:ctrlPr>
                          </m:sSubPr>
                          <m:e>
                            <m:r>
                              <a:rPr lang="tr-TR" b="0" i="1" smtClean="0">
                                <a:latin typeface="Cambria Math" panose="02040503050406030204" pitchFamily="18" charset="0"/>
                              </a:rPr>
                              <m:t>𝑎</m:t>
                            </m:r>
                          </m:e>
                          <m:sub>
                            <m:r>
                              <a:rPr lang="tr-TR" b="0" i="1" smtClean="0">
                                <a:latin typeface="Cambria Math" panose="02040503050406030204" pitchFamily="18" charset="0"/>
                              </a:rPr>
                              <m:t>𝑖</m:t>
                            </m:r>
                          </m:sub>
                        </m:sSub>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𝑖</m:t>
                            </m:r>
                          </m:sub>
                        </m:sSub>
                        <m:r>
                          <a:rPr lang="tr-TR" b="0" i="1" smtClean="0">
                            <a:latin typeface="Cambria Math" panose="02040503050406030204" pitchFamily="18" charset="0"/>
                            <a:ea typeface="Cambria Math" panose="02040503050406030204" pitchFamily="18" charset="0"/>
                          </a:rPr>
                          <m:t>=</m:t>
                        </m:r>
                        <m:sSub>
                          <m:sSubPr>
                            <m:ctrlPr>
                              <a:rPr lang="tr-TR"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𝑏</m:t>
                            </m:r>
                          </m:e>
                          <m:sub>
                            <m:r>
                              <a:rPr lang="tr-TR" b="0" i="1" smtClean="0">
                                <a:latin typeface="Cambria Math" panose="02040503050406030204" pitchFamily="18" charset="0"/>
                                <a:ea typeface="Cambria Math" panose="02040503050406030204" pitchFamily="18" charset="0"/>
                              </a:rPr>
                              <m:t>𝑗</m:t>
                            </m:r>
                          </m:sub>
                        </m:sSub>
                      </m:e>
                    </m:nary>
                  </m:oMath>
                </a14:m>
                <a:r>
                  <a:rPr lang="tr-TR" dirty="0">
                    <a:sym typeface="Wingdings" panose="05000000000000000000" pitchFamily="2" charset="2"/>
                  </a:rPr>
                  <a:t> </a:t>
                </a:r>
                <a14:m>
                  <m:oMath xmlns:m="http://schemas.openxmlformats.org/officeDocument/2006/math">
                    <m:nary>
                      <m:naryPr>
                        <m:chr m:val="∑"/>
                        <m:subHide m:val="on"/>
                        <m:supHide m:val="on"/>
                        <m:ctrlPr>
                          <a:rPr lang="tr-TR" i="1">
                            <a:latin typeface="Cambria Math" panose="02040503050406030204" pitchFamily="18" charset="0"/>
                          </a:rPr>
                        </m:ctrlPr>
                      </m:naryPr>
                      <m:sub/>
                      <m:sup/>
                      <m:e>
                        <m:sSub>
                          <m:sSubPr>
                            <m:ctrlPr>
                              <a:rPr lang="tr-TR" i="1">
                                <a:latin typeface="Cambria Math" panose="02040503050406030204" pitchFamily="18" charset="0"/>
                              </a:rPr>
                            </m:ctrlPr>
                          </m:sSubPr>
                          <m:e>
                            <m:r>
                              <a:rPr lang="tr-TR">
                                <a:latin typeface="Cambria Math" panose="02040503050406030204" pitchFamily="18" charset="0"/>
                              </a:rPr>
                              <m:t>𝑎</m:t>
                            </m:r>
                          </m:e>
                          <m:sub>
                            <m:r>
                              <a:rPr lang="tr-TR">
                                <a:latin typeface="Cambria Math" panose="02040503050406030204" pitchFamily="18" charset="0"/>
                              </a:rPr>
                              <m:t>𝑖</m:t>
                            </m:r>
                          </m:sub>
                        </m:sSub>
                        <m:sSub>
                          <m:sSubPr>
                            <m:ctrlPr>
                              <a:rPr lang="tr-TR" i="1">
                                <a:latin typeface="Cambria Math" panose="02040503050406030204" pitchFamily="18" charset="0"/>
                              </a:rPr>
                            </m:ctrlPr>
                          </m:sSubPr>
                          <m:e>
                            <m:r>
                              <a:rPr lang="tr-TR">
                                <a:latin typeface="Cambria Math" panose="02040503050406030204" pitchFamily="18" charset="0"/>
                              </a:rPr>
                              <m:t>𝑥</m:t>
                            </m:r>
                          </m:e>
                          <m:sub>
                            <m:r>
                              <a:rPr lang="tr-TR">
                                <a:latin typeface="Cambria Math" panose="02040503050406030204" pitchFamily="18" charset="0"/>
                              </a:rPr>
                              <m:t>𝑖</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𝐴</m:t>
                            </m:r>
                          </m:e>
                          <m:sub>
                            <m:r>
                              <a:rPr lang="tr-TR" b="0" i="1" smtClean="0">
                                <a:latin typeface="Cambria Math" panose="02040503050406030204" pitchFamily="18" charset="0"/>
                              </a:rPr>
                              <m:t>𝑗</m:t>
                            </m:r>
                          </m:sub>
                        </m:sSub>
                        <m:r>
                          <a:rPr lang="tr-TR" b="0" i="1" smtClean="0">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a:latin typeface="Cambria Math" panose="02040503050406030204" pitchFamily="18" charset="0"/>
                                <a:ea typeface="Cambria Math" panose="02040503050406030204" pitchFamily="18" charset="0"/>
                              </a:rPr>
                              <m:t>𝑏</m:t>
                            </m:r>
                          </m:e>
                          <m:sub>
                            <m:r>
                              <a:rPr lang="tr-TR">
                                <a:latin typeface="Cambria Math" panose="02040503050406030204" pitchFamily="18" charset="0"/>
                                <a:ea typeface="Cambria Math" panose="02040503050406030204" pitchFamily="18" charset="0"/>
                              </a:rPr>
                              <m:t>𝑗</m:t>
                            </m:r>
                          </m:sub>
                        </m:sSub>
                      </m:e>
                    </m:nary>
                  </m:oMath>
                </a14:m>
                <a:endParaRPr lang="tr-TR" dirty="0"/>
              </a:p>
              <a:p>
                <a:pPr marL="0" indent="0" algn="ctr"/>
                <a:endParaRPr lang="tr-TR" dirty="0"/>
              </a:p>
              <a:p>
                <a:pPr marL="0" indent="0">
                  <a:buNone/>
                </a:pPr>
                <a:endParaRPr lang="tr-TR" dirty="0"/>
              </a:p>
            </p:txBody>
          </p:sp>
        </mc:Choice>
        <mc:Fallback xmlns="">
          <p:sp>
            <p:nvSpPr>
              <p:cNvPr id="9" name="İçerik Yer Tutucusu 8">
                <a:extLst>
                  <a:ext uri="{FF2B5EF4-FFF2-40B4-BE49-F238E27FC236}">
                    <a16:creationId xmlns:a16="http://schemas.microsoft.com/office/drawing/2014/main" id="{BAC51055-3D59-5F4C-2858-D1DECE8CCEBA}"/>
                  </a:ext>
                </a:extLst>
              </p:cNvPr>
              <p:cNvSpPr>
                <a:spLocks noGrp="1" noRot="1" noChangeAspect="1" noMove="1" noResize="1" noEditPoints="1" noAdjustHandles="1" noChangeArrowheads="1" noChangeShapeType="1" noTextEdit="1"/>
              </p:cNvSpPr>
              <p:nvPr>
                <p:ph idx="1"/>
              </p:nvPr>
            </p:nvSpPr>
            <p:spPr>
              <a:blipFill>
                <a:blip r:embed="rId2"/>
                <a:stretch>
                  <a:fillRect l="-435" t="-375" r="-290"/>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F940ACDC-DF67-8038-23CC-149F5700ABB1}"/>
              </a:ext>
            </a:extLst>
          </p:cNvPr>
          <p:cNvSpPr>
            <a:spLocks noGrp="1"/>
          </p:cNvSpPr>
          <p:nvPr>
            <p:ph type="title"/>
          </p:nvPr>
        </p:nvSpPr>
        <p:spPr/>
        <p:txBody>
          <a:bodyPr/>
          <a:lstStyle/>
          <a:p>
            <a:r>
              <a:rPr lang="tr-TR" dirty="0"/>
              <a:t>DP Problemlerinin Kanonik Forma Çevrilmesi </a:t>
            </a:r>
          </a:p>
        </p:txBody>
      </p:sp>
    </p:spTree>
    <p:extLst>
      <p:ext uri="{BB962C8B-B14F-4D97-AF65-F5344CB8AC3E}">
        <p14:creationId xmlns:p14="http://schemas.microsoft.com/office/powerpoint/2010/main" val="2288923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67EB24F6-293A-86EE-139A-B1F598D4C4AE}"/>
              </a:ext>
            </a:extLst>
          </p:cNvPr>
          <p:cNvSpPr>
            <a:spLocks noGrp="1"/>
          </p:cNvSpPr>
          <p:nvPr>
            <p:ph type="title"/>
          </p:nvPr>
        </p:nvSpPr>
        <p:spPr/>
        <p:txBody>
          <a:bodyPr/>
          <a:lstStyle/>
          <a:p>
            <a:r>
              <a:rPr lang="tr-TR"/>
              <a:t>DP Problemlerinin Kanonik Forma Çevrilmesi </a:t>
            </a:r>
          </a:p>
        </p:txBody>
      </p:sp>
      <mc:AlternateContent xmlns:mc="http://schemas.openxmlformats.org/markup-compatibility/2006" xmlns:a14="http://schemas.microsoft.com/office/drawing/2010/main">
        <mc:Choice Requires="a14">
          <p:sp>
            <p:nvSpPr>
              <p:cNvPr id="4" name="Metin kutusu 3">
                <a:extLst>
                  <a:ext uri="{FF2B5EF4-FFF2-40B4-BE49-F238E27FC236}">
                    <a16:creationId xmlns:a16="http://schemas.microsoft.com/office/drawing/2014/main" id="{46B76698-5F7F-225F-142A-664AB9B5A364}"/>
                  </a:ext>
                </a:extLst>
              </p:cNvPr>
              <p:cNvSpPr txBox="1"/>
              <p:nvPr/>
            </p:nvSpPr>
            <p:spPr>
              <a:xfrm>
                <a:off x="395536" y="1639833"/>
                <a:ext cx="4572000" cy="1477328"/>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𝑀𝑎𝑘𝑠𝑖𝑚𝑢𝑚</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=5</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+4</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oMath>
                  </m:oMathPara>
                </a14:m>
                <a:endParaRPr lang="tr-TR" b="0" dirty="0"/>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6</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+4</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≤24</m:t>
                      </m:r>
                    </m:oMath>
                  </m:oMathPara>
                </a14:m>
                <a:endParaRPr lang="tr-TR" dirty="0"/>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a:latin typeface="Cambria Math" panose="02040503050406030204" pitchFamily="18" charset="0"/>
                        </a:rPr>
                        <m:t>+</m:t>
                      </m:r>
                      <m:r>
                        <a:rPr lang="tr-TR" b="0" i="1" smtClean="0">
                          <a:latin typeface="Cambria Math" panose="02040503050406030204" pitchFamily="18" charset="0"/>
                        </a:rPr>
                        <m:t>2</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6</m:t>
                      </m:r>
                    </m:oMath>
                  </m:oMathPara>
                </a14:m>
                <a:endParaRPr lang="tr-TR" dirty="0"/>
              </a:p>
              <a:p>
                <a:pPr marL="0" indent="0">
                  <a:buNone/>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1</m:t>
                      </m:r>
                    </m:oMath>
                  </m:oMathPara>
                </a14:m>
                <a:endParaRPr lang="tr-TR" b="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a:latin typeface="Cambria Math" panose="02040503050406030204" pitchFamily="18" charset="0"/>
                          <a:ea typeface="Cambria Math" panose="02040503050406030204" pitchFamily="18" charset="0"/>
                        </a:rPr>
                        <m:t>≤2</m:t>
                      </m:r>
                    </m:oMath>
                  </m:oMathPara>
                </a14:m>
                <a:endParaRPr lang="tr-TR" dirty="0"/>
              </a:p>
            </p:txBody>
          </p:sp>
        </mc:Choice>
        <mc:Fallback xmlns="">
          <p:sp>
            <p:nvSpPr>
              <p:cNvPr id="4" name="Metin kutusu 3">
                <a:extLst>
                  <a:ext uri="{FF2B5EF4-FFF2-40B4-BE49-F238E27FC236}">
                    <a16:creationId xmlns:a16="http://schemas.microsoft.com/office/drawing/2014/main" id="{46B76698-5F7F-225F-142A-664AB9B5A364}"/>
                  </a:ext>
                </a:extLst>
              </p:cNvPr>
              <p:cNvSpPr txBox="1">
                <a:spLocks noRot="1" noChangeAspect="1" noMove="1" noResize="1" noEditPoints="1" noAdjustHandles="1" noChangeArrowheads="1" noChangeShapeType="1" noTextEdit="1"/>
              </p:cNvSpPr>
              <p:nvPr/>
            </p:nvSpPr>
            <p:spPr>
              <a:xfrm>
                <a:off x="395536" y="1639833"/>
                <a:ext cx="4572000" cy="1477328"/>
              </a:xfrm>
              <a:prstGeom prst="rect">
                <a:avLst/>
              </a:prstGeom>
              <a:blipFill>
                <a:blip r:embed="rId2"/>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90B4AC39-1C16-5F82-5921-51206D736C5F}"/>
                  </a:ext>
                </a:extLst>
              </p:cNvPr>
              <p:cNvSpPr txBox="1"/>
              <p:nvPr/>
            </p:nvSpPr>
            <p:spPr>
              <a:xfrm>
                <a:off x="3851920" y="1927862"/>
                <a:ext cx="4572000" cy="1200329"/>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6</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+4</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𝑆</m:t>
                      </m:r>
                      <m:r>
                        <a:rPr lang="tr-TR" b="0" i="1" smtClean="0">
                          <a:latin typeface="Cambria Math" panose="02040503050406030204" pitchFamily="18" charset="0"/>
                          <a:ea typeface="Cambria Math" panose="02040503050406030204" pitchFamily="18" charset="0"/>
                        </a:rPr>
                        <m:t>1= 24</m:t>
                      </m:r>
                    </m:oMath>
                  </m:oMathPara>
                </a14:m>
                <a:endParaRPr lang="tr-TR" dirty="0"/>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a:latin typeface="Cambria Math" panose="02040503050406030204" pitchFamily="18" charset="0"/>
                        </a:rPr>
                        <m:t>+</m:t>
                      </m:r>
                      <m:r>
                        <a:rPr lang="tr-TR" b="0" i="1" smtClean="0">
                          <a:latin typeface="Cambria Math" panose="02040503050406030204" pitchFamily="18" charset="0"/>
                        </a:rPr>
                        <m:t>2</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b="0" i="1" smtClean="0">
                          <a:latin typeface="Cambria Math" panose="02040503050406030204" pitchFamily="18" charset="0"/>
                        </a:rPr>
                        <m:t>+</m:t>
                      </m:r>
                      <m:r>
                        <a:rPr lang="tr-TR" b="0" i="1" smtClean="0">
                          <a:latin typeface="Cambria Math" panose="02040503050406030204" pitchFamily="18" charset="0"/>
                        </a:rPr>
                        <m:t>𝑆</m:t>
                      </m:r>
                      <m:r>
                        <a:rPr lang="tr-TR" b="0" i="1" smtClean="0">
                          <a:latin typeface="Cambria Math" panose="02040503050406030204" pitchFamily="18" charset="0"/>
                        </a:rPr>
                        <m:t>2=6</m:t>
                      </m:r>
                    </m:oMath>
                  </m:oMathPara>
                </a14:m>
                <a:endParaRPr lang="tr-TR" dirty="0"/>
              </a:p>
              <a:p>
                <a:pPr marL="0" indent="0">
                  <a:buNone/>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b="0" i="1" smtClean="0">
                          <a:latin typeface="Cambria Math" panose="02040503050406030204" pitchFamily="18" charset="0"/>
                        </a:rPr>
                        <m:t>+</m:t>
                      </m:r>
                      <m:r>
                        <a:rPr lang="tr-TR" b="0" i="1" smtClean="0">
                          <a:latin typeface="Cambria Math" panose="02040503050406030204" pitchFamily="18" charset="0"/>
                        </a:rPr>
                        <m:t>𝑆</m:t>
                      </m:r>
                      <m:r>
                        <a:rPr lang="tr-TR" b="0" i="1" smtClean="0">
                          <a:latin typeface="Cambria Math" panose="02040503050406030204" pitchFamily="18" charset="0"/>
                        </a:rPr>
                        <m:t>3=1</m:t>
                      </m:r>
                    </m:oMath>
                  </m:oMathPara>
                </a14:m>
                <a:endParaRPr lang="tr-TR" b="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𝑆</m:t>
                      </m:r>
                      <m:r>
                        <a:rPr lang="tr-TR" b="0" i="1" smtClean="0">
                          <a:latin typeface="Cambria Math" panose="02040503050406030204" pitchFamily="18" charset="0"/>
                          <a:ea typeface="Cambria Math" panose="02040503050406030204" pitchFamily="18" charset="0"/>
                        </a:rPr>
                        <m:t>4              = 2</m:t>
                      </m:r>
                    </m:oMath>
                  </m:oMathPara>
                </a14:m>
                <a:endParaRPr lang="tr-TR" dirty="0"/>
              </a:p>
            </p:txBody>
          </p:sp>
        </mc:Choice>
        <mc:Fallback xmlns="">
          <p:sp>
            <p:nvSpPr>
              <p:cNvPr id="6" name="Metin kutusu 5">
                <a:extLst>
                  <a:ext uri="{FF2B5EF4-FFF2-40B4-BE49-F238E27FC236}">
                    <a16:creationId xmlns:a16="http://schemas.microsoft.com/office/drawing/2014/main" id="{90B4AC39-1C16-5F82-5921-51206D736C5F}"/>
                  </a:ext>
                </a:extLst>
              </p:cNvPr>
              <p:cNvSpPr txBox="1">
                <a:spLocks noRot="1" noChangeAspect="1" noMove="1" noResize="1" noEditPoints="1" noAdjustHandles="1" noChangeArrowheads="1" noChangeShapeType="1" noTextEdit="1"/>
              </p:cNvSpPr>
              <p:nvPr/>
            </p:nvSpPr>
            <p:spPr>
              <a:xfrm>
                <a:off x="3851920" y="1927862"/>
                <a:ext cx="4572000" cy="1200329"/>
              </a:xfrm>
              <a:prstGeom prst="rect">
                <a:avLst/>
              </a:prstGeom>
              <a:blipFill>
                <a:blip r:embed="rId3"/>
                <a:stretch>
                  <a:fillRect/>
                </a:stretch>
              </a:blipFill>
            </p:spPr>
            <p:txBody>
              <a:bodyPr/>
              <a:lstStyle/>
              <a:p>
                <a:r>
                  <a:rPr lang="tr-TR">
                    <a:noFill/>
                  </a:rPr>
                  <a:t> </a:t>
                </a:r>
              </a:p>
            </p:txBody>
          </p:sp>
        </mc:Fallback>
      </mc:AlternateContent>
      <p:sp>
        <p:nvSpPr>
          <p:cNvPr id="7" name="Ok: Sağ 6">
            <a:extLst>
              <a:ext uri="{FF2B5EF4-FFF2-40B4-BE49-F238E27FC236}">
                <a16:creationId xmlns:a16="http://schemas.microsoft.com/office/drawing/2014/main" id="{399000A2-9EBD-420F-D527-0306707F01E0}"/>
              </a:ext>
            </a:extLst>
          </p:cNvPr>
          <p:cNvSpPr/>
          <p:nvPr/>
        </p:nvSpPr>
        <p:spPr>
          <a:xfrm>
            <a:off x="3779912" y="2285710"/>
            <a:ext cx="978408" cy="48463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19EAB85D-5E68-2647-534E-27D2B2CF09BD}"/>
                  </a:ext>
                </a:extLst>
              </p:cNvPr>
              <p:cNvSpPr txBox="1"/>
              <p:nvPr/>
            </p:nvSpPr>
            <p:spPr>
              <a:xfrm>
                <a:off x="1835696" y="4077072"/>
                <a:ext cx="5628072" cy="1477328"/>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m:t>
                      </m:r>
                      <m:r>
                        <a:rPr lang="tr-TR" i="1" smtClean="0">
                          <a:latin typeface="Cambria Math" panose="02040503050406030204" pitchFamily="18" charset="0"/>
                        </a:rPr>
                        <m:t>𝑎𝑘𝑠𝑖𝑚𝑢𝑚</m:t>
                      </m:r>
                      <m:r>
                        <a:rPr lang="tr-TR" i="1" smtClean="0">
                          <a:latin typeface="Cambria Math" panose="02040503050406030204" pitchFamily="18" charset="0"/>
                        </a:rPr>
                        <m:t> </m:t>
                      </m:r>
                      <m:r>
                        <a:rPr lang="tr-TR" i="1" smtClean="0">
                          <a:latin typeface="Cambria Math" panose="02040503050406030204" pitchFamily="18" charset="0"/>
                        </a:rPr>
                        <m:t>𝑍</m:t>
                      </m:r>
                      <m:r>
                        <a:rPr lang="tr-TR" i="1" smtClean="0">
                          <a:latin typeface="Cambria Math" panose="02040503050406030204" pitchFamily="18" charset="0"/>
                        </a:rPr>
                        <m:t>=5</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a:latin typeface="Cambria Math" panose="02040503050406030204" pitchFamily="18" charset="0"/>
                        </a:rPr>
                        <m:t>+4</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b="0" i="1" smtClean="0">
                          <a:latin typeface="Cambria Math" panose="02040503050406030204" pitchFamily="18" charset="0"/>
                        </a:rPr>
                        <m:t>+0</m:t>
                      </m:r>
                      <m:r>
                        <a:rPr lang="tr-TR" b="0" i="1" smtClean="0">
                          <a:latin typeface="Cambria Math" panose="02040503050406030204" pitchFamily="18" charset="0"/>
                        </a:rPr>
                        <m:t>𝑆</m:t>
                      </m:r>
                      <m:r>
                        <a:rPr lang="tr-TR" b="0" i="1" smtClean="0">
                          <a:latin typeface="Cambria Math" panose="02040503050406030204" pitchFamily="18" charset="0"/>
                        </a:rPr>
                        <m:t>1+0</m:t>
                      </m:r>
                      <m:r>
                        <a:rPr lang="tr-TR" b="0" i="1" smtClean="0">
                          <a:latin typeface="Cambria Math" panose="02040503050406030204" pitchFamily="18" charset="0"/>
                        </a:rPr>
                        <m:t>𝑆</m:t>
                      </m:r>
                      <m:r>
                        <a:rPr lang="tr-TR" b="0" i="1" smtClean="0">
                          <a:latin typeface="Cambria Math" panose="02040503050406030204" pitchFamily="18" charset="0"/>
                        </a:rPr>
                        <m:t>2+0</m:t>
                      </m:r>
                      <m:r>
                        <a:rPr lang="tr-TR" b="0" i="1" smtClean="0">
                          <a:latin typeface="Cambria Math" panose="02040503050406030204" pitchFamily="18" charset="0"/>
                        </a:rPr>
                        <m:t>𝑆</m:t>
                      </m:r>
                      <m:r>
                        <a:rPr lang="tr-TR" b="0" i="1" smtClean="0">
                          <a:latin typeface="Cambria Math" panose="02040503050406030204" pitchFamily="18" charset="0"/>
                        </a:rPr>
                        <m:t>3</m:t>
                      </m:r>
                    </m:oMath>
                  </m:oMathPara>
                </a14:m>
                <a:endParaRPr lang="tr-TR" dirty="0"/>
              </a:p>
              <a:p>
                <a:pPr marL="0" indent="0">
                  <a:buNone/>
                </a:pPr>
                <a14:m>
                  <m:oMathPara xmlns:m="http://schemas.openxmlformats.org/officeDocument/2006/math">
                    <m:oMathParaPr>
                      <m:jc m:val="centerGroup"/>
                    </m:oMathParaPr>
                    <m:oMath xmlns:m="http://schemas.openxmlformats.org/officeDocument/2006/math">
                      <m:r>
                        <a:rPr lang="tr-TR" i="1">
                          <a:latin typeface="Cambria Math" panose="02040503050406030204" pitchFamily="18" charset="0"/>
                        </a:rPr>
                        <m:t>6</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a:latin typeface="Cambria Math" panose="02040503050406030204" pitchFamily="18" charset="0"/>
                        </a:rPr>
                        <m:t>+4</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𝑆</m:t>
                      </m:r>
                      <m:r>
                        <a:rPr lang="tr-TR" b="0" i="1" smtClean="0">
                          <a:latin typeface="Cambria Math" panose="02040503050406030204" pitchFamily="18" charset="0"/>
                          <a:ea typeface="Cambria Math" panose="02040503050406030204" pitchFamily="18" charset="0"/>
                        </a:rPr>
                        <m:t>1+0</m:t>
                      </m:r>
                      <m:r>
                        <a:rPr lang="tr-TR" b="0" i="1" smtClean="0">
                          <a:latin typeface="Cambria Math" panose="02040503050406030204" pitchFamily="18" charset="0"/>
                          <a:ea typeface="Cambria Math" panose="02040503050406030204" pitchFamily="18" charset="0"/>
                        </a:rPr>
                        <m:t>𝑆</m:t>
                      </m:r>
                      <m:r>
                        <a:rPr lang="tr-TR" b="0" i="1" smtClean="0">
                          <a:latin typeface="Cambria Math" panose="02040503050406030204" pitchFamily="18" charset="0"/>
                          <a:ea typeface="Cambria Math" panose="02040503050406030204" pitchFamily="18" charset="0"/>
                        </a:rPr>
                        <m:t>2+0</m:t>
                      </m:r>
                      <m:r>
                        <a:rPr lang="tr-TR" b="0" i="1" smtClean="0">
                          <a:latin typeface="Cambria Math" panose="02040503050406030204" pitchFamily="18" charset="0"/>
                          <a:ea typeface="Cambria Math" panose="02040503050406030204" pitchFamily="18" charset="0"/>
                        </a:rPr>
                        <m:t>𝑆</m:t>
                      </m:r>
                      <m:r>
                        <a:rPr lang="tr-TR" b="0" i="1" smtClean="0">
                          <a:latin typeface="Cambria Math" panose="02040503050406030204" pitchFamily="18" charset="0"/>
                          <a:ea typeface="Cambria Math" panose="02040503050406030204" pitchFamily="18" charset="0"/>
                        </a:rPr>
                        <m:t>3+0</m:t>
                      </m:r>
                      <m:r>
                        <a:rPr lang="tr-TR" b="0" i="1" smtClean="0">
                          <a:latin typeface="Cambria Math" panose="02040503050406030204" pitchFamily="18" charset="0"/>
                          <a:ea typeface="Cambria Math" panose="02040503050406030204" pitchFamily="18" charset="0"/>
                        </a:rPr>
                        <m:t>𝑆</m:t>
                      </m:r>
                      <m:r>
                        <a:rPr lang="tr-TR" b="0" i="1" smtClean="0">
                          <a:latin typeface="Cambria Math" panose="02040503050406030204" pitchFamily="18" charset="0"/>
                          <a:ea typeface="Cambria Math" panose="02040503050406030204" pitchFamily="18" charset="0"/>
                        </a:rPr>
                        <m:t>4= 24</m:t>
                      </m:r>
                    </m:oMath>
                  </m:oMathPara>
                </a14:m>
                <a:endParaRPr lang="tr-TR" dirty="0"/>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a:latin typeface="Cambria Math" panose="02040503050406030204" pitchFamily="18" charset="0"/>
                        </a:rPr>
                        <m:t>+2</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b="0" i="1" smtClean="0">
                          <a:latin typeface="Cambria Math" panose="02040503050406030204" pitchFamily="18" charset="0"/>
                        </a:rPr>
                        <m:t>+ 0</m:t>
                      </m:r>
                      <m:r>
                        <a:rPr lang="tr-TR" b="0" i="1" smtClean="0">
                          <a:latin typeface="Cambria Math" panose="02040503050406030204" pitchFamily="18" charset="0"/>
                        </a:rPr>
                        <m:t>𝑆</m:t>
                      </m:r>
                      <m:r>
                        <a:rPr lang="tr-TR" b="0" i="1" smtClean="0">
                          <a:latin typeface="Cambria Math" panose="02040503050406030204" pitchFamily="18" charset="0"/>
                        </a:rPr>
                        <m:t>1+ </m:t>
                      </m:r>
                      <m:r>
                        <a:rPr lang="tr-TR" b="0" i="1" smtClean="0">
                          <a:latin typeface="Cambria Math" panose="02040503050406030204" pitchFamily="18" charset="0"/>
                        </a:rPr>
                        <m:t>𝑆</m:t>
                      </m:r>
                      <m:r>
                        <a:rPr lang="tr-TR" b="0" i="1" smtClean="0">
                          <a:latin typeface="Cambria Math" panose="02040503050406030204" pitchFamily="18" charset="0"/>
                        </a:rPr>
                        <m:t>2+0</m:t>
                      </m:r>
                      <m:r>
                        <a:rPr lang="tr-TR" b="0" i="1" smtClean="0">
                          <a:latin typeface="Cambria Math" panose="02040503050406030204" pitchFamily="18" charset="0"/>
                        </a:rPr>
                        <m:t>𝑆</m:t>
                      </m:r>
                      <m:r>
                        <a:rPr lang="tr-TR" b="0" i="1" smtClean="0">
                          <a:latin typeface="Cambria Math" panose="02040503050406030204" pitchFamily="18" charset="0"/>
                        </a:rPr>
                        <m:t>3+0</m:t>
                      </m:r>
                      <m:r>
                        <a:rPr lang="tr-TR" b="0" i="1" smtClean="0">
                          <a:latin typeface="Cambria Math" panose="02040503050406030204" pitchFamily="18" charset="0"/>
                        </a:rPr>
                        <m:t>𝑆</m:t>
                      </m:r>
                      <m:r>
                        <a:rPr lang="tr-TR" b="0" i="1" smtClean="0">
                          <a:latin typeface="Cambria Math" panose="02040503050406030204" pitchFamily="18" charset="0"/>
                        </a:rPr>
                        <m:t>4= 6</m:t>
                      </m:r>
                    </m:oMath>
                  </m:oMathPara>
                </a14:m>
                <a:endParaRPr lang="tr-TR" dirty="0"/>
              </a:p>
              <a:p>
                <a:pPr marL="0" indent="0">
                  <a:buNone/>
                </a:pPr>
                <a14:m>
                  <m:oMathPara xmlns:m="http://schemas.openxmlformats.org/officeDocument/2006/math">
                    <m:oMathParaPr>
                      <m:jc m:val="centerGroup"/>
                    </m:oMathParaPr>
                    <m:oMath xmlns:m="http://schemas.openxmlformats.org/officeDocument/2006/math">
                      <m:r>
                        <a:rPr lang="tr-TR" i="1">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b="0" i="1" smtClean="0">
                          <a:latin typeface="Cambria Math" panose="02040503050406030204" pitchFamily="18" charset="0"/>
                        </a:rPr>
                        <m:t>+</m:t>
                      </m:r>
                      <m:r>
                        <a:rPr lang="tr-TR" b="0" i="1" smtClean="0">
                          <a:latin typeface="Cambria Math" panose="02040503050406030204" pitchFamily="18" charset="0"/>
                          <a:ea typeface="Cambria Math" panose="02040503050406030204" pitchFamily="18" charset="0"/>
                        </a:rPr>
                        <m:t>0</m:t>
                      </m:r>
                      <m:r>
                        <a:rPr lang="tr-TR" b="0" i="1" smtClean="0">
                          <a:latin typeface="Cambria Math" panose="02040503050406030204" pitchFamily="18" charset="0"/>
                          <a:ea typeface="Cambria Math" panose="02040503050406030204" pitchFamily="18" charset="0"/>
                        </a:rPr>
                        <m:t>𝑆</m:t>
                      </m:r>
                      <m:r>
                        <a:rPr lang="tr-TR" b="0" i="1" smtClean="0">
                          <a:latin typeface="Cambria Math" panose="02040503050406030204" pitchFamily="18" charset="0"/>
                          <a:ea typeface="Cambria Math" panose="02040503050406030204" pitchFamily="18" charset="0"/>
                        </a:rPr>
                        <m:t>1+0</m:t>
                      </m:r>
                      <m:r>
                        <a:rPr lang="tr-TR" b="0" i="1" smtClean="0">
                          <a:latin typeface="Cambria Math" panose="02040503050406030204" pitchFamily="18" charset="0"/>
                          <a:ea typeface="Cambria Math" panose="02040503050406030204" pitchFamily="18" charset="0"/>
                        </a:rPr>
                        <m:t>𝑆</m:t>
                      </m:r>
                      <m:r>
                        <a:rPr lang="tr-TR" b="0" i="1" smtClean="0">
                          <a:latin typeface="Cambria Math" panose="02040503050406030204" pitchFamily="18" charset="0"/>
                          <a:ea typeface="Cambria Math" panose="02040503050406030204" pitchFamily="18" charset="0"/>
                        </a:rPr>
                        <m:t>2+ </m:t>
                      </m:r>
                      <m:r>
                        <a:rPr lang="tr-TR" b="0" i="1" smtClean="0">
                          <a:latin typeface="Cambria Math" panose="02040503050406030204" pitchFamily="18" charset="0"/>
                          <a:ea typeface="Cambria Math" panose="02040503050406030204" pitchFamily="18" charset="0"/>
                        </a:rPr>
                        <m:t>𝑆</m:t>
                      </m:r>
                      <m:r>
                        <a:rPr lang="tr-TR" b="0" i="1" smtClean="0">
                          <a:latin typeface="Cambria Math" panose="02040503050406030204" pitchFamily="18" charset="0"/>
                          <a:ea typeface="Cambria Math" panose="02040503050406030204" pitchFamily="18" charset="0"/>
                        </a:rPr>
                        <m:t>3+0</m:t>
                      </m:r>
                      <m:r>
                        <a:rPr lang="tr-TR" b="0" i="1" smtClean="0">
                          <a:latin typeface="Cambria Math" panose="02040503050406030204" pitchFamily="18" charset="0"/>
                          <a:ea typeface="Cambria Math" panose="02040503050406030204" pitchFamily="18" charset="0"/>
                        </a:rPr>
                        <m:t>𝑆</m:t>
                      </m:r>
                      <m:r>
                        <a:rPr lang="tr-TR" b="0" i="1" smtClean="0">
                          <a:latin typeface="Cambria Math" panose="02040503050406030204" pitchFamily="18" charset="0"/>
                          <a:ea typeface="Cambria Math" panose="02040503050406030204" pitchFamily="18" charset="0"/>
                        </a:rPr>
                        <m:t>4= 1</m:t>
                      </m:r>
                    </m:oMath>
                  </m:oMathPara>
                </a14:m>
                <a:endParaRPr lang="tr-TR"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b="0" i="1" smtClean="0">
                          <a:latin typeface="Cambria Math" panose="02040503050406030204" pitchFamily="18" charset="0"/>
                        </a:rPr>
                        <m:t>+</m:t>
                      </m:r>
                      <m:r>
                        <a:rPr lang="tr-TR" i="1">
                          <a:latin typeface="Cambria Math" panose="02040503050406030204" pitchFamily="18" charset="0"/>
                          <a:ea typeface="Cambria Math" panose="02040503050406030204" pitchFamily="18" charset="0"/>
                        </a:rPr>
                        <m:t>0</m:t>
                      </m:r>
                      <m:r>
                        <a:rPr lang="tr-TR" i="1">
                          <a:latin typeface="Cambria Math" panose="02040503050406030204" pitchFamily="18" charset="0"/>
                          <a:ea typeface="Cambria Math" panose="02040503050406030204" pitchFamily="18" charset="0"/>
                        </a:rPr>
                        <m:t>𝑆</m:t>
                      </m:r>
                      <m:r>
                        <a:rPr lang="tr-TR" i="1">
                          <a:latin typeface="Cambria Math" panose="02040503050406030204" pitchFamily="18" charset="0"/>
                          <a:ea typeface="Cambria Math" panose="02040503050406030204" pitchFamily="18" charset="0"/>
                        </a:rPr>
                        <m:t>1+0</m:t>
                      </m:r>
                      <m:r>
                        <a:rPr lang="tr-TR" i="1">
                          <a:latin typeface="Cambria Math" panose="02040503050406030204" pitchFamily="18" charset="0"/>
                          <a:ea typeface="Cambria Math" panose="02040503050406030204" pitchFamily="18" charset="0"/>
                        </a:rPr>
                        <m:t>𝑆</m:t>
                      </m:r>
                      <m:r>
                        <a:rPr lang="tr-TR" i="1">
                          <a:latin typeface="Cambria Math" panose="02040503050406030204" pitchFamily="18" charset="0"/>
                          <a:ea typeface="Cambria Math" panose="02040503050406030204" pitchFamily="18" charset="0"/>
                        </a:rPr>
                        <m:t>2+0</m:t>
                      </m:r>
                      <m:r>
                        <a:rPr lang="tr-TR" i="1">
                          <a:latin typeface="Cambria Math" panose="02040503050406030204" pitchFamily="18" charset="0"/>
                          <a:ea typeface="Cambria Math" panose="02040503050406030204" pitchFamily="18" charset="0"/>
                        </a:rPr>
                        <m:t>𝑆</m:t>
                      </m:r>
                      <m:r>
                        <a:rPr lang="tr-TR" i="1">
                          <a:latin typeface="Cambria Math" panose="02040503050406030204" pitchFamily="18" charset="0"/>
                          <a:ea typeface="Cambria Math" panose="02040503050406030204" pitchFamily="18" charset="0"/>
                        </a:rPr>
                        <m:t>3+ </m:t>
                      </m:r>
                      <m:r>
                        <a:rPr lang="tr-TR" b="0" i="1" smtClean="0">
                          <a:latin typeface="Cambria Math" panose="02040503050406030204" pitchFamily="18" charset="0"/>
                        </a:rPr>
                        <m:t>𝑆</m:t>
                      </m:r>
                      <m:r>
                        <a:rPr lang="tr-TR" b="0" i="1" smtClean="0">
                          <a:latin typeface="Cambria Math" panose="02040503050406030204" pitchFamily="18" charset="0"/>
                        </a:rPr>
                        <m:t>4=2</m:t>
                      </m:r>
                    </m:oMath>
                  </m:oMathPara>
                </a14:m>
                <a:endParaRPr lang="tr-TR" dirty="0"/>
              </a:p>
            </p:txBody>
          </p:sp>
        </mc:Choice>
        <mc:Fallback xmlns="">
          <p:sp>
            <p:nvSpPr>
              <p:cNvPr id="9" name="Metin kutusu 8">
                <a:extLst>
                  <a:ext uri="{FF2B5EF4-FFF2-40B4-BE49-F238E27FC236}">
                    <a16:creationId xmlns:a16="http://schemas.microsoft.com/office/drawing/2014/main" id="{19EAB85D-5E68-2647-534E-27D2B2CF09BD}"/>
                  </a:ext>
                </a:extLst>
              </p:cNvPr>
              <p:cNvSpPr txBox="1">
                <a:spLocks noRot="1" noChangeAspect="1" noMove="1" noResize="1" noEditPoints="1" noAdjustHandles="1" noChangeArrowheads="1" noChangeShapeType="1" noTextEdit="1"/>
              </p:cNvSpPr>
              <p:nvPr/>
            </p:nvSpPr>
            <p:spPr>
              <a:xfrm>
                <a:off x="1835696" y="4077072"/>
                <a:ext cx="5628072" cy="1477328"/>
              </a:xfrm>
              <a:prstGeom prst="rect">
                <a:avLst/>
              </a:prstGeom>
              <a:blipFill>
                <a:blip r:embed="rId4"/>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39838096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67EB24F6-293A-86EE-139A-B1F598D4C4AE}"/>
              </a:ext>
            </a:extLst>
          </p:cNvPr>
          <p:cNvSpPr>
            <a:spLocks noGrp="1"/>
          </p:cNvSpPr>
          <p:nvPr>
            <p:ph type="title"/>
          </p:nvPr>
        </p:nvSpPr>
        <p:spPr/>
        <p:txBody>
          <a:bodyPr/>
          <a:lstStyle/>
          <a:p>
            <a:r>
              <a:rPr lang="tr-TR"/>
              <a:t>DP Problemlerinin Kanonik Forma Çevrilmesi </a:t>
            </a:r>
          </a:p>
        </p:txBody>
      </p:sp>
      <mc:AlternateContent xmlns:mc="http://schemas.openxmlformats.org/markup-compatibility/2006" xmlns:a14="http://schemas.microsoft.com/office/drawing/2010/main">
        <mc:Choice Requires="a14">
          <p:sp>
            <p:nvSpPr>
              <p:cNvPr id="4" name="Metin kutusu 3">
                <a:extLst>
                  <a:ext uri="{FF2B5EF4-FFF2-40B4-BE49-F238E27FC236}">
                    <a16:creationId xmlns:a16="http://schemas.microsoft.com/office/drawing/2014/main" id="{46B76698-5F7F-225F-142A-664AB9B5A364}"/>
                  </a:ext>
                </a:extLst>
              </p:cNvPr>
              <p:cNvSpPr txBox="1"/>
              <p:nvPr/>
            </p:nvSpPr>
            <p:spPr>
              <a:xfrm>
                <a:off x="395536" y="1639833"/>
                <a:ext cx="4572000" cy="1477328"/>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𝑀𝑎𝑘𝑠𝑖𝑚𝑢𝑚</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=5</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+4</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oMath>
                  </m:oMathPara>
                </a14:m>
                <a:endParaRPr lang="tr-TR" b="0" dirty="0"/>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6</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+4</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≤24</m:t>
                      </m:r>
                    </m:oMath>
                  </m:oMathPara>
                </a14:m>
                <a:endParaRPr lang="tr-TR" dirty="0"/>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a:latin typeface="Cambria Math" panose="02040503050406030204" pitchFamily="18" charset="0"/>
                        </a:rPr>
                        <m:t>+</m:t>
                      </m:r>
                      <m:r>
                        <a:rPr lang="tr-TR" b="0" i="1" smtClean="0">
                          <a:latin typeface="Cambria Math" panose="02040503050406030204" pitchFamily="18" charset="0"/>
                        </a:rPr>
                        <m:t>2</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6</m:t>
                      </m:r>
                    </m:oMath>
                  </m:oMathPara>
                </a14:m>
                <a:endParaRPr lang="tr-TR" dirty="0"/>
              </a:p>
              <a:p>
                <a:pPr marL="0" indent="0">
                  <a:buNone/>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1</m:t>
                      </m:r>
                    </m:oMath>
                  </m:oMathPara>
                </a14:m>
                <a:endParaRPr lang="tr-TR" b="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a:latin typeface="Cambria Math" panose="02040503050406030204" pitchFamily="18" charset="0"/>
                          <a:ea typeface="Cambria Math" panose="02040503050406030204" pitchFamily="18" charset="0"/>
                        </a:rPr>
                        <m:t>≤2</m:t>
                      </m:r>
                    </m:oMath>
                  </m:oMathPara>
                </a14:m>
                <a:endParaRPr lang="tr-TR" dirty="0"/>
              </a:p>
            </p:txBody>
          </p:sp>
        </mc:Choice>
        <mc:Fallback xmlns="">
          <p:sp>
            <p:nvSpPr>
              <p:cNvPr id="4" name="Metin kutusu 3">
                <a:extLst>
                  <a:ext uri="{FF2B5EF4-FFF2-40B4-BE49-F238E27FC236}">
                    <a16:creationId xmlns:a16="http://schemas.microsoft.com/office/drawing/2014/main" id="{46B76698-5F7F-225F-142A-664AB9B5A364}"/>
                  </a:ext>
                </a:extLst>
              </p:cNvPr>
              <p:cNvSpPr txBox="1">
                <a:spLocks noRot="1" noChangeAspect="1" noMove="1" noResize="1" noEditPoints="1" noAdjustHandles="1" noChangeArrowheads="1" noChangeShapeType="1" noTextEdit="1"/>
              </p:cNvSpPr>
              <p:nvPr/>
            </p:nvSpPr>
            <p:spPr>
              <a:xfrm>
                <a:off x="395536" y="1639833"/>
                <a:ext cx="4572000" cy="1477328"/>
              </a:xfrm>
              <a:prstGeom prst="rect">
                <a:avLst/>
              </a:prstGeom>
              <a:blipFill>
                <a:blip r:embed="rId2"/>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90B4AC39-1C16-5F82-5921-51206D736C5F}"/>
                  </a:ext>
                </a:extLst>
              </p:cNvPr>
              <p:cNvSpPr txBox="1"/>
              <p:nvPr/>
            </p:nvSpPr>
            <p:spPr>
              <a:xfrm>
                <a:off x="3851920" y="1927862"/>
                <a:ext cx="4572000" cy="1200329"/>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6</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+4</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𝑆</m:t>
                      </m:r>
                      <m:r>
                        <a:rPr lang="tr-TR" b="0" i="1" smtClean="0">
                          <a:latin typeface="Cambria Math" panose="02040503050406030204" pitchFamily="18" charset="0"/>
                          <a:ea typeface="Cambria Math" panose="02040503050406030204" pitchFamily="18" charset="0"/>
                        </a:rPr>
                        <m:t>1= 24</m:t>
                      </m:r>
                    </m:oMath>
                  </m:oMathPara>
                </a14:m>
                <a:endParaRPr lang="tr-TR" dirty="0"/>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a:latin typeface="Cambria Math" panose="02040503050406030204" pitchFamily="18" charset="0"/>
                        </a:rPr>
                        <m:t>+</m:t>
                      </m:r>
                      <m:r>
                        <a:rPr lang="tr-TR" b="0" i="1" smtClean="0">
                          <a:latin typeface="Cambria Math" panose="02040503050406030204" pitchFamily="18" charset="0"/>
                        </a:rPr>
                        <m:t>2</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b="0" i="1" smtClean="0">
                          <a:latin typeface="Cambria Math" panose="02040503050406030204" pitchFamily="18" charset="0"/>
                        </a:rPr>
                        <m:t>+</m:t>
                      </m:r>
                      <m:r>
                        <a:rPr lang="tr-TR" b="0" i="1" smtClean="0">
                          <a:latin typeface="Cambria Math" panose="02040503050406030204" pitchFamily="18" charset="0"/>
                        </a:rPr>
                        <m:t>𝑆</m:t>
                      </m:r>
                      <m:r>
                        <a:rPr lang="tr-TR" b="0" i="1" smtClean="0">
                          <a:latin typeface="Cambria Math" panose="02040503050406030204" pitchFamily="18" charset="0"/>
                        </a:rPr>
                        <m:t>2=6</m:t>
                      </m:r>
                    </m:oMath>
                  </m:oMathPara>
                </a14:m>
                <a:endParaRPr lang="tr-TR" dirty="0"/>
              </a:p>
              <a:p>
                <a:pPr marL="0" indent="0">
                  <a:buNone/>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b="0" i="1" smtClean="0">
                          <a:latin typeface="Cambria Math" panose="02040503050406030204" pitchFamily="18" charset="0"/>
                        </a:rPr>
                        <m:t>+</m:t>
                      </m:r>
                      <m:r>
                        <a:rPr lang="tr-TR" b="0" i="1" smtClean="0">
                          <a:latin typeface="Cambria Math" panose="02040503050406030204" pitchFamily="18" charset="0"/>
                        </a:rPr>
                        <m:t>𝑆</m:t>
                      </m:r>
                      <m:r>
                        <a:rPr lang="tr-TR" b="0" i="1" smtClean="0">
                          <a:latin typeface="Cambria Math" panose="02040503050406030204" pitchFamily="18" charset="0"/>
                        </a:rPr>
                        <m:t>3=1</m:t>
                      </m:r>
                    </m:oMath>
                  </m:oMathPara>
                </a14:m>
                <a:endParaRPr lang="tr-TR" b="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𝑆</m:t>
                      </m:r>
                      <m:r>
                        <a:rPr lang="tr-TR" b="0" i="1" smtClean="0">
                          <a:latin typeface="Cambria Math" panose="02040503050406030204" pitchFamily="18" charset="0"/>
                          <a:ea typeface="Cambria Math" panose="02040503050406030204" pitchFamily="18" charset="0"/>
                        </a:rPr>
                        <m:t>4              = 2</m:t>
                      </m:r>
                    </m:oMath>
                  </m:oMathPara>
                </a14:m>
                <a:endParaRPr lang="tr-TR" dirty="0"/>
              </a:p>
            </p:txBody>
          </p:sp>
        </mc:Choice>
        <mc:Fallback xmlns="">
          <p:sp>
            <p:nvSpPr>
              <p:cNvPr id="6" name="Metin kutusu 5">
                <a:extLst>
                  <a:ext uri="{FF2B5EF4-FFF2-40B4-BE49-F238E27FC236}">
                    <a16:creationId xmlns:a16="http://schemas.microsoft.com/office/drawing/2014/main" id="{90B4AC39-1C16-5F82-5921-51206D736C5F}"/>
                  </a:ext>
                </a:extLst>
              </p:cNvPr>
              <p:cNvSpPr txBox="1">
                <a:spLocks noRot="1" noChangeAspect="1" noMove="1" noResize="1" noEditPoints="1" noAdjustHandles="1" noChangeArrowheads="1" noChangeShapeType="1" noTextEdit="1"/>
              </p:cNvSpPr>
              <p:nvPr/>
            </p:nvSpPr>
            <p:spPr>
              <a:xfrm>
                <a:off x="3851920" y="1927862"/>
                <a:ext cx="4572000" cy="1200329"/>
              </a:xfrm>
              <a:prstGeom prst="rect">
                <a:avLst/>
              </a:prstGeom>
              <a:blipFill>
                <a:blip r:embed="rId3"/>
                <a:stretch>
                  <a:fillRect/>
                </a:stretch>
              </a:blipFill>
            </p:spPr>
            <p:txBody>
              <a:bodyPr/>
              <a:lstStyle/>
              <a:p>
                <a:r>
                  <a:rPr lang="tr-TR">
                    <a:noFill/>
                  </a:rPr>
                  <a:t> </a:t>
                </a:r>
              </a:p>
            </p:txBody>
          </p:sp>
        </mc:Fallback>
      </mc:AlternateContent>
      <p:sp>
        <p:nvSpPr>
          <p:cNvPr id="7" name="Ok: Sağ 6">
            <a:extLst>
              <a:ext uri="{FF2B5EF4-FFF2-40B4-BE49-F238E27FC236}">
                <a16:creationId xmlns:a16="http://schemas.microsoft.com/office/drawing/2014/main" id="{399000A2-9EBD-420F-D527-0306707F01E0}"/>
              </a:ext>
            </a:extLst>
          </p:cNvPr>
          <p:cNvSpPr/>
          <p:nvPr/>
        </p:nvSpPr>
        <p:spPr>
          <a:xfrm>
            <a:off x="3779912" y="2285710"/>
            <a:ext cx="978408" cy="48463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19EAB85D-5E68-2647-534E-27D2B2CF09BD}"/>
                  </a:ext>
                </a:extLst>
              </p:cNvPr>
              <p:cNvSpPr txBox="1"/>
              <p:nvPr/>
            </p:nvSpPr>
            <p:spPr>
              <a:xfrm>
                <a:off x="1835696" y="4077072"/>
                <a:ext cx="5628072" cy="1754326"/>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m:t>
                      </m:r>
                      <m:r>
                        <a:rPr lang="tr-TR" i="1" smtClean="0">
                          <a:latin typeface="Cambria Math" panose="02040503050406030204" pitchFamily="18" charset="0"/>
                        </a:rPr>
                        <m:t>𝑎𝑘𝑠𝑖𝑚𝑢𝑚</m:t>
                      </m:r>
                      <m:r>
                        <a:rPr lang="tr-TR" i="1" smtClean="0">
                          <a:latin typeface="Cambria Math" panose="02040503050406030204" pitchFamily="18" charset="0"/>
                        </a:rPr>
                        <m:t> </m:t>
                      </m:r>
                      <m:r>
                        <a:rPr lang="tr-TR" i="1" smtClean="0">
                          <a:latin typeface="Cambria Math" panose="02040503050406030204" pitchFamily="18" charset="0"/>
                        </a:rPr>
                        <m:t>𝑍</m:t>
                      </m:r>
                      <m:r>
                        <a:rPr lang="tr-TR" i="1" smtClean="0">
                          <a:latin typeface="Cambria Math" panose="02040503050406030204" pitchFamily="18" charset="0"/>
                        </a:rPr>
                        <m:t>=5</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a:latin typeface="Cambria Math" panose="02040503050406030204" pitchFamily="18" charset="0"/>
                        </a:rPr>
                        <m:t>+4</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b="0" i="1" smtClean="0">
                          <a:latin typeface="Cambria Math" panose="02040503050406030204" pitchFamily="18" charset="0"/>
                        </a:rPr>
                        <m:t>+0</m:t>
                      </m:r>
                      <m:r>
                        <a:rPr lang="tr-TR" b="0" i="1" smtClean="0">
                          <a:latin typeface="Cambria Math" panose="02040503050406030204" pitchFamily="18" charset="0"/>
                        </a:rPr>
                        <m:t>𝑆</m:t>
                      </m:r>
                      <m:r>
                        <a:rPr lang="tr-TR" b="0" i="1" smtClean="0">
                          <a:latin typeface="Cambria Math" panose="02040503050406030204" pitchFamily="18" charset="0"/>
                        </a:rPr>
                        <m:t>1+0</m:t>
                      </m:r>
                      <m:r>
                        <a:rPr lang="tr-TR" b="0" i="1" smtClean="0">
                          <a:latin typeface="Cambria Math" panose="02040503050406030204" pitchFamily="18" charset="0"/>
                        </a:rPr>
                        <m:t>𝑆</m:t>
                      </m:r>
                      <m:r>
                        <a:rPr lang="tr-TR" b="0" i="1" smtClean="0">
                          <a:latin typeface="Cambria Math" panose="02040503050406030204" pitchFamily="18" charset="0"/>
                        </a:rPr>
                        <m:t>2+0</m:t>
                      </m:r>
                      <m:r>
                        <a:rPr lang="tr-TR" b="0" i="1" smtClean="0">
                          <a:latin typeface="Cambria Math" panose="02040503050406030204" pitchFamily="18" charset="0"/>
                        </a:rPr>
                        <m:t>𝑆</m:t>
                      </m:r>
                      <m:r>
                        <a:rPr lang="tr-TR" b="0" i="1" smtClean="0">
                          <a:latin typeface="Cambria Math" panose="02040503050406030204" pitchFamily="18" charset="0"/>
                        </a:rPr>
                        <m:t>3</m:t>
                      </m:r>
                    </m:oMath>
                  </m:oMathPara>
                </a14:m>
                <a:endParaRPr lang="tr-TR" dirty="0"/>
              </a:p>
              <a:p>
                <a:pPr marL="0" indent="0">
                  <a:buNone/>
                </a:pPr>
                <a:endParaRPr lang="tr-TR"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tr-TR" i="1">
                          <a:latin typeface="Cambria Math" panose="02040503050406030204" pitchFamily="18" charset="0"/>
                        </a:rPr>
                        <m:t>6</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a:latin typeface="Cambria Math" panose="02040503050406030204" pitchFamily="18" charset="0"/>
                        </a:rPr>
                        <m:t>+4</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    </m:t>
                      </m:r>
                      <m:r>
                        <a:rPr lang="tr-TR" b="0" i="1" smtClean="0">
                          <a:solidFill>
                            <a:srgbClr val="FF0000"/>
                          </a:solidFill>
                          <a:latin typeface="Cambria Math" panose="02040503050406030204" pitchFamily="18" charset="0"/>
                          <a:ea typeface="Cambria Math" panose="02040503050406030204" pitchFamily="18" charset="0"/>
                        </a:rPr>
                        <m:t>𝑆</m:t>
                      </m:r>
                      <m:r>
                        <a:rPr lang="tr-TR" b="0" i="1" smtClean="0">
                          <a:solidFill>
                            <a:srgbClr val="FF0000"/>
                          </a:solidFill>
                          <a:latin typeface="Cambria Math" panose="02040503050406030204" pitchFamily="18" charset="0"/>
                          <a:ea typeface="Cambria Math" panose="02040503050406030204" pitchFamily="18" charset="0"/>
                        </a:rPr>
                        <m:t>1+0</m:t>
                      </m:r>
                      <m:r>
                        <a:rPr lang="tr-TR" b="0" i="1" smtClean="0">
                          <a:solidFill>
                            <a:srgbClr val="FF0000"/>
                          </a:solidFill>
                          <a:latin typeface="Cambria Math" panose="02040503050406030204" pitchFamily="18" charset="0"/>
                          <a:ea typeface="Cambria Math" panose="02040503050406030204" pitchFamily="18" charset="0"/>
                        </a:rPr>
                        <m:t>𝑆</m:t>
                      </m:r>
                      <m:r>
                        <a:rPr lang="tr-TR" b="0" i="1" smtClean="0">
                          <a:solidFill>
                            <a:srgbClr val="FF0000"/>
                          </a:solidFill>
                          <a:latin typeface="Cambria Math" panose="02040503050406030204" pitchFamily="18" charset="0"/>
                          <a:ea typeface="Cambria Math" panose="02040503050406030204" pitchFamily="18" charset="0"/>
                        </a:rPr>
                        <m:t>2+0</m:t>
                      </m:r>
                      <m:r>
                        <a:rPr lang="tr-TR" b="0" i="1" smtClean="0">
                          <a:solidFill>
                            <a:srgbClr val="FF0000"/>
                          </a:solidFill>
                          <a:latin typeface="Cambria Math" panose="02040503050406030204" pitchFamily="18" charset="0"/>
                          <a:ea typeface="Cambria Math" panose="02040503050406030204" pitchFamily="18" charset="0"/>
                        </a:rPr>
                        <m:t>𝑆</m:t>
                      </m:r>
                      <m:r>
                        <a:rPr lang="tr-TR" b="0" i="1" smtClean="0">
                          <a:solidFill>
                            <a:srgbClr val="FF0000"/>
                          </a:solidFill>
                          <a:latin typeface="Cambria Math" panose="02040503050406030204" pitchFamily="18" charset="0"/>
                          <a:ea typeface="Cambria Math" panose="02040503050406030204" pitchFamily="18" charset="0"/>
                        </a:rPr>
                        <m:t>3+0</m:t>
                      </m:r>
                      <m:r>
                        <a:rPr lang="tr-TR" b="0" i="1" smtClean="0">
                          <a:solidFill>
                            <a:srgbClr val="FF0000"/>
                          </a:solidFill>
                          <a:latin typeface="Cambria Math" panose="02040503050406030204" pitchFamily="18" charset="0"/>
                          <a:ea typeface="Cambria Math" panose="02040503050406030204" pitchFamily="18" charset="0"/>
                        </a:rPr>
                        <m:t>𝑆</m:t>
                      </m:r>
                      <m:r>
                        <a:rPr lang="tr-TR" b="0" i="1" smtClean="0">
                          <a:solidFill>
                            <a:srgbClr val="FF0000"/>
                          </a:solidFill>
                          <a:latin typeface="Cambria Math" panose="02040503050406030204" pitchFamily="18" charset="0"/>
                          <a:ea typeface="Cambria Math" panose="02040503050406030204" pitchFamily="18" charset="0"/>
                        </a:rPr>
                        <m:t>4= 24</m:t>
                      </m:r>
                    </m:oMath>
                  </m:oMathPara>
                </a14:m>
                <a:endParaRPr lang="tr-TR" dirty="0"/>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a:latin typeface="Cambria Math" panose="02040503050406030204" pitchFamily="18" charset="0"/>
                        </a:rPr>
                        <m:t>+2</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b="0" i="1" smtClean="0">
                          <a:latin typeface="Cambria Math" panose="02040503050406030204" pitchFamily="18" charset="0"/>
                        </a:rPr>
                        <m:t>+ </m:t>
                      </m:r>
                      <m:r>
                        <a:rPr lang="tr-TR" b="0" i="1" smtClean="0">
                          <a:solidFill>
                            <a:srgbClr val="FF0000"/>
                          </a:solidFill>
                          <a:latin typeface="Cambria Math" panose="02040503050406030204" pitchFamily="18" charset="0"/>
                        </a:rPr>
                        <m:t>0</m:t>
                      </m:r>
                      <m:r>
                        <a:rPr lang="tr-TR" b="0" i="1" smtClean="0">
                          <a:solidFill>
                            <a:srgbClr val="FF0000"/>
                          </a:solidFill>
                          <a:latin typeface="Cambria Math" panose="02040503050406030204" pitchFamily="18" charset="0"/>
                        </a:rPr>
                        <m:t>𝑆</m:t>
                      </m:r>
                      <m:r>
                        <a:rPr lang="tr-TR" b="0" i="1" smtClean="0">
                          <a:solidFill>
                            <a:srgbClr val="FF0000"/>
                          </a:solidFill>
                          <a:latin typeface="Cambria Math" panose="02040503050406030204" pitchFamily="18" charset="0"/>
                        </a:rPr>
                        <m:t>1+ </m:t>
                      </m:r>
                      <m:r>
                        <a:rPr lang="tr-TR" b="0" i="1" smtClean="0">
                          <a:solidFill>
                            <a:srgbClr val="FF0000"/>
                          </a:solidFill>
                          <a:latin typeface="Cambria Math" panose="02040503050406030204" pitchFamily="18" charset="0"/>
                        </a:rPr>
                        <m:t>𝑆</m:t>
                      </m:r>
                      <m:r>
                        <a:rPr lang="tr-TR" b="0" i="1" smtClean="0">
                          <a:solidFill>
                            <a:srgbClr val="FF0000"/>
                          </a:solidFill>
                          <a:latin typeface="Cambria Math" panose="02040503050406030204" pitchFamily="18" charset="0"/>
                        </a:rPr>
                        <m:t>2+0</m:t>
                      </m:r>
                      <m:r>
                        <a:rPr lang="tr-TR" b="0" i="1" smtClean="0">
                          <a:solidFill>
                            <a:srgbClr val="FF0000"/>
                          </a:solidFill>
                          <a:latin typeface="Cambria Math" panose="02040503050406030204" pitchFamily="18" charset="0"/>
                        </a:rPr>
                        <m:t>𝑆</m:t>
                      </m:r>
                      <m:r>
                        <a:rPr lang="tr-TR" b="0" i="1" smtClean="0">
                          <a:solidFill>
                            <a:srgbClr val="FF0000"/>
                          </a:solidFill>
                          <a:latin typeface="Cambria Math" panose="02040503050406030204" pitchFamily="18" charset="0"/>
                        </a:rPr>
                        <m:t>3+0</m:t>
                      </m:r>
                      <m:r>
                        <a:rPr lang="tr-TR" b="0" i="1" smtClean="0">
                          <a:solidFill>
                            <a:srgbClr val="FF0000"/>
                          </a:solidFill>
                          <a:latin typeface="Cambria Math" panose="02040503050406030204" pitchFamily="18" charset="0"/>
                        </a:rPr>
                        <m:t>𝑆</m:t>
                      </m:r>
                      <m:r>
                        <a:rPr lang="tr-TR" b="0" i="1" smtClean="0">
                          <a:solidFill>
                            <a:srgbClr val="FF0000"/>
                          </a:solidFill>
                          <a:latin typeface="Cambria Math" panose="02040503050406030204" pitchFamily="18" charset="0"/>
                        </a:rPr>
                        <m:t>4= 6</m:t>
                      </m:r>
                    </m:oMath>
                  </m:oMathPara>
                </a14:m>
                <a:endParaRPr lang="tr-TR" dirty="0"/>
              </a:p>
              <a:p>
                <a:pPr marL="0" indent="0">
                  <a:buNone/>
                </a:pPr>
                <a14:m>
                  <m:oMathPara xmlns:m="http://schemas.openxmlformats.org/officeDocument/2006/math">
                    <m:oMathParaPr>
                      <m:jc m:val="centerGroup"/>
                    </m:oMathParaPr>
                    <m:oMath xmlns:m="http://schemas.openxmlformats.org/officeDocument/2006/math">
                      <m:r>
                        <a:rPr lang="tr-TR" i="1">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b="0" i="1" smtClean="0">
                          <a:latin typeface="Cambria Math" panose="02040503050406030204" pitchFamily="18" charset="0"/>
                        </a:rPr>
                        <m:t>+</m:t>
                      </m:r>
                      <m:r>
                        <a:rPr lang="tr-TR" b="0" i="1" smtClean="0">
                          <a:solidFill>
                            <a:srgbClr val="FF0000"/>
                          </a:solidFill>
                          <a:latin typeface="Cambria Math" panose="02040503050406030204" pitchFamily="18" charset="0"/>
                          <a:ea typeface="Cambria Math" panose="02040503050406030204" pitchFamily="18" charset="0"/>
                        </a:rPr>
                        <m:t>0</m:t>
                      </m:r>
                      <m:r>
                        <a:rPr lang="tr-TR" b="0" i="1" smtClean="0">
                          <a:solidFill>
                            <a:srgbClr val="FF0000"/>
                          </a:solidFill>
                          <a:latin typeface="Cambria Math" panose="02040503050406030204" pitchFamily="18" charset="0"/>
                          <a:ea typeface="Cambria Math" panose="02040503050406030204" pitchFamily="18" charset="0"/>
                        </a:rPr>
                        <m:t>𝑆</m:t>
                      </m:r>
                      <m:r>
                        <a:rPr lang="tr-TR" b="0" i="1" smtClean="0">
                          <a:solidFill>
                            <a:srgbClr val="FF0000"/>
                          </a:solidFill>
                          <a:latin typeface="Cambria Math" panose="02040503050406030204" pitchFamily="18" charset="0"/>
                          <a:ea typeface="Cambria Math" panose="02040503050406030204" pitchFamily="18" charset="0"/>
                        </a:rPr>
                        <m:t>1+0</m:t>
                      </m:r>
                      <m:r>
                        <a:rPr lang="tr-TR" b="0" i="1" smtClean="0">
                          <a:solidFill>
                            <a:srgbClr val="FF0000"/>
                          </a:solidFill>
                          <a:latin typeface="Cambria Math" panose="02040503050406030204" pitchFamily="18" charset="0"/>
                          <a:ea typeface="Cambria Math" panose="02040503050406030204" pitchFamily="18" charset="0"/>
                        </a:rPr>
                        <m:t>𝑆</m:t>
                      </m:r>
                      <m:r>
                        <a:rPr lang="tr-TR" b="0" i="1" smtClean="0">
                          <a:solidFill>
                            <a:srgbClr val="FF0000"/>
                          </a:solidFill>
                          <a:latin typeface="Cambria Math" panose="02040503050406030204" pitchFamily="18" charset="0"/>
                          <a:ea typeface="Cambria Math" panose="02040503050406030204" pitchFamily="18" charset="0"/>
                        </a:rPr>
                        <m:t>2+ </m:t>
                      </m:r>
                      <m:r>
                        <a:rPr lang="tr-TR" b="0" i="1" smtClean="0">
                          <a:solidFill>
                            <a:srgbClr val="FF0000"/>
                          </a:solidFill>
                          <a:latin typeface="Cambria Math" panose="02040503050406030204" pitchFamily="18" charset="0"/>
                          <a:ea typeface="Cambria Math" panose="02040503050406030204" pitchFamily="18" charset="0"/>
                        </a:rPr>
                        <m:t>𝑆</m:t>
                      </m:r>
                      <m:r>
                        <a:rPr lang="tr-TR" b="0" i="1" smtClean="0">
                          <a:solidFill>
                            <a:srgbClr val="FF0000"/>
                          </a:solidFill>
                          <a:latin typeface="Cambria Math" panose="02040503050406030204" pitchFamily="18" charset="0"/>
                          <a:ea typeface="Cambria Math" panose="02040503050406030204" pitchFamily="18" charset="0"/>
                        </a:rPr>
                        <m:t>3+0</m:t>
                      </m:r>
                      <m:r>
                        <a:rPr lang="tr-TR" b="0" i="1" smtClean="0">
                          <a:solidFill>
                            <a:srgbClr val="FF0000"/>
                          </a:solidFill>
                          <a:latin typeface="Cambria Math" panose="02040503050406030204" pitchFamily="18" charset="0"/>
                          <a:ea typeface="Cambria Math" panose="02040503050406030204" pitchFamily="18" charset="0"/>
                        </a:rPr>
                        <m:t>𝑆</m:t>
                      </m:r>
                      <m:r>
                        <a:rPr lang="tr-TR" b="0" i="1" smtClean="0">
                          <a:solidFill>
                            <a:srgbClr val="FF0000"/>
                          </a:solidFill>
                          <a:latin typeface="Cambria Math" panose="02040503050406030204" pitchFamily="18" charset="0"/>
                          <a:ea typeface="Cambria Math" panose="02040503050406030204" pitchFamily="18" charset="0"/>
                        </a:rPr>
                        <m:t>4= 1</m:t>
                      </m:r>
                    </m:oMath>
                  </m:oMathPara>
                </a14:m>
                <a:endParaRPr lang="tr-TR"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b="0" i="1" smtClean="0">
                          <a:latin typeface="Cambria Math" panose="02040503050406030204" pitchFamily="18" charset="0"/>
                        </a:rPr>
                        <m:t>+             </m:t>
                      </m:r>
                      <m:r>
                        <a:rPr lang="tr-TR" i="1" smtClean="0">
                          <a:solidFill>
                            <a:srgbClr val="FF0000"/>
                          </a:solidFill>
                          <a:latin typeface="Cambria Math" panose="02040503050406030204" pitchFamily="18" charset="0"/>
                          <a:ea typeface="Cambria Math" panose="02040503050406030204" pitchFamily="18" charset="0"/>
                        </a:rPr>
                        <m:t>0</m:t>
                      </m:r>
                      <m:r>
                        <a:rPr lang="tr-TR" i="1" smtClean="0">
                          <a:solidFill>
                            <a:srgbClr val="FF0000"/>
                          </a:solidFill>
                          <a:latin typeface="Cambria Math" panose="02040503050406030204" pitchFamily="18" charset="0"/>
                          <a:ea typeface="Cambria Math" panose="02040503050406030204" pitchFamily="18" charset="0"/>
                        </a:rPr>
                        <m:t>𝑆</m:t>
                      </m:r>
                      <m:r>
                        <a:rPr lang="tr-TR" i="1" smtClean="0">
                          <a:solidFill>
                            <a:srgbClr val="FF0000"/>
                          </a:solidFill>
                          <a:latin typeface="Cambria Math" panose="02040503050406030204" pitchFamily="18" charset="0"/>
                          <a:ea typeface="Cambria Math" panose="02040503050406030204" pitchFamily="18" charset="0"/>
                        </a:rPr>
                        <m:t>1+0</m:t>
                      </m:r>
                      <m:r>
                        <a:rPr lang="tr-TR" i="1" smtClean="0">
                          <a:solidFill>
                            <a:srgbClr val="FF0000"/>
                          </a:solidFill>
                          <a:latin typeface="Cambria Math" panose="02040503050406030204" pitchFamily="18" charset="0"/>
                          <a:ea typeface="Cambria Math" panose="02040503050406030204" pitchFamily="18" charset="0"/>
                        </a:rPr>
                        <m:t>𝑆</m:t>
                      </m:r>
                      <m:r>
                        <a:rPr lang="tr-TR" i="1" smtClean="0">
                          <a:solidFill>
                            <a:srgbClr val="FF0000"/>
                          </a:solidFill>
                          <a:latin typeface="Cambria Math" panose="02040503050406030204" pitchFamily="18" charset="0"/>
                          <a:ea typeface="Cambria Math" panose="02040503050406030204" pitchFamily="18" charset="0"/>
                        </a:rPr>
                        <m:t>2+0</m:t>
                      </m:r>
                      <m:r>
                        <a:rPr lang="tr-TR" i="1" smtClean="0">
                          <a:solidFill>
                            <a:srgbClr val="FF0000"/>
                          </a:solidFill>
                          <a:latin typeface="Cambria Math" panose="02040503050406030204" pitchFamily="18" charset="0"/>
                          <a:ea typeface="Cambria Math" panose="02040503050406030204" pitchFamily="18" charset="0"/>
                        </a:rPr>
                        <m:t>𝑆</m:t>
                      </m:r>
                      <m:r>
                        <a:rPr lang="tr-TR" i="1" smtClean="0">
                          <a:solidFill>
                            <a:srgbClr val="FF0000"/>
                          </a:solidFill>
                          <a:latin typeface="Cambria Math" panose="02040503050406030204" pitchFamily="18" charset="0"/>
                          <a:ea typeface="Cambria Math" panose="02040503050406030204" pitchFamily="18" charset="0"/>
                        </a:rPr>
                        <m:t>3+ </m:t>
                      </m:r>
                      <m:r>
                        <a:rPr lang="tr-TR" b="0" i="1" smtClean="0">
                          <a:solidFill>
                            <a:srgbClr val="FF0000"/>
                          </a:solidFill>
                          <a:latin typeface="Cambria Math" panose="02040503050406030204" pitchFamily="18" charset="0"/>
                        </a:rPr>
                        <m:t>𝑆</m:t>
                      </m:r>
                      <m:r>
                        <a:rPr lang="tr-TR" b="0" i="1" smtClean="0">
                          <a:solidFill>
                            <a:srgbClr val="FF0000"/>
                          </a:solidFill>
                          <a:latin typeface="Cambria Math" panose="02040503050406030204" pitchFamily="18" charset="0"/>
                        </a:rPr>
                        <m:t>4=2</m:t>
                      </m:r>
                    </m:oMath>
                  </m:oMathPara>
                </a14:m>
                <a:endParaRPr lang="tr-TR" dirty="0"/>
              </a:p>
            </p:txBody>
          </p:sp>
        </mc:Choice>
        <mc:Fallback xmlns="">
          <p:sp>
            <p:nvSpPr>
              <p:cNvPr id="9" name="Metin kutusu 8">
                <a:extLst>
                  <a:ext uri="{FF2B5EF4-FFF2-40B4-BE49-F238E27FC236}">
                    <a16:creationId xmlns:a16="http://schemas.microsoft.com/office/drawing/2014/main" id="{19EAB85D-5E68-2647-534E-27D2B2CF09BD}"/>
                  </a:ext>
                </a:extLst>
              </p:cNvPr>
              <p:cNvSpPr txBox="1">
                <a:spLocks noRot="1" noChangeAspect="1" noMove="1" noResize="1" noEditPoints="1" noAdjustHandles="1" noChangeArrowheads="1" noChangeShapeType="1" noTextEdit="1"/>
              </p:cNvSpPr>
              <p:nvPr/>
            </p:nvSpPr>
            <p:spPr>
              <a:xfrm>
                <a:off x="1835696" y="4077072"/>
                <a:ext cx="5628072" cy="1754326"/>
              </a:xfrm>
              <a:prstGeom prst="rect">
                <a:avLst/>
              </a:prstGeom>
              <a:blipFill>
                <a:blip r:embed="rId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03DD8BC9-0534-6E51-D2C8-F79FC2C1CCBE}"/>
                  </a:ext>
                </a:extLst>
              </p:cNvPr>
              <p:cNvSpPr txBox="1"/>
              <p:nvPr/>
            </p:nvSpPr>
            <p:spPr>
              <a:xfrm>
                <a:off x="1835696" y="4077072"/>
                <a:ext cx="5628072" cy="1754326"/>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m:t>
                      </m:r>
                      <m:r>
                        <a:rPr lang="tr-TR" i="1" smtClean="0">
                          <a:latin typeface="Cambria Math" panose="02040503050406030204" pitchFamily="18" charset="0"/>
                        </a:rPr>
                        <m:t>𝑎𝑘𝑠𝑖𝑚𝑢𝑚</m:t>
                      </m:r>
                      <m:r>
                        <a:rPr lang="tr-TR" i="1" smtClean="0">
                          <a:latin typeface="Cambria Math" panose="02040503050406030204" pitchFamily="18" charset="0"/>
                        </a:rPr>
                        <m:t> </m:t>
                      </m:r>
                      <m:r>
                        <a:rPr lang="tr-TR" i="1" smtClean="0">
                          <a:latin typeface="Cambria Math" panose="02040503050406030204" pitchFamily="18" charset="0"/>
                        </a:rPr>
                        <m:t>𝑍</m:t>
                      </m:r>
                      <m:r>
                        <a:rPr lang="tr-TR" i="1" smtClean="0">
                          <a:latin typeface="Cambria Math" panose="02040503050406030204" pitchFamily="18" charset="0"/>
                        </a:rPr>
                        <m:t>=5</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a:latin typeface="Cambria Math" panose="02040503050406030204" pitchFamily="18" charset="0"/>
                        </a:rPr>
                        <m:t>+4</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b="0" i="1" smtClean="0">
                          <a:latin typeface="Cambria Math" panose="02040503050406030204" pitchFamily="18" charset="0"/>
                        </a:rPr>
                        <m:t>+0</m:t>
                      </m:r>
                      <m:r>
                        <a:rPr lang="tr-TR" b="0" i="1" smtClean="0">
                          <a:latin typeface="Cambria Math" panose="02040503050406030204" pitchFamily="18" charset="0"/>
                        </a:rPr>
                        <m:t>𝑆</m:t>
                      </m:r>
                      <m:r>
                        <a:rPr lang="tr-TR" b="0" i="1" smtClean="0">
                          <a:latin typeface="Cambria Math" panose="02040503050406030204" pitchFamily="18" charset="0"/>
                        </a:rPr>
                        <m:t>1+0</m:t>
                      </m:r>
                      <m:r>
                        <a:rPr lang="tr-TR" b="0" i="1" smtClean="0">
                          <a:latin typeface="Cambria Math" panose="02040503050406030204" pitchFamily="18" charset="0"/>
                        </a:rPr>
                        <m:t>𝑆</m:t>
                      </m:r>
                      <m:r>
                        <a:rPr lang="tr-TR" b="0" i="1" smtClean="0">
                          <a:latin typeface="Cambria Math" panose="02040503050406030204" pitchFamily="18" charset="0"/>
                        </a:rPr>
                        <m:t>2+0</m:t>
                      </m:r>
                      <m:r>
                        <a:rPr lang="tr-TR" b="0" i="1" smtClean="0">
                          <a:latin typeface="Cambria Math" panose="02040503050406030204" pitchFamily="18" charset="0"/>
                        </a:rPr>
                        <m:t>𝑆</m:t>
                      </m:r>
                      <m:r>
                        <a:rPr lang="tr-TR" b="0" i="1" smtClean="0">
                          <a:latin typeface="Cambria Math" panose="02040503050406030204" pitchFamily="18" charset="0"/>
                        </a:rPr>
                        <m:t>3</m:t>
                      </m:r>
                    </m:oMath>
                  </m:oMathPara>
                </a14:m>
                <a:endParaRPr lang="tr-TR" dirty="0"/>
              </a:p>
              <a:p>
                <a:pPr marL="0" indent="0">
                  <a:buNone/>
                </a:pPr>
                <a:endParaRPr lang="tr-TR"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tr-TR" i="1">
                          <a:latin typeface="Cambria Math" panose="02040503050406030204" pitchFamily="18" charset="0"/>
                        </a:rPr>
                        <m:t>6</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a:latin typeface="Cambria Math" panose="02040503050406030204" pitchFamily="18" charset="0"/>
                        </a:rPr>
                        <m:t>+4</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    </m:t>
                      </m:r>
                      <m:r>
                        <a:rPr lang="tr-TR" b="0" i="1" smtClean="0">
                          <a:solidFill>
                            <a:schemeClr val="accent3">
                              <a:lumMod val="50000"/>
                            </a:schemeClr>
                          </a:solidFill>
                          <a:latin typeface="Cambria Math" panose="02040503050406030204" pitchFamily="18" charset="0"/>
                          <a:ea typeface="Cambria Math" panose="02040503050406030204" pitchFamily="18" charset="0"/>
                        </a:rPr>
                        <m:t>𝑆</m:t>
                      </m:r>
                      <m:r>
                        <a:rPr lang="tr-TR" b="0" i="1" smtClean="0">
                          <a:solidFill>
                            <a:schemeClr val="accent3">
                              <a:lumMod val="50000"/>
                            </a:schemeClr>
                          </a:solidFill>
                          <a:latin typeface="Cambria Math" panose="02040503050406030204" pitchFamily="18" charset="0"/>
                          <a:ea typeface="Cambria Math" panose="02040503050406030204" pitchFamily="18" charset="0"/>
                        </a:rPr>
                        <m:t>1+0</m:t>
                      </m:r>
                      <m:r>
                        <a:rPr lang="tr-TR" b="0" i="1" smtClean="0">
                          <a:solidFill>
                            <a:srgbClr val="FF0000"/>
                          </a:solidFill>
                          <a:latin typeface="Cambria Math" panose="02040503050406030204" pitchFamily="18" charset="0"/>
                          <a:ea typeface="Cambria Math" panose="02040503050406030204" pitchFamily="18" charset="0"/>
                        </a:rPr>
                        <m:t>𝑆</m:t>
                      </m:r>
                      <m:r>
                        <a:rPr lang="tr-TR" b="0" i="1" smtClean="0">
                          <a:solidFill>
                            <a:srgbClr val="FF0000"/>
                          </a:solidFill>
                          <a:latin typeface="Cambria Math" panose="02040503050406030204" pitchFamily="18" charset="0"/>
                          <a:ea typeface="Cambria Math" panose="02040503050406030204" pitchFamily="18" charset="0"/>
                        </a:rPr>
                        <m:t>2+0</m:t>
                      </m:r>
                      <m:r>
                        <a:rPr lang="tr-TR" b="0" i="1" smtClean="0">
                          <a:solidFill>
                            <a:srgbClr val="FF0000"/>
                          </a:solidFill>
                          <a:latin typeface="Cambria Math" panose="02040503050406030204" pitchFamily="18" charset="0"/>
                          <a:ea typeface="Cambria Math" panose="02040503050406030204" pitchFamily="18" charset="0"/>
                        </a:rPr>
                        <m:t>𝑆</m:t>
                      </m:r>
                      <m:r>
                        <a:rPr lang="tr-TR" b="0" i="1" smtClean="0">
                          <a:solidFill>
                            <a:srgbClr val="FF0000"/>
                          </a:solidFill>
                          <a:latin typeface="Cambria Math" panose="02040503050406030204" pitchFamily="18" charset="0"/>
                          <a:ea typeface="Cambria Math" panose="02040503050406030204" pitchFamily="18" charset="0"/>
                        </a:rPr>
                        <m:t>3+0</m:t>
                      </m:r>
                      <m:r>
                        <a:rPr lang="tr-TR" b="0" i="1" smtClean="0">
                          <a:solidFill>
                            <a:srgbClr val="FF0000"/>
                          </a:solidFill>
                          <a:latin typeface="Cambria Math" panose="02040503050406030204" pitchFamily="18" charset="0"/>
                          <a:ea typeface="Cambria Math" panose="02040503050406030204" pitchFamily="18" charset="0"/>
                        </a:rPr>
                        <m:t>𝑆</m:t>
                      </m:r>
                      <m:r>
                        <a:rPr lang="tr-TR" b="0" i="1" smtClean="0">
                          <a:solidFill>
                            <a:srgbClr val="FF0000"/>
                          </a:solidFill>
                          <a:latin typeface="Cambria Math" panose="02040503050406030204" pitchFamily="18" charset="0"/>
                          <a:ea typeface="Cambria Math" panose="02040503050406030204" pitchFamily="18" charset="0"/>
                        </a:rPr>
                        <m:t>4= 24</m:t>
                      </m:r>
                    </m:oMath>
                  </m:oMathPara>
                </a14:m>
                <a:endParaRPr lang="tr-TR" dirty="0"/>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a:latin typeface="Cambria Math" panose="02040503050406030204" pitchFamily="18" charset="0"/>
                        </a:rPr>
                        <m:t>+2</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b="0" i="1" smtClean="0">
                          <a:latin typeface="Cambria Math" panose="02040503050406030204" pitchFamily="18" charset="0"/>
                        </a:rPr>
                        <m:t>+ </m:t>
                      </m:r>
                      <m:r>
                        <a:rPr lang="tr-TR" b="0" i="1" smtClean="0">
                          <a:solidFill>
                            <a:srgbClr val="FF0000"/>
                          </a:solidFill>
                          <a:latin typeface="Cambria Math" panose="02040503050406030204" pitchFamily="18" charset="0"/>
                        </a:rPr>
                        <m:t>0</m:t>
                      </m:r>
                      <m:r>
                        <a:rPr lang="tr-TR" b="0" i="1" smtClean="0">
                          <a:solidFill>
                            <a:srgbClr val="FF0000"/>
                          </a:solidFill>
                          <a:latin typeface="Cambria Math" panose="02040503050406030204" pitchFamily="18" charset="0"/>
                        </a:rPr>
                        <m:t>𝑆</m:t>
                      </m:r>
                      <m:r>
                        <a:rPr lang="tr-TR" b="0" i="1" smtClean="0">
                          <a:solidFill>
                            <a:srgbClr val="FF0000"/>
                          </a:solidFill>
                          <a:latin typeface="Cambria Math" panose="02040503050406030204" pitchFamily="18" charset="0"/>
                        </a:rPr>
                        <m:t>1+ </m:t>
                      </m:r>
                      <m:r>
                        <a:rPr lang="tr-TR" b="0" i="1" smtClean="0">
                          <a:solidFill>
                            <a:schemeClr val="accent3">
                              <a:lumMod val="50000"/>
                            </a:schemeClr>
                          </a:solidFill>
                          <a:latin typeface="Cambria Math" panose="02040503050406030204" pitchFamily="18" charset="0"/>
                        </a:rPr>
                        <m:t>𝑆</m:t>
                      </m:r>
                      <m:r>
                        <a:rPr lang="tr-TR" b="0" i="1" smtClean="0">
                          <a:solidFill>
                            <a:schemeClr val="accent3">
                              <a:lumMod val="50000"/>
                            </a:schemeClr>
                          </a:solidFill>
                          <a:latin typeface="Cambria Math" panose="02040503050406030204" pitchFamily="18" charset="0"/>
                        </a:rPr>
                        <m:t>2+0</m:t>
                      </m:r>
                      <m:r>
                        <a:rPr lang="tr-TR" b="0" i="1" smtClean="0">
                          <a:solidFill>
                            <a:srgbClr val="FF0000"/>
                          </a:solidFill>
                          <a:latin typeface="Cambria Math" panose="02040503050406030204" pitchFamily="18" charset="0"/>
                        </a:rPr>
                        <m:t>𝑆</m:t>
                      </m:r>
                      <m:r>
                        <a:rPr lang="tr-TR" b="0" i="1" smtClean="0">
                          <a:solidFill>
                            <a:srgbClr val="FF0000"/>
                          </a:solidFill>
                          <a:latin typeface="Cambria Math" panose="02040503050406030204" pitchFamily="18" charset="0"/>
                        </a:rPr>
                        <m:t>3+0</m:t>
                      </m:r>
                      <m:r>
                        <a:rPr lang="tr-TR" b="0" i="1" smtClean="0">
                          <a:solidFill>
                            <a:srgbClr val="FF0000"/>
                          </a:solidFill>
                          <a:latin typeface="Cambria Math" panose="02040503050406030204" pitchFamily="18" charset="0"/>
                        </a:rPr>
                        <m:t>𝑆</m:t>
                      </m:r>
                      <m:r>
                        <a:rPr lang="tr-TR" b="0" i="1" smtClean="0">
                          <a:solidFill>
                            <a:srgbClr val="FF0000"/>
                          </a:solidFill>
                          <a:latin typeface="Cambria Math" panose="02040503050406030204" pitchFamily="18" charset="0"/>
                        </a:rPr>
                        <m:t>4= 6</m:t>
                      </m:r>
                    </m:oMath>
                  </m:oMathPara>
                </a14:m>
                <a:endParaRPr lang="tr-TR" dirty="0"/>
              </a:p>
              <a:p>
                <a:pPr marL="0" indent="0">
                  <a:buNone/>
                </a:pPr>
                <a14:m>
                  <m:oMathPara xmlns:m="http://schemas.openxmlformats.org/officeDocument/2006/math">
                    <m:oMathParaPr>
                      <m:jc m:val="centerGroup"/>
                    </m:oMathParaPr>
                    <m:oMath xmlns:m="http://schemas.openxmlformats.org/officeDocument/2006/math">
                      <m:r>
                        <a:rPr lang="tr-TR" i="1">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b="0" i="1" smtClean="0">
                          <a:latin typeface="Cambria Math" panose="02040503050406030204" pitchFamily="18" charset="0"/>
                        </a:rPr>
                        <m:t>+</m:t>
                      </m:r>
                      <m:r>
                        <a:rPr lang="tr-TR" b="0" i="1" smtClean="0">
                          <a:solidFill>
                            <a:srgbClr val="FF0000"/>
                          </a:solidFill>
                          <a:latin typeface="Cambria Math" panose="02040503050406030204" pitchFamily="18" charset="0"/>
                          <a:ea typeface="Cambria Math" panose="02040503050406030204" pitchFamily="18" charset="0"/>
                        </a:rPr>
                        <m:t>0</m:t>
                      </m:r>
                      <m:r>
                        <a:rPr lang="tr-TR" b="0" i="1" smtClean="0">
                          <a:solidFill>
                            <a:srgbClr val="FF0000"/>
                          </a:solidFill>
                          <a:latin typeface="Cambria Math" panose="02040503050406030204" pitchFamily="18" charset="0"/>
                          <a:ea typeface="Cambria Math" panose="02040503050406030204" pitchFamily="18" charset="0"/>
                        </a:rPr>
                        <m:t>𝑆</m:t>
                      </m:r>
                      <m:r>
                        <a:rPr lang="tr-TR" b="0" i="1" smtClean="0">
                          <a:solidFill>
                            <a:srgbClr val="FF0000"/>
                          </a:solidFill>
                          <a:latin typeface="Cambria Math" panose="02040503050406030204" pitchFamily="18" charset="0"/>
                          <a:ea typeface="Cambria Math" panose="02040503050406030204" pitchFamily="18" charset="0"/>
                        </a:rPr>
                        <m:t>1+0</m:t>
                      </m:r>
                      <m:r>
                        <a:rPr lang="tr-TR" b="0" i="1" smtClean="0">
                          <a:solidFill>
                            <a:srgbClr val="FF0000"/>
                          </a:solidFill>
                          <a:latin typeface="Cambria Math" panose="02040503050406030204" pitchFamily="18" charset="0"/>
                          <a:ea typeface="Cambria Math" panose="02040503050406030204" pitchFamily="18" charset="0"/>
                        </a:rPr>
                        <m:t>𝑆</m:t>
                      </m:r>
                      <m:r>
                        <a:rPr lang="tr-TR" b="0" i="1" smtClean="0">
                          <a:solidFill>
                            <a:srgbClr val="FF0000"/>
                          </a:solidFill>
                          <a:latin typeface="Cambria Math" panose="02040503050406030204" pitchFamily="18" charset="0"/>
                          <a:ea typeface="Cambria Math" panose="02040503050406030204" pitchFamily="18" charset="0"/>
                        </a:rPr>
                        <m:t>2+ </m:t>
                      </m:r>
                      <m:r>
                        <a:rPr lang="tr-TR" b="0" i="1" smtClean="0">
                          <a:solidFill>
                            <a:schemeClr val="accent3">
                              <a:lumMod val="50000"/>
                            </a:schemeClr>
                          </a:solidFill>
                          <a:latin typeface="Cambria Math" panose="02040503050406030204" pitchFamily="18" charset="0"/>
                          <a:ea typeface="Cambria Math" panose="02040503050406030204" pitchFamily="18" charset="0"/>
                        </a:rPr>
                        <m:t>𝑆</m:t>
                      </m:r>
                      <m:r>
                        <a:rPr lang="tr-TR" b="0" i="1" smtClean="0">
                          <a:solidFill>
                            <a:schemeClr val="accent3">
                              <a:lumMod val="50000"/>
                            </a:schemeClr>
                          </a:solidFill>
                          <a:latin typeface="Cambria Math" panose="02040503050406030204" pitchFamily="18" charset="0"/>
                          <a:ea typeface="Cambria Math" panose="02040503050406030204" pitchFamily="18" charset="0"/>
                        </a:rPr>
                        <m:t>3+0</m:t>
                      </m:r>
                      <m:r>
                        <a:rPr lang="tr-TR" b="0" i="1" smtClean="0">
                          <a:solidFill>
                            <a:srgbClr val="FF0000"/>
                          </a:solidFill>
                          <a:latin typeface="Cambria Math" panose="02040503050406030204" pitchFamily="18" charset="0"/>
                          <a:ea typeface="Cambria Math" panose="02040503050406030204" pitchFamily="18" charset="0"/>
                        </a:rPr>
                        <m:t>𝑆</m:t>
                      </m:r>
                      <m:r>
                        <a:rPr lang="tr-TR" b="0" i="1" smtClean="0">
                          <a:solidFill>
                            <a:srgbClr val="FF0000"/>
                          </a:solidFill>
                          <a:latin typeface="Cambria Math" panose="02040503050406030204" pitchFamily="18" charset="0"/>
                          <a:ea typeface="Cambria Math" panose="02040503050406030204" pitchFamily="18" charset="0"/>
                        </a:rPr>
                        <m:t>4= 1</m:t>
                      </m:r>
                    </m:oMath>
                  </m:oMathPara>
                </a14:m>
                <a:endParaRPr lang="tr-TR"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b="0" i="1" smtClean="0">
                          <a:latin typeface="Cambria Math" panose="02040503050406030204" pitchFamily="18" charset="0"/>
                        </a:rPr>
                        <m:t>+             </m:t>
                      </m:r>
                      <m:r>
                        <a:rPr lang="tr-TR" i="1" smtClean="0">
                          <a:solidFill>
                            <a:srgbClr val="FF0000"/>
                          </a:solidFill>
                          <a:latin typeface="Cambria Math" panose="02040503050406030204" pitchFamily="18" charset="0"/>
                          <a:ea typeface="Cambria Math" panose="02040503050406030204" pitchFamily="18" charset="0"/>
                        </a:rPr>
                        <m:t>0</m:t>
                      </m:r>
                      <m:r>
                        <a:rPr lang="tr-TR" i="1" smtClean="0">
                          <a:solidFill>
                            <a:srgbClr val="FF0000"/>
                          </a:solidFill>
                          <a:latin typeface="Cambria Math" panose="02040503050406030204" pitchFamily="18" charset="0"/>
                          <a:ea typeface="Cambria Math" panose="02040503050406030204" pitchFamily="18" charset="0"/>
                        </a:rPr>
                        <m:t>𝑆</m:t>
                      </m:r>
                      <m:r>
                        <a:rPr lang="tr-TR" i="1" smtClean="0">
                          <a:solidFill>
                            <a:srgbClr val="FF0000"/>
                          </a:solidFill>
                          <a:latin typeface="Cambria Math" panose="02040503050406030204" pitchFamily="18" charset="0"/>
                          <a:ea typeface="Cambria Math" panose="02040503050406030204" pitchFamily="18" charset="0"/>
                        </a:rPr>
                        <m:t>1+0</m:t>
                      </m:r>
                      <m:r>
                        <a:rPr lang="tr-TR" i="1" smtClean="0">
                          <a:solidFill>
                            <a:srgbClr val="FF0000"/>
                          </a:solidFill>
                          <a:latin typeface="Cambria Math" panose="02040503050406030204" pitchFamily="18" charset="0"/>
                          <a:ea typeface="Cambria Math" panose="02040503050406030204" pitchFamily="18" charset="0"/>
                        </a:rPr>
                        <m:t>𝑆</m:t>
                      </m:r>
                      <m:r>
                        <a:rPr lang="tr-TR" i="1" smtClean="0">
                          <a:solidFill>
                            <a:srgbClr val="FF0000"/>
                          </a:solidFill>
                          <a:latin typeface="Cambria Math" panose="02040503050406030204" pitchFamily="18" charset="0"/>
                          <a:ea typeface="Cambria Math" panose="02040503050406030204" pitchFamily="18" charset="0"/>
                        </a:rPr>
                        <m:t>2+0</m:t>
                      </m:r>
                      <m:r>
                        <a:rPr lang="tr-TR" i="1" smtClean="0">
                          <a:solidFill>
                            <a:srgbClr val="FF0000"/>
                          </a:solidFill>
                          <a:latin typeface="Cambria Math" panose="02040503050406030204" pitchFamily="18" charset="0"/>
                          <a:ea typeface="Cambria Math" panose="02040503050406030204" pitchFamily="18" charset="0"/>
                        </a:rPr>
                        <m:t>𝑆</m:t>
                      </m:r>
                      <m:r>
                        <a:rPr lang="tr-TR" i="1" smtClean="0">
                          <a:solidFill>
                            <a:srgbClr val="FF0000"/>
                          </a:solidFill>
                          <a:latin typeface="Cambria Math" panose="02040503050406030204" pitchFamily="18" charset="0"/>
                          <a:ea typeface="Cambria Math" panose="02040503050406030204" pitchFamily="18" charset="0"/>
                        </a:rPr>
                        <m:t>3+ </m:t>
                      </m:r>
                      <m:r>
                        <a:rPr lang="tr-TR" b="0" i="1" smtClean="0">
                          <a:solidFill>
                            <a:schemeClr val="accent3">
                              <a:lumMod val="50000"/>
                            </a:schemeClr>
                          </a:solidFill>
                          <a:latin typeface="Cambria Math" panose="02040503050406030204" pitchFamily="18" charset="0"/>
                        </a:rPr>
                        <m:t>𝑆</m:t>
                      </m:r>
                      <m:r>
                        <a:rPr lang="tr-TR" b="0" i="1" smtClean="0">
                          <a:solidFill>
                            <a:schemeClr val="accent3">
                              <a:lumMod val="50000"/>
                            </a:schemeClr>
                          </a:solidFill>
                          <a:latin typeface="Cambria Math" panose="02040503050406030204" pitchFamily="18" charset="0"/>
                        </a:rPr>
                        <m:t>4=2</m:t>
                      </m:r>
                    </m:oMath>
                  </m:oMathPara>
                </a14:m>
                <a:endParaRPr lang="tr-TR" dirty="0"/>
              </a:p>
            </p:txBody>
          </p:sp>
        </mc:Choice>
        <mc:Fallback xmlns="">
          <p:sp>
            <p:nvSpPr>
              <p:cNvPr id="2" name="Metin kutusu 1">
                <a:extLst>
                  <a:ext uri="{FF2B5EF4-FFF2-40B4-BE49-F238E27FC236}">
                    <a16:creationId xmlns:a16="http://schemas.microsoft.com/office/drawing/2014/main" id="{03DD8BC9-0534-6E51-D2C8-F79FC2C1CCBE}"/>
                  </a:ext>
                </a:extLst>
              </p:cNvPr>
              <p:cNvSpPr txBox="1">
                <a:spLocks noRot="1" noChangeAspect="1" noMove="1" noResize="1" noEditPoints="1" noAdjustHandles="1" noChangeArrowheads="1" noChangeShapeType="1" noTextEdit="1"/>
              </p:cNvSpPr>
              <p:nvPr/>
            </p:nvSpPr>
            <p:spPr>
              <a:xfrm>
                <a:off x="1835696" y="4077072"/>
                <a:ext cx="5628072" cy="1754326"/>
              </a:xfrm>
              <a:prstGeom prst="rect">
                <a:avLst/>
              </a:prstGeom>
              <a:blipFill>
                <a:blip r:embed="rId5"/>
                <a:stretch>
                  <a:fillRect/>
                </a:stretch>
              </a:blipFill>
            </p:spPr>
            <p:txBody>
              <a:bodyPr/>
              <a:lstStyle/>
              <a:p>
                <a:r>
                  <a:rPr lang="tr-TR">
                    <a:noFill/>
                  </a:rPr>
                  <a:t> </a:t>
                </a:r>
              </a:p>
            </p:txBody>
          </p:sp>
        </mc:Fallback>
      </mc:AlternateContent>
      <p:sp>
        <p:nvSpPr>
          <p:cNvPr id="5" name="Açıklama Balonu: Yukarı Ok 4">
            <a:extLst>
              <a:ext uri="{FF2B5EF4-FFF2-40B4-BE49-F238E27FC236}">
                <a16:creationId xmlns:a16="http://schemas.microsoft.com/office/drawing/2014/main" id="{2C1EFF23-FB93-CC91-5A35-845981E8C90F}"/>
              </a:ext>
            </a:extLst>
          </p:cNvPr>
          <p:cNvSpPr/>
          <p:nvPr/>
        </p:nvSpPr>
        <p:spPr>
          <a:xfrm>
            <a:off x="3491880" y="5733256"/>
            <a:ext cx="3024336" cy="648072"/>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t>Birim matris elde edilmelidir.</a:t>
            </a:r>
          </a:p>
        </p:txBody>
      </p:sp>
    </p:spTree>
    <p:extLst>
      <p:ext uri="{BB962C8B-B14F-4D97-AF65-F5344CB8AC3E}">
        <p14:creationId xmlns:p14="http://schemas.microsoft.com/office/powerpoint/2010/main" val="907901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9" grpId="0"/>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74120646-2261-673D-4FB2-96D14E413B9D}"/>
              </a:ext>
            </a:extLst>
          </p:cNvPr>
          <p:cNvSpPr>
            <a:spLocks noGrp="1"/>
          </p:cNvSpPr>
          <p:nvPr>
            <p:ph idx="1"/>
          </p:nvPr>
        </p:nvSpPr>
        <p:spPr/>
        <p:txBody>
          <a:bodyPr/>
          <a:lstStyle/>
          <a:p>
            <a:pPr>
              <a:buFont typeface="Arial" panose="020B0604020202020204" pitchFamily="34" charset="0"/>
              <a:buChar char="•"/>
            </a:pPr>
            <a:endParaRPr lang="tr-TR" dirty="0"/>
          </a:p>
          <a:p>
            <a:pPr>
              <a:buFont typeface="Arial" panose="020B0604020202020204" pitchFamily="34" charset="0"/>
              <a:buChar char="•"/>
            </a:pPr>
            <a:endParaRPr lang="tr-TR" dirty="0"/>
          </a:p>
          <a:p>
            <a:pPr>
              <a:buFont typeface="Arial" panose="020B0604020202020204" pitchFamily="34" charset="0"/>
              <a:buChar char="•"/>
            </a:pPr>
            <a:endParaRPr lang="tr-TR" dirty="0"/>
          </a:p>
          <a:p>
            <a:pPr>
              <a:buFont typeface="Arial" panose="020B0604020202020204" pitchFamily="34" charset="0"/>
              <a:buChar char="•"/>
            </a:pPr>
            <a:endParaRPr lang="tr-TR" dirty="0"/>
          </a:p>
          <a:p>
            <a:pPr>
              <a:buFont typeface="Arial" panose="020B0604020202020204" pitchFamily="34" charset="0"/>
              <a:buChar char="•"/>
            </a:pPr>
            <a:endParaRPr lang="tr-TR" dirty="0"/>
          </a:p>
          <a:p>
            <a:pPr>
              <a:buFont typeface="Arial" panose="020B0604020202020204" pitchFamily="34" charset="0"/>
              <a:buChar char="•"/>
            </a:pPr>
            <a:endParaRPr lang="tr-TR" dirty="0"/>
          </a:p>
          <a:p>
            <a:pPr>
              <a:buFont typeface="Arial" panose="020B0604020202020204" pitchFamily="34" charset="0"/>
              <a:buChar char="•"/>
            </a:pPr>
            <a:endParaRPr lang="tr-TR" dirty="0"/>
          </a:p>
          <a:p>
            <a:pPr>
              <a:buFont typeface="Arial" panose="020B0604020202020204" pitchFamily="34" charset="0"/>
              <a:buChar char="•"/>
            </a:pPr>
            <a:r>
              <a:rPr lang="tr-TR" dirty="0"/>
              <a:t>Temel değişkenler birim matrisi oluşturan değişkenler tarafından belirlenir. </a:t>
            </a:r>
          </a:p>
          <a:p>
            <a:endParaRPr lang="tr-TR" dirty="0"/>
          </a:p>
          <a:p>
            <a:pPr>
              <a:buFont typeface="Arial" panose="020B0604020202020204" pitchFamily="34" charset="0"/>
              <a:buChar char="•"/>
            </a:pPr>
            <a:r>
              <a:rPr lang="tr-TR" dirty="0"/>
              <a:t>Z satır her bir değişkenin Z amaç fonksiyonuna olan katkısı olarak belirlenir. Temel değişken de </a:t>
            </a:r>
            <a:r>
              <a:rPr lang="tr-TR" dirty="0" err="1"/>
              <a:t>yeralan</a:t>
            </a:r>
            <a:r>
              <a:rPr lang="tr-TR" dirty="0"/>
              <a:t> değişkenlerin amaç denklemi </a:t>
            </a:r>
            <a:r>
              <a:rPr lang="tr-TR" altLang="en-US" dirty="0"/>
              <a:t>katsayıları</a:t>
            </a:r>
            <a:r>
              <a:rPr lang="tr-TR" dirty="0"/>
              <a:t> ile oluşturulan vektör ile ilgili karar değişkeninin </a:t>
            </a:r>
            <a:r>
              <a:rPr lang="tr-TR" dirty="0" err="1"/>
              <a:t>yeraldığı</a:t>
            </a:r>
            <a:r>
              <a:rPr lang="tr-TR" dirty="0"/>
              <a:t> sütun vektörü çarpımı ile hesaplanır.</a:t>
            </a:r>
          </a:p>
          <a:p>
            <a:endParaRPr lang="tr-TR" dirty="0"/>
          </a:p>
          <a:p>
            <a:pPr>
              <a:buFont typeface="Arial" panose="020B0604020202020204" pitchFamily="34" charset="0"/>
              <a:buChar char="•"/>
            </a:pPr>
            <a:r>
              <a:rPr lang="tr-TR" dirty="0"/>
              <a:t>C-Z; C amaç fonksiyonu değişken katsayısı ile ilgili değişkenin Z değeri farkıdır.</a:t>
            </a:r>
          </a:p>
          <a:p>
            <a:endParaRPr lang="tr-TR" dirty="0"/>
          </a:p>
        </p:txBody>
      </p:sp>
      <p:sp>
        <p:nvSpPr>
          <p:cNvPr id="3" name="Başlık 2">
            <a:extLst>
              <a:ext uri="{FF2B5EF4-FFF2-40B4-BE49-F238E27FC236}">
                <a16:creationId xmlns:a16="http://schemas.microsoft.com/office/drawing/2014/main" id="{0640DB2E-E5D5-627C-1DFA-E18926B1F553}"/>
              </a:ext>
            </a:extLst>
          </p:cNvPr>
          <p:cNvSpPr>
            <a:spLocks noGrp="1"/>
          </p:cNvSpPr>
          <p:nvPr>
            <p:ph type="title"/>
          </p:nvPr>
        </p:nvSpPr>
        <p:spPr/>
        <p:txBody>
          <a:bodyPr/>
          <a:lstStyle/>
          <a:p>
            <a:r>
              <a:rPr lang="tr-TR" dirty="0" err="1"/>
              <a:t>Simplex</a:t>
            </a:r>
            <a:r>
              <a:rPr lang="tr-TR" dirty="0"/>
              <a:t> Tablo Yapısı</a:t>
            </a:r>
          </a:p>
        </p:txBody>
      </p:sp>
      <p:pic>
        <p:nvPicPr>
          <p:cNvPr id="5" name="Resim 4">
            <a:extLst>
              <a:ext uri="{FF2B5EF4-FFF2-40B4-BE49-F238E27FC236}">
                <a16:creationId xmlns:a16="http://schemas.microsoft.com/office/drawing/2014/main" id="{C3EF8396-36E4-E7DC-0D23-7BDA5575B862}"/>
              </a:ext>
            </a:extLst>
          </p:cNvPr>
          <p:cNvPicPr>
            <a:picLocks noChangeAspect="1"/>
          </p:cNvPicPr>
          <p:nvPr/>
        </p:nvPicPr>
        <p:blipFill>
          <a:blip r:embed="rId2"/>
          <a:stretch>
            <a:fillRect/>
          </a:stretch>
        </p:blipFill>
        <p:spPr>
          <a:xfrm>
            <a:off x="395536" y="1484784"/>
            <a:ext cx="8238064" cy="1492544"/>
          </a:xfrm>
          <a:prstGeom prst="rect">
            <a:avLst/>
          </a:prstGeom>
        </p:spPr>
      </p:pic>
    </p:spTree>
    <p:extLst>
      <p:ext uri="{BB962C8B-B14F-4D97-AF65-F5344CB8AC3E}">
        <p14:creationId xmlns:p14="http://schemas.microsoft.com/office/powerpoint/2010/main" val="2858868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0B8095F7-CB25-C647-778F-AE15822896E1}"/>
              </a:ext>
            </a:extLst>
          </p:cNvPr>
          <p:cNvSpPr>
            <a:spLocks noGrp="1"/>
          </p:cNvSpPr>
          <p:nvPr>
            <p:ph idx="1"/>
          </p:nvPr>
        </p:nvSpPr>
        <p:spPr/>
        <p:txBody>
          <a:bodyPr>
            <a:normAutofit/>
          </a:bodyPr>
          <a:lstStyle/>
          <a:p>
            <a:pPr marL="0" indent="0"/>
            <a:r>
              <a:rPr lang="tr-TR" altLang="en-US" sz="1900" dirty="0">
                <a:solidFill>
                  <a:srgbClr val="EA6131"/>
                </a:solidFill>
                <a:cs typeface="+mj-cs"/>
              </a:rPr>
              <a:t>Çözüme Girecek Değişkeni Belirleme</a:t>
            </a:r>
          </a:p>
          <a:p>
            <a:pPr>
              <a:buFont typeface="Arial" panose="020B0604020202020204" pitchFamily="34" charset="0"/>
              <a:buChar char="•"/>
            </a:pPr>
            <a:endParaRPr lang="tr-TR" dirty="0"/>
          </a:p>
          <a:p>
            <a:pPr>
              <a:buFont typeface="Arial" panose="020B0604020202020204" pitchFamily="34" charset="0"/>
              <a:buChar char="•"/>
            </a:pPr>
            <a:r>
              <a:rPr lang="tr-TR" dirty="0"/>
              <a:t>Bir optimizasyon problemi çözülürken en yüksek faydayı elde etmek isteriz. Bu sebeple maksimizasyon amaçlı problemlerde amacı en </a:t>
            </a:r>
            <a:r>
              <a:rPr lang="tr-TR" dirty="0" err="1"/>
              <a:t>çoklayan</a:t>
            </a:r>
            <a:r>
              <a:rPr lang="tr-TR" dirty="0"/>
              <a:t> karar değişkeni en yüksek (doğal olarak pozitif) C-Z değerine sahip karar değişkenidir.</a:t>
            </a:r>
          </a:p>
          <a:p>
            <a:pPr>
              <a:buFont typeface="Arial" panose="020B0604020202020204" pitchFamily="34" charset="0"/>
              <a:buChar char="•"/>
            </a:pPr>
            <a:endParaRPr lang="tr-TR" dirty="0"/>
          </a:p>
          <a:p>
            <a:pPr>
              <a:buFont typeface="Arial" panose="020B0604020202020204" pitchFamily="34" charset="0"/>
              <a:buChar char="•"/>
            </a:pPr>
            <a:r>
              <a:rPr lang="tr-TR" dirty="0"/>
              <a:t>Minimizasyon problemlerinde durum maksimizasyon problemlerindeki tanımın, doğal olarak, tam tersidir. </a:t>
            </a:r>
          </a:p>
          <a:p>
            <a:pPr marL="0" indent="0"/>
            <a:endParaRPr lang="tr-TR" dirty="0"/>
          </a:p>
          <a:p>
            <a:pPr marL="0" indent="0"/>
            <a:r>
              <a:rPr lang="tr-TR" altLang="en-US" sz="1900" dirty="0">
                <a:solidFill>
                  <a:srgbClr val="EA6131"/>
                </a:solidFill>
                <a:cs typeface="+mj-cs"/>
              </a:rPr>
              <a:t>Çözümden çıkacak değişkeni belirleme</a:t>
            </a:r>
          </a:p>
          <a:p>
            <a:pPr marL="0" indent="0"/>
            <a:endParaRPr lang="tr-TR" dirty="0"/>
          </a:p>
          <a:p>
            <a:pPr>
              <a:buFont typeface="Arial" panose="020B0604020202020204" pitchFamily="34" charset="0"/>
              <a:buChar char="•"/>
            </a:pPr>
            <a:r>
              <a:rPr lang="tr-TR" dirty="0"/>
              <a:t>Çözüme girecek değişken belirlendikten sonra, temeli terk edecek değişken belirlenir. </a:t>
            </a:r>
          </a:p>
          <a:p>
            <a:pPr>
              <a:buFont typeface="Arial" panose="020B0604020202020204" pitchFamily="34" charset="0"/>
              <a:buChar char="•"/>
            </a:pPr>
            <a:endParaRPr lang="tr-TR" dirty="0"/>
          </a:p>
          <a:p>
            <a:pPr>
              <a:buFont typeface="Arial" panose="020B0604020202020204" pitchFamily="34" charset="0"/>
              <a:buChar char="•"/>
            </a:pPr>
            <a:r>
              <a:rPr lang="tr-TR" dirty="0"/>
              <a:t>Bu amaçla sağ taraf değişkenleri, çözüme girecek değişkenin kısıt katsayılarını oluşturan kolon vektörü değerlerine karşılıklı olarak bölünür. Elde edilen kümeden en küçük pozitif değerli değişken temeli terk edecek değişken olarak belirlenir. </a:t>
            </a:r>
          </a:p>
          <a:p>
            <a:endParaRPr lang="tr-TR" dirty="0"/>
          </a:p>
          <a:p>
            <a:pPr marL="0" indent="0"/>
            <a:endParaRPr lang="tr-TR" dirty="0"/>
          </a:p>
        </p:txBody>
      </p:sp>
      <p:sp>
        <p:nvSpPr>
          <p:cNvPr id="3" name="Başlık 2">
            <a:extLst>
              <a:ext uri="{FF2B5EF4-FFF2-40B4-BE49-F238E27FC236}">
                <a16:creationId xmlns:a16="http://schemas.microsoft.com/office/drawing/2014/main" id="{C0363728-07DA-5FA5-9886-912AB2775004}"/>
              </a:ext>
            </a:extLst>
          </p:cNvPr>
          <p:cNvSpPr>
            <a:spLocks noGrp="1"/>
          </p:cNvSpPr>
          <p:nvPr>
            <p:ph type="title"/>
          </p:nvPr>
        </p:nvSpPr>
        <p:spPr/>
        <p:txBody>
          <a:bodyPr/>
          <a:lstStyle/>
          <a:p>
            <a:r>
              <a:rPr lang="tr-TR" dirty="0"/>
              <a:t>Çözüme Girecek ve Çıkacak Değişkeni Belirleme</a:t>
            </a:r>
          </a:p>
        </p:txBody>
      </p:sp>
    </p:spTree>
    <p:extLst>
      <p:ext uri="{BB962C8B-B14F-4D97-AF65-F5344CB8AC3E}">
        <p14:creationId xmlns:p14="http://schemas.microsoft.com/office/powerpoint/2010/main" val="1799554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54B25A93-6123-A652-CEAC-C461A475C8BD}"/>
              </a:ext>
            </a:extLst>
          </p:cNvPr>
          <p:cNvSpPr>
            <a:spLocks noGrp="1"/>
          </p:cNvSpPr>
          <p:nvPr>
            <p:ph idx="1"/>
          </p:nvPr>
        </p:nvSpPr>
        <p:spPr/>
        <p:txBody>
          <a:bodyPr/>
          <a:lstStyle/>
          <a:p>
            <a:endParaRPr lang="tr-TR" dirty="0"/>
          </a:p>
        </p:txBody>
      </p:sp>
      <p:sp>
        <p:nvSpPr>
          <p:cNvPr id="3" name="Başlık 2">
            <a:extLst>
              <a:ext uri="{FF2B5EF4-FFF2-40B4-BE49-F238E27FC236}">
                <a16:creationId xmlns:a16="http://schemas.microsoft.com/office/drawing/2014/main" id="{146CAB09-94F3-B387-A717-B9498E6090D4}"/>
              </a:ext>
            </a:extLst>
          </p:cNvPr>
          <p:cNvSpPr>
            <a:spLocks noGrp="1"/>
          </p:cNvSpPr>
          <p:nvPr>
            <p:ph type="title"/>
          </p:nvPr>
        </p:nvSpPr>
        <p:spPr/>
        <p:txBody>
          <a:bodyPr/>
          <a:lstStyle/>
          <a:p>
            <a:endParaRPr lang="tr-TR"/>
          </a:p>
        </p:txBody>
      </p:sp>
      <p:pic>
        <p:nvPicPr>
          <p:cNvPr id="4" name="Resim 3">
            <a:extLst>
              <a:ext uri="{FF2B5EF4-FFF2-40B4-BE49-F238E27FC236}">
                <a16:creationId xmlns:a16="http://schemas.microsoft.com/office/drawing/2014/main" id="{2517C4FA-E170-7E38-F7DD-0ED5192BE535}"/>
              </a:ext>
            </a:extLst>
          </p:cNvPr>
          <p:cNvPicPr>
            <a:picLocks noChangeAspect="1"/>
          </p:cNvPicPr>
          <p:nvPr/>
        </p:nvPicPr>
        <p:blipFill>
          <a:blip r:embed="rId2"/>
          <a:stretch>
            <a:fillRect/>
          </a:stretch>
        </p:blipFill>
        <p:spPr>
          <a:xfrm>
            <a:off x="370737" y="2491152"/>
            <a:ext cx="8402525" cy="1522071"/>
          </a:xfrm>
          <a:prstGeom prst="rect">
            <a:avLst/>
          </a:prstGeom>
        </p:spPr>
      </p:pic>
      <mc:AlternateContent xmlns:mc="http://schemas.openxmlformats.org/markup-compatibility/2006" xmlns:a14="http://schemas.microsoft.com/office/drawing/2010/main">
        <mc:Choice Requires="a14">
          <p:sp>
            <p:nvSpPr>
              <p:cNvPr id="5" name="TextBox 5">
                <a:extLst>
                  <a:ext uri="{FF2B5EF4-FFF2-40B4-BE49-F238E27FC236}">
                    <a16:creationId xmlns:a16="http://schemas.microsoft.com/office/drawing/2014/main" id="{856E9ACF-65A3-708B-16A3-BF2CB91C1602}"/>
                  </a:ext>
                </a:extLst>
              </p:cNvPr>
              <p:cNvSpPr txBox="1"/>
              <p:nvPr/>
            </p:nvSpPr>
            <p:spPr>
              <a:xfrm>
                <a:off x="3734239" y="4985545"/>
                <a:ext cx="2394886"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min</m:t>
                          </m:r>
                        </m:fName>
                        <m:e>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𝑅𝐻𝑆</m:t>
                              </m:r>
                              <m:r>
                                <a:rPr lang="tr-TR" b="0" i="1" smtClean="0">
                                  <a:latin typeface="Cambria Math" panose="02040503050406030204" pitchFamily="18" charset="0"/>
                                </a:rPr>
                                <m:t>1</m:t>
                              </m:r>
                            </m:num>
                            <m:den>
                              <m:r>
                                <a:rPr lang="tr-TR" b="0" i="1" smtClean="0">
                                  <a:latin typeface="Cambria Math" panose="02040503050406030204" pitchFamily="18" charset="0"/>
                                </a:rPr>
                                <m:t>𝐵</m:t>
                              </m:r>
                              <m:r>
                                <a:rPr lang="tr-TR" b="0" i="1" smtClean="0">
                                  <a:latin typeface="Cambria Math" panose="02040503050406030204" pitchFamily="18" charset="0"/>
                                </a:rPr>
                                <m:t>12</m:t>
                              </m:r>
                            </m:den>
                          </m:f>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𝑅𝐻𝑆</m:t>
                              </m:r>
                              <m:r>
                                <a:rPr lang="tr-TR" b="0" i="1" smtClean="0">
                                  <a:latin typeface="Cambria Math" panose="02040503050406030204" pitchFamily="18" charset="0"/>
                                </a:rPr>
                                <m:t>2</m:t>
                              </m:r>
                            </m:num>
                            <m:den>
                              <m:r>
                                <a:rPr lang="tr-TR" b="0" i="1" smtClean="0">
                                  <a:latin typeface="Cambria Math" panose="02040503050406030204" pitchFamily="18" charset="0"/>
                                </a:rPr>
                                <m:t>𝐵</m:t>
                              </m:r>
                              <m:r>
                                <a:rPr lang="tr-TR" b="0" i="1" smtClean="0">
                                  <a:latin typeface="Cambria Math" panose="02040503050406030204" pitchFamily="18" charset="0"/>
                                </a:rPr>
                                <m:t>22</m:t>
                              </m:r>
                            </m:den>
                          </m:f>
                          <m:r>
                            <a:rPr lang="tr-TR" b="0" i="1" smtClean="0">
                              <a:latin typeface="Cambria Math" panose="02040503050406030204" pitchFamily="18" charset="0"/>
                            </a:rPr>
                            <m:t>,…..}</m:t>
                          </m:r>
                        </m:e>
                      </m:func>
                    </m:oMath>
                  </m:oMathPara>
                </a14:m>
                <a:endParaRPr lang="tr-TR" dirty="0"/>
              </a:p>
            </p:txBody>
          </p:sp>
        </mc:Choice>
        <mc:Fallback xmlns="">
          <p:sp>
            <p:nvSpPr>
              <p:cNvPr id="5" name="TextBox 5">
                <a:extLst>
                  <a:ext uri="{FF2B5EF4-FFF2-40B4-BE49-F238E27FC236}">
                    <a16:creationId xmlns:a16="http://schemas.microsoft.com/office/drawing/2014/main" id="{856E9ACF-65A3-708B-16A3-BF2CB91C1602}"/>
                  </a:ext>
                </a:extLst>
              </p:cNvPr>
              <p:cNvSpPr txBox="1">
                <a:spLocks noRot="1" noChangeAspect="1" noMove="1" noResize="1" noEditPoints="1" noAdjustHandles="1" noChangeArrowheads="1" noChangeShapeType="1" noTextEdit="1"/>
              </p:cNvSpPr>
              <p:nvPr/>
            </p:nvSpPr>
            <p:spPr>
              <a:xfrm>
                <a:off x="3734239" y="4985545"/>
                <a:ext cx="2394886" cy="518604"/>
              </a:xfrm>
              <a:prstGeom prst="rect">
                <a:avLst/>
              </a:prstGeom>
              <a:blipFill>
                <a:blip r:embed="rId3"/>
                <a:stretch>
                  <a:fillRect/>
                </a:stretch>
              </a:blipFill>
            </p:spPr>
            <p:txBody>
              <a:bodyPr/>
              <a:lstStyle/>
              <a:p>
                <a:r>
                  <a:rPr lang="tr-TR">
                    <a:noFill/>
                  </a:rPr>
                  <a:t> </a:t>
                </a:r>
              </a:p>
            </p:txBody>
          </p:sp>
        </mc:Fallback>
      </mc:AlternateContent>
      <p:sp>
        <p:nvSpPr>
          <p:cNvPr id="6" name="TextBox 6">
            <a:extLst>
              <a:ext uri="{FF2B5EF4-FFF2-40B4-BE49-F238E27FC236}">
                <a16:creationId xmlns:a16="http://schemas.microsoft.com/office/drawing/2014/main" id="{674064C2-FBD6-E520-F526-496DB7C95671}"/>
              </a:ext>
            </a:extLst>
          </p:cNvPr>
          <p:cNvSpPr txBox="1"/>
          <p:nvPr/>
        </p:nvSpPr>
        <p:spPr>
          <a:xfrm>
            <a:off x="395536" y="4314718"/>
            <a:ext cx="9098966" cy="369332"/>
          </a:xfrm>
          <a:prstGeom prst="rect">
            <a:avLst/>
          </a:prstGeom>
          <a:noFill/>
        </p:spPr>
        <p:txBody>
          <a:bodyPr wrap="none" rtlCol="0">
            <a:spAutoFit/>
          </a:bodyPr>
          <a:lstStyle/>
          <a:p>
            <a:r>
              <a:rPr lang="tr-TR" dirty="0"/>
              <a:t>Çözüme girecek değişkenin x2 olduğunu varsayalım. Bu durumda çıkacak değişken;</a:t>
            </a:r>
          </a:p>
        </p:txBody>
      </p:sp>
      <p:sp>
        <p:nvSpPr>
          <p:cNvPr id="7" name="TextBox 7">
            <a:extLst>
              <a:ext uri="{FF2B5EF4-FFF2-40B4-BE49-F238E27FC236}">
                <a16:creationId xmlns:a16="http://schemas.microsoft.com/office/drawing/2014/main" id="{C21831E2-CB2E-718E-99F5-780BA9B75E3C}"/>
              </a:ext>
            </a:extLst>
          </p:cNvPr>
          <p:cNvSpPr txBox="1"/>
          <p:nvPr/>
        </p:nvSpPr>
        <p:spPr>
          <a:xfrm>
            <a:off x="4058235" y="5694502"/>
            <a:ext cx="2238113" cy="369332"/>
          </a:xfrm>
          <a:prstGeom prst="rect">
            <a:avLst/>
          </a:prstGeom>
          <a:noFill/>
        </p:spPr>
        <p:txBody>
          <a:bodyPr wrap="none" rtlCol="0">
            <a:spAutoFit/>
          </a:bodyPr>
          <a:lstStyle/>
          <a:p>
            <a:r>
              <a:rPr lang="tr-TR" dirty="0"/>
              <a:t>Şeklinde belirlenir.</a:t>
            </a:r>
          </a:p>
        </p:txBody>
      </p:sp>
    </p:spTree>
    <p:extLst>
      <p:ext uri="{BB962C8B-B14F-4D97-AF65-F5344CB8AC3E}">
        <p14:creationId xmlns:p14="http://schemas.microsoft.com/office/powerpoint/2010/main" val="2801595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BA2D1AF2-0E80-E2AA-D6A4-1E1CC782F15C}"/>
              </a:ext>
            </a:extLst>
          </p:cNvPr>
          <p:cNvSpPr>
            <a:spLocks noGrp="1"/>
          </p:cNvSpPr>
          <p:nvPr>
            <p:ph type="title"/>
          </p:nvPr>
        </p:nvSpPr>
        <p:spPr/>
        <p:txBody>
          <a:bodyPr/>
          <a:lstStyle/>
          <a:p>
            <a:r>
              <a:rPr lang="tr-TR" dirty="0" err="1"/>
              <a:t>Simplex</a:t>
            </a:r>
            <a:r>
              <a:rPr lang="tr-TR" dirty="0"/>
              <a:t>: Başlangıç Tablosu</a:t>
            </a:r>
          </a:p>
        </p:txBody>
      </p:sp>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FD44490A-935E-6D8F-9527-2F3563CF7401}"/>
                  </a:ext>
                </a:extLst>
              </p:cNvPr>
              <p:cNvSpPr txBox="1"/>
              <p:nvPr/>
            </p:nvSpPr>
            <p:spPr>
              <a:xfrm>
                <a:off x="1846649" y="1035622"/>
                <a:ext cx="5628072" cy="1169551"/>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tr-TR" sz="1400" b="0" i="1" smtClean="0">
                          <a:latin typeface="Cambria Math" panose="02040503050406030204" pitchFamily="18" charset="0"/>
                        </a:rPr>
                        <m:t>𝑀</m:t>
                      </m:r>
                      <m:r>
                        <a:rPr lang="tr-TR" sz="1400" i="1" smtClean="0">
                          <a:latin typeface="Cambria Math" panose="02040503050406030204" pitchFamily="18" charset="0"/>
                        </a:rPr>
                        <m:t>𝑎𝑘𝑠𝑖𝑚𝑢𝑚</m:t>
                      </m:r>
                      <m:r>
                        <a:rPr lang="tr-TR" sz="1400" i="1" smtClean="0">
                          <a:latin typeface="Cambria Math" panose="02040503050406030204" pitchFamily="18" charset="0"/>
                        </a:rPr>
                        <m:t> </m:t>
                      </m:r>
                      <m:r>
                        <a:rPr lang="tr-TR" sz="1400" i="1" smtClean="0">
                          <a:latin typeface="Cambria Math" panose="02040503050406030204" pitchFamily="18" charset="0"/>
                        </a:rPr>
                        <m:t>𝑍</m:t>
                      </m:r>
                      <m:r>
                        <a:rPr lang="tr-TR" sz="1400" i="1" smtClean="0">
                          <a:latin typeface="Cambria Math" panose="02040503050406030204" pitchFamily="18" charset="0"/>
                        </a:rPr>
                        <m:t>=5</m:t>
                      </m:r>
                      <m:sSub>
                        <m:sSubPr>
                          <m:ctrlPr>
                            <a:rPr lang="tr-TR" sz="1400" i="1">
                              <a:latin typeface="Cambria Math" panose="02040503050406030204" pitchFamily="18" charset="0"/>
                            </a:rPr>
                          </m:ctrlPr>
                        </m:sSubPr>
                        <m:e>
                          <m:r>
                            <a:rPr lang="tr-TR" sz="1400" i="1">
                              <a:latin typeface="Cambria Math" panose="02040503050406030204" pitchFamily="18" charset="0"/>
                            </a:rPr>
                            <m:t>𝑥</m:t>
                          </m:r>
                        </m:e>
                        <m:sub>
                          <m:r>
                            <a:rPr lang="tr-TR" sz="1400" i="1">
                              <a:latin typeface="Cambria Math" panose="02040503050406030204" pitchFamily="18" charset="0"/>
                            </a:rPr>
                            <m:t>1</m:t>
                          </m:r>
                        </m:sub>
                      </m:sSub>
                      <m:r>
                        <a:rPr lang="tr-TR" sz="1400" i="1">
                          <a:latin typeface="Cambria Math" panose="02040503050406030204" pitchFamily="18" charset="0"/>
                        </a:rPr>
                        <m:t>+4</m:t>
                      </m:r>
                      <m:sSub>
                        <m:sSubPr>
                          <m:ctrlPr>
                            <a:rPr lang="tr-TR" sz="1400" i="1">
                              <a:latin typeface="Cambria Math" panose="02040503050406030204" pitchFamily="18" charset="0"/>
                            </a:rPr>
                          </m:ctrlPr>
                        </m:sSubPr>
                        <m:e>
                          <m:r>
                            <a:rPr lang="tr-TR" sz="1400" i="1">
                              <a:latin typeface="Cambria Math" panose="02040503050406030204" pitchFamily="18" charset="0"/>
                            </a:rPr>
                            <m:t>𝑥</m:t>
                          </m:r>
                        </m:e>
                        <m:sub>
                          <m:r>
                            <a:rPr lang="tr-TR" sz="1400" i="1">
                              <a:latin typeface="Cambria Math" panose="02040503050406030204" pitchFamily="18" charset="0"/>
                            </a:rPr>
                            <m:t>2</m:t>
                          </m:r>
                        </m:sub>
                      </m:sSub>
                      <m:r>
                        <a:rPr lang="tr-TR" sz="1400" b="0" i="1" smtClean="0">
                          <a:latin typeface="Cambria Math" panose="02040503050406030204" pitchFamily="18" charset="0"/>
                        </a:rPr>
                        <m:t>+0</m:t>
                      </m:r>
                      <m:r>
                        <a:rPr lang="tr-TR" sz="1400" b="0" i="1" smtClean="0">
                          <a:latin typeface="Cambria Math" panose="02040503050406030204" pitchFamily="18" charset="0"/>
                        </a:rPr>
                        <m:t>𝑆</m:t>
                      </m:r>
                      <m:r>
                        <a:rPr lang="tr-TR" sz="1400" b="0" i="1" smtClean="0">
                          <a:latin typeface="Cambria Math" panose="02040503050406030204" pitchFamily="18" charset="0"/>
                        </a:rPr>
                        <m:t>1+0</m:t>
                      </m:r>
                      <m:r>
                        <a:rPr lang="tr-TR" sz="1400" b="0" i="1" smtClean="0">
                          <a:latin typeface="Cambria Math" panose="02040503050406030204" pitchFamily="18" charset="0"/>
                        </a:rPr>
                        <m:t>𝑆</m:t>
                      </m:r>
                      <m:r>
                        <a:rPr lang="tr-TR" sz="1400" b="0" i="1" smtClean="0">
                          <a:latin typeface="Cambria Math" panose="02040503050406030204" pitchFamily="18" charset="0"/>
                        </a:rPr>
                        <m:t>2+0</m:t>
                      </m:r>
                      <m:r>
                        <a:rPr lang="tr-TR" sz="1400" b="0" i="1" smtClean="0">
                          <a:latin typeface="Cambria Math" panose="02040503050406030204" pitchFamily="18" charset="0"/>
                        </a:rPr>
                        <m:t>𝑆</m:t>
                      </m:r>
                      <m:r>
                        <a:rPr lang="tr-TR" sz="1400" b="0" i="1" smtClean="0">
                          <a:latin typeface="Cambria Math" panose="02040503050406030204" pitchFamily="18" charset="0"/>
                        </a:rPr>
                        <m:t>3</m:t>
                      </m:r>
                    </m:oMath>
                  </m:oMathPara>
                </a14:m>
                <a:endParaRPr lang="tr-TR" sz="1400" dirty="0"/>
              </a:p>
              <a:p>
                <a:pPr marL="0" indent="0">
                  <a:buNone/>
                </a:pPr>
                <a14:m>
                  <m:oMathPara xmlns:m="http://schemas.openxmlformats.org/officeDocument/2006/math">
                    <m:oMathParaPr>
                      <m:jc m:val="centerGroup"/>
                    </m:oMathParaPr>
                    <m:oMath xmlns:m="http://schemas.openxmlformats.org/officeDocument/2006/math">
                      <m:r>
                        <a:rPr lang="tr-TR" sz="1400" i="1">
                          <a:latin typeface="Cambria Math" panose="02040503050406030204" pitchFamily="18" charset="0"/>
                        </a:rPr>
                        <m:t>6</m:t>
                      </m:r>
                      <m:sSub>
                        <m:sSubPr>
                          <m:ctrlPr>
                            <a:rPr lang="tr-TR" sz="1400" i="1">
                              <a:latin typeface="Cambria Math" panose="02040503050406030204" pitchFamily="18" charset="0"/>
                            </a:rPr>
                          </m:ctrlPr>
                        </m:sSubPr>
                        <m:e>
                          <m:r>
                            <a:rPr lang="tr-TR" sz="1400" i="1">
                              <a:latin typeface="Cambria Math" panose="02040503050406030204" pitchFamily="18" charset="0"/>
                            </a:rPr>
                            <m:t>𝑥</m:t>
                          </m:r>
                        </m:e>
                        <m:sub>
                          <m:r>
                            <a:rPr lang="tr-TR" sz="1400" i="1">
                              <a:latin typeface="Cambria Math" panose="02040503050406030204" pitchFamily="18" charset="0"/>
                            </a:rPr>
                            <m:t>1</m:t>
                          </m:r>
                        </m:sub>
                      </m:sSub>
                      <m:r>
                        <a:rPr lang="tr-TR" sz="1400" i="1">
                          <a:latin typeface="Cambria Math" panose="02040503050406030204" pitchFamily="18" charset="0"/>
                        </a:rPr>
                        <m:t>+4</m:t>
                      </m:r>
                      <m:sSub>
                        <m:sSubPr>
                          <m:ctrlPr>
                            <a:rPr lang="tr-TR" sz="1400" i="1">
                              <a:latin typeface="Cambria Math" panose="02040503050406030204" pitchFamily="18" charset="0"/>
                            </a:rPr>
                          </m:ctrlPr>
                        </m:sSubPr>
                        <m:e>
                          <m:r>
                            <a:rPr lang="tr-TR" sz="1400" i="1">
                              <a:latin typeface="Cambria Math" panose="02040503050406030204" pitchFamily="18" charset="0"/>
                            </a:rPr>
                            <m:t>𝑥</m:t>
                          </m:r>
                        </m:e>
                        <m:sub>
                          <m:r>
                            <a:rPr lang="tr-TR" sz="1400" i="1">
                              <a:latin typeface="Cambria Math" panose="02040503050406030204" pitchFamily="18" charset="0"/>
                            </a:rPr>
                            <m:t>2</m:t>
                          </m:r>
                        </m:sub>
                      </m:sSub>
                      <m:r>
                        <a:rPr lang="tr-TR" sz="1400" b="0" i="1" smtClean="0">
                          <a:latin typeface="Cambria Math" panose="02040503050406030204" pitchFamily="18" charset="0"/>
                          <a:ea typeface="Cambria Math" panose="02040503050406030204" pitchFamily="18" charset="0"/>
                        </a:rPr>
                        <m:t>+</m:t>
                      </m:r>
                      <m:r>
                        <a:rPr lang="tr-TR" sz="1400" b="0" i="1" smtClean="0">
                          <a:latin typeface="Cambria Math" panose="02040503050406030204" pitchFamily="18" charset="0"/>
                          <a:ea typeface="Cambria Math" panose="02040503050406030204" pitchFamily="18" charset="0"/>
                        </a:rPr>
                        <m:t>𝑆</m:t>
                      </m:r>
                      <m:r>
                        <a:rPr lang="tr-TR" sz="1400" b="0" i="1" smtClean="0">
                          <a:latin typeface="Cambria Math" panose="02040503050406030204" pitchFamily="18" charset="0"/>
                          <a:ea typeface="Cambria Math" panose="02040503050406030204" pitchFamily="18" charset="0"/>
                        </a:rPr>
                        <m:t>1+0</m:t>
                      </m:r>
                      <m:r>
                        <a:rPr lang="tr-TR" sz="1400" b="0" i="1" smtClean="0">
                          <a:latin typeface="Cambria Math" panose="02040503050406030204" pitchFamily="18" charset="0"/>
                          <a:ea typeface="Cambria Math" panose="02040503050406030204" pitchFamily="18" charset="0"/>
                        </a:rPr>
                        <m:t>𝑆</m:t>
                      </m:r>
                      <m:r>
                        <a:rPr lang="tr-TR" sz="1400" b="0" i="1" smtClean="0">
                          <a:latin typeface="Cambria Math" panose="02040503050406030204" pitchFamily="18" charset="0"/>
                          <a:ea typeface="Cambria Math" panose="02040503050406030204" pitchFamily="18" charset="0"/>
                        </a:rPr>
                        <m:t>2+0</m:t>
                      </m:r>
                      <m:r>
                        <a:rPr lang="tr-TR" sz="1400" b="0" i="1" smtClean="0">
                          <a:latin typeface="Cambria Math" panose="02040503050406030204" pitchFamily="18" charset="0"/>
                          <a:ea typeface="Cambria Math" panose="02040503050406030204" pitchFamily="18" charset="0"/>
                        </a:rPr>
                        <m:t>𝑆</m:t>
                      </m:r>
                      <m:r>
                        <a:rPr lang="tr-TR" sz="1400" b="0" i="1" smtClean="0">
                          <a:latin typeface="Cambria Math" panose="02040503050406030204" pitchFamily="18" charset="0"/>
                          <a:ea typeface="Cambria Math" panose="02040503050406030204" pitchFamily="18" charset="0"/>
                        </a:rPr>
                        <m:t>3+0</m:t>
                      </m:r>
                      <m:r>
                        <a:rPr lang="tr-TR" sz="1400" b="0" i="1" smtClean="0">
                          <a:latin typeface="Cambria Math" panose="02040503050406030204" pitchFamily="18" charset="0"/>
                          <a:ea typeface="Cambria Math" panose="02040503050406030204" pitchFamily="18" charset="0"/>
                        </a:rPr>
                        <m:t>𝑆</m:t>
                      </m:r>
                      <m:r>
                        <a:rPr lang="tr-TR" sz="1400" b="0" i="1" smtClean="0">
                          <a:latin typeface="Cambria Math" panose="02040503050406030204" pitchFamily="18" charset="0"/>
                          <a:ea typeface="Cambria Math" panose="02040503050406030204" pitchFamily="18" charset="0"/>
                        </a:rPr>
                        <m:t>4= 24</m:t>
                      </m:r>
                    </m:oMath>
                  </m:oMathPara>
                </a14:m>
                <a:endParaRPr lang="tr-TR" sz="1400" dirty="0"/>
              </a:p>
              <a:p>
                <a:pPr marL="0" indent="0">
                  <a:buNone/>
                </a:pPr>
                <a14:m>
                  <m:oMathPara xmlns:m="http://schemas.openxmlformats.org/officeDocument/2006/math">
                    <m:oMathParaPr>
                      <m:jc m:val="centerGroup"/>
                    </m:oMathParaPr>
                    <m:oMath xmlns:m="http://schemas.openxmlformats.org/officeDocument/2006/math">
                      <m:sSub>
                        <m:sSubPr>
                          <m:ctrlPr>
                            <a:rPr lang="tr-TR" sz="1400" i="1">
                              <a:latin typeface="Cambria Math" panose="02040503050406030204" pitchFamily="18" charset="0"/>
                            </a:rPr>
                          </m:ctrlPr>
                        </m:sSubPr>
                        <m:e>
                          <m:r>
                            <a:rPr lang="tr-TR" sz="1400" i="1">
                              <a:latin typeface="Cambria Math" panose="02040503050406030204" pitchFamily="18" charset="0"/>
                            </a:rPr>
                            <m:t>𝑥</m:t>
                          </m:r>
                        </m:e>
                        <m:sub>
                          <m:r>
                            <a:rPr lang="tr-TR" sz="1400" i="1">
                              <a:latin typeface="Cambria Math" panose="02040503050406030204" pitchFamily="18" charset="0"/>
                            </a:rPr>
                            <m:t>1</m:t>
                          </m:r>
                        </m:sub>
                      </m:sSub>
                      <m:r>
                        <a:rPr lang="tr-TR" sz="1400" i="1">
                          <a:latin typeface="Cambria Math" panose="02040503050406030204" pitchFamily="18" charset="0"/>
                        </a:rPr>
                        <m:t>+2</m:t>
                      </m:r>
                      <m:sSub>
                        <m:sSubPr>
                          <m:ctrlPr>
                            <a:rPr lang="tr-TR" sz="1400" i="1">
                              <a:latin typeface="Cambria Math" panose="02040503050406030204" pitchFamily="18" charset="0"/>
                            </a:rPr>
                          </m:ctrlPr>
                        </m:sSubPr>
                        <m:e>
                          <m:r>
                            <a:rPr lang="tr-TR" sz="1400" i="1">
                              <a:latin typeface="Cambria Math" panose="02040503050406030204" pitchFamily="18" charset="0"/>
                            </a:rPr>
                            <m:t>𝑥</m:t>
                          </m:r>
                        </m:e>
                        <m:sub>
                          <m:r>
                            <a:rPr lang="tr-TR" sz="1400" i="1">
                              <a:latin typeface="Cambria Math" panose="02040503050406030204" pitchFamily="18" charset="0"/>
                            </a:rPr>
                            <m:t>2</m:t>
                          </m:r>
                        </m:sub>
                      </m:sSub>
                      <m:r>
                        <a:rPr lang="tr-TR" sz="1400" b="0" i="1" smtClean="0">
                          <a:latin typeface="Cambria Math" panose="02040503050406030204" pitchFamily="18" charset="0"/>
                        </a:rPr>
                        <m:t>+ 0</m:t>
                      </m:r>
                      <m:r>
                        <a:rPr lang="tr-TR" sz="1400" b="0" i="1" smtClean="0">
                          <a:latin typeface="Cambria Math" panose="02040503050406030204" pitchFamily="18" charset="0"/>
                        </a:rPr>
                        <m:t>𝑆</m:t>
                      </m:r>
                      <m:r>
                        <a:rPr lang="tr-TR" sz="1400" b="0" i="1" smtClean="0">
                          <a:latin typeface="Cambria Math" panose="02040503050406030204" pitchFamily="18" charset="0"/>
                        </a:rPr>
                        <m:t>1+ </m:t>
                      </m:r>
                      <m:r>
                        <a:rPr lang="tr-TR" sz="1400" b="0" i="1" smtClean="0">
                          <a:latin typeface="Cambria Math" panose="02040503050406030204" pitchFamily="18" charset="0"/>
                        </a:rPr>
                        <m:t>𝑆</m:t>
                      </m:r>
                      <m:r>
                        <a:rPr lang="tr-TR" sz="1400" b="0" i="1" smtClean="0">
                          <a:latin typeface="Cambria Math" panose="02040503050406030204" pitchFamily="18" charset="0"/>
                        </a:rPr>
                        <m:t>2+0</m:t>
                      </m:r>
                      <m:r>
                        <a:rPr lang="tr-TR" sz="1400" b="0" i="1" smtClean="0">
                          <a:latin typeface="Cambria Math" panose="02040503050406030204" pitchFamily="18" charset="0"/>
                        </a:rPr>
                        <m:t>𝑆</m:t>
                      </m:r>
                      <m:r>
                        <a:rPr lang="tr-TR" sz="1400" b="0" i="1" smtClean="0">
                          <a:latin typeface="Cambria Math" panose="02040503050406030204" pitchFamily="18" charset="0"/>
                        </a:rPr>
                        <m:t>3+0</m:t>
                      </m:r>
                      <m:r>
                        <a:rPr lang="tr-TR" sz="1400" b="0" i="1" smtClean="0">
                          <a:latin typeface="Cambria Math" panose="02040503050406030204" pitchFamily="18" charset="0"/>
                        </a:rPr>
                        <m:t>𝑆</m:t>
                      </m:r>
                      <m:r>
                        <a:rPr lang="tr-TR" sz="1400" b="0" i="1" smtClean="0">
                          <a:latin typeface="Cambria Math" panose="02040503050406030204" pitchFamily="18" charset="0"/>
                        </a:rPr>
                        <m:t>4= 6</m:t>
                      </m:r>
                    </m:oMath>
                  </m:oMathPara>
                </a14:m>
                <a:endParaRPr lang="tr-TR" sz="1400" dirty="0"/>
              </a:p>
              <a:p>
                <a:pPr marL="0" indent="0">
                  <a:buNone/>
                </a:pPr>
                <a14:m>
                  <m:oMathPara xmlns:m="http://schemas.openxmlformats.org/officeDocument/2006/math">
                    <m:oMathParaPr>
                      <m:jc m:val="centerGroup"/>
                    </m:oMathParaPr>
                    <m:oMath xmlns:m="http://schemas.openxmlformats.org/officeDocument/2006/math">
                      <m:r>
                        <a:rPr lang="tr-TR" sz="1400" i="1">
                          <a:latin typeface="Cambria Math" panose="02040503050406030204" pitchFamily="18" charset="0"/>
                        </a:rPr>
                        <m:t>−</m:t>
                      </m:r>
                      <m:sSub>
                        <m:sSubPr>
                          <m:ctrlPr>
                            <a:rPr lang="tr-TR" sz="1400" i="1">
                              <a:latin typeface="Cambria Math" panose="02040503050406030204" pitchFamily="18" charset="0"/>
                            </a:rPr>
                          </m:ctrlPr>
                        </m:sSubPr>
                        <m:e>
                          <m:r>
                            <a:rPr lang="tr-TR" sz="1400" i="1">
                              <a:latin typeface="Cambria Math" panose="02040503050406030204" pitchFamily="18" charset="0"/>
                            </a:rPr>
                            <m:t>𝑥</m:t>
                          </m:r>
                        </m:e>
                        <m:sub>
                          <m:r>
                            <a:rPr lang="tr-TR" sz="1400" i="1">
                              <a:latin typeface="Cambria Math" panose="02040503050406030204" pitchFamily="18" charset="0"/>
                            </a:rPr>
                            <m:t>1</m:t>
                          </m:r>
                        </m:sub>
                      </m:sSub>
                      <m:r>
                        <a:rPr lang="tr-TR" sz="1400" i="1">
                          <a:latin typeface="Cambria Math" panose="02040503050406030204" pitchFamily="18" charset="0"/>
                        </a:rPr>
                        <m:t>+</m:t>
                      </m:r>
                      <m:sSub>
                        <m:sSubPr>
                          <m:ctrlPr>
                            <a:rPr lang="tr-TR" sz="1400" i="1">
                              <a:latin typeface="Cambria Math" panose="02040503050406030204" pitchFamily="18" charset="0"/>
                            </a:rPr>
                          </m:ctrlPr>
                        </m:sSubPr>
                        <m:e>
                          <m:r>
                            <a:rPr lang="tr-TR" sz="1400" i="1">
                              <a:latin typeface="Cambria Math" panose="02040503050406030204" pitchFamily="18" charset="0"/>
                            </a:rPr>
                            <m:t>𝑥</m:t>
                          </m:r>
                        </m:e>
                        <m:sub>
                          <m:r>
                            <a:rPr lang="tr-TR" sz="1400" i="1">
                              <a:latin typeface="Cambria Math" panose="02040503050406030204" pitchFamily="18" charset="0"/>
                            </a:rPr>
                            <m:t>2</m:t>
                          </m:r>
                        </m:sub>
                      </m:sSub>
                      <m:r>
                        <a:rPr lang="tr-TR" sz="1400" b="0" i="1" smtClean="0">
                          <a:latin typeface="Cambria Math" panose="02040503050406030204" pitchFamily="18" charset="0"/>
                        </a:rPr>
                        <m:t>+</m:t>
                      </m:r>
                      <m:r>
                        <a:rPr lang="tr-TR" sz="1400" b="0" i="1" smtClean="0">
                          <a:latin typeface="Cambria Math" panose="02040503050406030204" pitchFamily="18" charset="0"/>
                          <a:ea typeface="Cambria Math" panose="02040503050406030204" pitchFamily="18" charset="0"/>
                        </a:rPr>
                        <m:t>0</m:t>
                      </m:r>
                      <m:r>
                        <a:rPr lang="tr-TR" sz="1400" b="0" i="1" smtClean="0">
                          <a:latin typeface="Cambria Math" panose="02040503050406030204" pitchFamily="18" charset="0"/>
                          <a:ea typeface="Cambria Math" panose="02040503050406030204" pitchFamily="18" charset="0"/>
                        </a:rPr>
                        <m:t>𝑆</m:t>
                      </m:r>
                      <m:r>
                        <a:rPr lang="tr-TR" sz="1400" b="0" i="1" smtClean="0">
                          <a:latin typeface="Cambria Math" panose="02040503050406030204" pitchFamily="18" charset="0"/>
                          <a:ea typeface="Cambria Math" panose="02040503050406030204" pitchFamily="18" charset="0"/>
                        </a:rPr>
                        <m:t>1+0</m:t>
                      </m:r>
                      <m:r>
                        <a:rPr lang="tr-TR" sz="1400" b="0" i="1" smtClean="0">
                          <a:latin typeface="Cambria Math" panose="02040503050406030204" pitchFamily="18" charset="0"/>
                          <a:ea typeface="Cambria Math" panose="02040503050406030204" pitchFamily="18" charset="0"/>
                        </a:rPr>
                        <m:t>𝑆</m:t>
                      </m:r>
                      <m:r>
                        <a:rPr lang="tr-TR" sz="1400" b="0" i="1" smtClean="0">
                          <a:latin typeface="Cambria Math" panose="02040503050406030204" pitchFamily="18" charset="0"/>
                          <a:ea typeface="Cambria Math" panose="02040503050406030204" pitchFamily="18" charset="0"/>
                        </a:rPr>
                        <m:t>2+ </m:t>
                      </m:r>
                      <m:r>
                        <a:rPr lang="tr-TR" sz="1400" b="0" i="1" smtClean="0">
                          <a:latin typeface="Cambria Math" panose="02040503050406030204" pitchFamily="18" charset="0"/>
                          <a:ea typeface="Cambria Math" panose="02040503050406030204" pitchFamily="18" charset="0"/>
                        </a:rPr>
                        <m:t>𝑆</m:t>
                      </m:r>
                      <m:r>
                        <a:rPr lang="tr-TR" sz="1400" b="0" i="1" smtClean="0">
                          <a:latin typeface="Cambria Math" panose="02040503050406030204" pitchFamily="18" charset="0"/>
                          <a:ea typeface="Cambria Math" panose="02040503050406030204" pitchFamily="18" charset="0"/>
                        </a:rPr>
                        <m:t>3+0</m:t>
                      </m:r>
                      <m:r>
                        <a:rPr lang="tr-TR" sz="1400" b="0" i="1" smtClean="0">
                          <a:latin typeface="Cambria Math" panose="02040503050406030204" pitchFamily="18" charset="0"/>
                          <a:ea typeface="Cambria Math" panose="02040503050406030204" pitchFamily="18" charset="0"/>
                        </a:rPr>
                        <m:t>𝑆</m:t>
                      </m:r>
                      <m:r>
                        <a:rPr lang="tr-TR" sz="1400" b="0" i="1" smtClean="0">
                          <a:latin typeface="Cambria Math" panose="02040503050406030204" pitchFamily="18" charset="0"/>
                          <a:ea typeface="Cambria Math" panose="02040503050406030204" pitchFamily="18" charset="0"/>
                        </a:rPr>
                        <m:t>4= 1</m:t>
                      </m:r>
                    </m:oMath>
                  </m:oMathPara>
                </a14:m>
                <a:endParaRPr lang="tr-TR" sz="140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sz="1400" i="1">
                              <a:latin typeface="Cambria Math" panose="02040503050406030204" pitchFamily="18" charset="0"/>
                            </a:rPr>
                          </m:ctrlPr>
                        </m:sSubPr>
                        <m:e>
                          <m:r>
                            <a:rPr lang="tr-TR" sz="1400" i="1">
                              <a:latin typeface="Cambria Math" panose="02040503050406030204" pitchFamily="18" charset="0"/>
                            </a:rPr>
                            <m:t>𝑥</m:t>
                          </m:r>
                        </m:e>
                        <m:sub>
                          <m:r>
                            <a:rPr lang="tr-TR" sz="1400" i="1">
                              <a:latin typeface="Cambria Math" panose="02040503050406030204" pitchFamily="18" charset="0"/>
                            </a:rPr>
                            <m:t>2</m:t>
                          </m:r>
                        </m:sub>
                      </m:sSub>
                      <m:r>
                        <a:rPr lang="tr-TR" sz="1400" b="0" i="1" smtClean="0">
                          <a:latin typeface="Cambria Math" panose="02040503050406030204" pitchFamily="18" charset="0"/>
                        </a:rPr>
                        <m:t>+</m:t>
                      </m:r>
                      <m:r>
                        <a:rPr lang="tr-TR" sz="1400" i="1">
                          <a:latin typeface="Cambria Math" panose="02040503050406030204" pitchFamily="18" charset="0"/>
                          <a:ea typeface="Cambria Math" panose="02040503050406030204" pitchFamily="18" charset="0"/>
                        </a:rPr>
                        <m:t>0</m:t>
                      </m:r>
                      <m:r>
                        <a:rPr lang="tr-TR" sz="1400" i="1">
                          <a:latin typeface="Cambria Math" panose="02040503050406030204" pitchFamily="18" charset="0"/>
                          <a:ea typeface="Cambria Math" panose="02040503050406030204" pitchFamily="18" charset="0"/>
                        </a:rPr>
                        <m:t>𝑆</m:t>
                      </m:r>
                      <m:r>
                        <a:rPr lang="tr-TR" sz="1400" i="1">
                          <a:latin typeface="Cambria Math" panose="02040503050406030204" pitchFamily="18" charset="0"/>
                          <a:ea typeface="Cambria Math" panose="02040503050406030204" pitchFamily="18" charset="0"/>
                        </a:rPr>
                        <m:t>1+0</m:t>
                      </m:r>
                      <m:r>
                        <a:rPr lang="tr-TR" sz="1400" i="1">
                          <a:latin typeface="Cambria Math" panose="02040503050406030204" pitchFamily="18" charset="0"/>
                          <a:ea typeface="Cambria Math" panose="02040503050406030204" pitchFamily="18" charset="0"/>
                        </a:rPr>
                        <m:t>𝑆</m:t>
                      </m:r>
                      <m:r>
                        <a:rPr lang="tr-TR" sz="1400" i="1">
                          <a:latin typeface="Cambria Math" panose="02040503050406030204" pitchFamily="18" charset="0"/>
                          <a:ea typeface="Cambria Math" panose="02040503050406030204" pitchFamily="18" charset="0"/>
                        </a:rPr>
                        <m:t>2+0</m:t>
                      </m:r>
                      <m:r>
                        <a:rPr lang="tr-TR" sz="1400" i="1">
                          <a:latin typeface="Cambria Math" panose="02040503050406030204" pitchFamily="18" charset="0"/>
                          <a:ea typeface="Cambria Math" panose="02040503050406030204" pitchFamily="18" charset="0"/>
                        </a:rPr>
                        <m:t>𝑆</m:t>
                      </m:r>
                      <m:r>
                        <a:rPr lang="tr-TR" sz="1400" i="1">
                          <a:latin typeface="Cambria Math" panose="02040503050406030204" pitchFamily="18" charset="0"/>
                          <a:ea typeface="Cambria Math" panose="02040503050406030204" pitchFamily="18" charset="0"/>
                        </a:rPr>
                        <m:t>3+ </m:t>
                      </m:r>
                      <m:r>
                        <a:rPr lang="tr-TR" sz="1400" b="0" i="1" smtClean="0">
                          <a:latin typeface="Cambria Math" panose="02040503050406030204" pitchFamily="18" charset="0"/>
                        </a:rPr>
                        <m:t>𝑆</m:t>
                      </m:r>
                      <m:r>
                        <a:rPr lang="tr-TR" sz="1400" b="0" i="1" smtClean="0">
                          <a:latin typeface="Cambria Math" panose="02040503050406030204" pitchFamily="18" charset="0"/>
                        </a:rPr>
                        <m:t>4=2</m:t>
                      </m:r>
                    </m:oMath>
                  </m:oMathPara>
                </a14:m>
                <a:endParaRPr lang="tr-TR" sz="1400" dirty="0"/>
              </a:p>
            </p:txBody>
          </p:sp>
        </mc:Choice>
        <mc:Fallback xmlns="">
          <p:sp>
            <p:nvSpPr>
              <p:cNvPr id="5" name="Metin kutusu 4">
                <a:extLst>
                  <a:ext uri="{FF2B5EF4-FFF2-40B4-BE49-F238E27FC236}">
                    <a16:creationId xmlns:a16="http://schemas.microsoft.com/office/drawing/2014/main" id="{FD44490A-935E-6D8F-9527-2F3563CF7401}"/>
                  </a:ext>
                </a:extLst>
              </p:cNvPr>
              <p:cNvSpPr txBox="1">
                <a:spLocks noRot="1" noChangeAspect="1" noMove="1" noResize="1" noEditPoints="1" noAdjustHandles="1" noChangeArrowheads="1" noChangeShapeType="1" noTextEdit="1"/>
              </p:cNvSpPr>
              <p:nvPr/>
            </p:nvSpPr>
            <p:spPr>
              <a:xfrm>
                <a:off x="1846649" y="1035622"/>
                <a:ext cx="5628072" cy="1169551"/>
              </a:xfrm>
              <a:prstGeom prst="rect">
                <a:avLst/>
              </a:prstGeom>
              <a:blipFill>
                <a:blip r:embed="rId2"/>
                <a:stretch>
                  <a:fillRect/>
                </a:stretch>
              </a:blipFill>
            </p:spPr>
            <p:txBody>
              <a:bodyPr/>
              <a:lstStyle/>
              <a:p>
                <a:r>
                  <a:rPr lang="tr-TR">
                    <a:noFill/>
                  </a:rPr>
                  <a:t> </a:t>
                </a:r>
              </a:p>
            </p:txBody>
          </p:sp>
        </mc:Fallback>
      </mc:AlternateContent>
      <p:graphicFrame>
        <p:nvGraphicFramePr>
          <p:cNvPr id="6" name="Tablo 5">
            <a:extLst>
              <a:ext uri="{FF2B5EF4-FFF2-40B4-BE49-F238E27FC236}">
                <a16:creationId xmlns:a16="http://schemas.microsoft.com/office/drawing/2014/main" id="{798F3F14-D8DC-F8E4-81E3-BA4E85E191D7}"/>
              </a:ext>
            </a:extLst>
          </p:cNvPr>
          <p:cNvGraphicFramePr>
            <a:graphicFrameLocks noGrp="1"/>
          </p:cNvGraphicFramePr>
          <p:nvPr>
            <p:extLst>
              <p:ext uri="{D42A27DB-BD31-4B8C-83A1-F6EECF244321}">
                <p14:modId xmlns:p14="http://schemas.microsoft.com/office/powerpoint/2010/main" val="390135246"/>
              </p:ext>
            </p:extLst>
          </p:nvPr>
        </p:nvGraphicFramePr>
        <p:xfrm>
          <a:off x="364955" y="2780928"/>
          <a:ext cx="8591459" cy="2596470"/>
        </p:xfrm>
        <a:graphic>
          <a:graphicData uri="http://schemas.openxmlformats.org/drawingml/2006/table">
            <a:tbl>
              <a:tblPr firstRow="1" bandRow="1">
                <a:tableStyleId>{5C22544A-7EE6-4342-B048-85BDC9FD1C3A}</a:tableStyleId>
              </a:tblPr>
              <a:tblGrid>
                <a:gridCol w="819641">
                  <a:extLst>
                    <a:ext uri="{9D8B030D-6E8A-4147-A177-3AD203B41FA5}">
                      <a16:colId xmlns:a16="http://schemas.microsoft.com/office/drawing/2014/main" val="224268574"/>
                    </a:ext>
                  </a:extLst>
                </a:gridCol>
                <a:gridCol w="950395">
                  <a:extLst>
                    <a:ext uri="{9D8B030D-6E8A-4147-A177-3AD203B41FA5}">
                      <a16:colId xmlns:a16="http://schemas.microsoft.com/office/drawing/2014/main" val="2178839506"/>
                    </a:ext>
                  </a:extLst>
                </a:gridCol>
                <a:gridCol w="950395">
                  <a:extLst>
                    <a:ext uri="{9D8B030D-6E8A-4147-A177-3AD203B41FA5}">
                      <a16:colId xmlns:a16="http://schemas.microsoft.com/office/drawing/2014/main" val="72475181"/>
                    </a:ext>
                  </a:extLst>
                </a:gridCol>
                <a:gridCol w="950395">
                  <a:extLst>
                    <a:ext uri="{9D8B030D-6E8A-4147-A177-3AD203B41FA5}">
                      <a16:colId xmlns:a16="http://schemas.microsoft.com/office/drawing/2014/main" val="1706971421"/>
                    </a:ext>
                  </a:extLst>
                </a:gridCol>
                <a:gridCol w="950395">
                  <a:extLst>
                    <a:ext uri="{9D8B030D-6E8A-4147-A177-3AD203B41FA5}">
                      <a16:colId xmlns:a16="http://schemas.microsoft.com/office/drawing/2014/main" val="763775528"/>
                    </a:ext>
                  </a:extLst>
                </a:gridCol>
                <a:gridCol w="950395">
                  <a:extLst>
                    <a:ext uri="{9D8B030D-6E8A-4147-A177-3AD203B41FA5}">
                      <a16:colId xmlns:a16="http://schemas.microsoft.com/office/drawing/2014/main" val="3167125294"/>
                    </a:ext>
                  </a:extLst>
                </a:gridCol>
                <a:gridCol w="950395">
                  <a:extLst>
                    <a:ext uri="{9D8B030D-6E8A-4147-A177-3AD203B41FA5}">
                      <a16:colId xmlns:a16="http://schemas.microsoft.com/office/drawing/2014/main" val="972441728"/>
                    </a:ext>
                  </a:extLst>
                </a:gridCol>
                <a:gridCol w="950395">
                  <a:extLst>
                    <a:ext uri="{9D8B030D-6E8A-4147-A177-3AD203B41FA5}">
                      <a16:colId xmlns:a16="http://schemas.microsoft.com/office/drawing/2014/main" val="3219138958"/>
                    </a:ext>
                  </a:extLst>
                </a:gridCol>
                <a:gridCol w="1119053">
                  <a:extLst>
                    <a:ext uri="{9D8B030D-6E8A-4147-A177-3AD203B41FA5}">
                      <a16:colId xmlns:a16="http://schemas.microsoft.com/office/drawing/2014/main" val="1005534472"/>
                    </a:ext>
                  </a:extLst>
                </a:gridCol>
              </a:tblGrid>
              <a:tr h="290150">
                <a:tc>
                  <a:txBody>
                    <a:bodyPr/>
                    <a:lstStyle/>
                    <a:p>
                      <a:r>
                        <a:rPr lang="tr-TR" dirty="0" err="1"/>
                        <a:t>CBi</a:t>
                      </a:r>
                      <a:endParaRPr lang="tr-TR" dirty="0"/>
                    </a:p>
                  </a:txBody>
                  <a:tcPr/>
                </a:tc>
                <a:tc>
                  <a:txBody>
                    <a:bodyPr/>
                    <a:lstStyle/>
                    <a:p>
                      <a:endParaRPr lang="tr-TR" dirty="0"/>
                    </a:p>
                  </a:txBody>
                  <a:tcPr/>
                </a:tc>
                <a:tc>
                  <a:txBody>
                    <a:bodyPr/>
                    <a:lstStyle/>
                    <a:p>
                      <a:r>
                        <a:rPr lang="tr-TR" dirty="0"/>
                        <a:t>X1 </a:t>
                      </a:r>
                    </a:p>
                  </a:txBody>
                  <a:tcPr/>
                </a:tc>
                <a:tc>
                  <a:txBody>
                    <a:bodyPr/>
                    <a:lstStyle/>
                    <a:p>
                      <a:r>
                        <a:rPr lang="tr-TR" dirty="0"/>
                        <a:t>X2 </a:t>
                      </a:r>
                    </a:p>
                  </a:txBody>
                  <a:tcPr/>
                </a:tc>
                <a:tc>
                  <a:txBody>
                    <a:bodyPr/>
                    <a:lstStyle/>
                    <a:p>
                      <a:r>
                        <a:rPr lang="tr-TR" dirty="0"/>
                        <a:t>S1</a:t>
                      </a:r>
                    </a:p>
                  </a:txBody>
                  <a:tcPr/>
                </a:tc>
                <a:tc>
                  <a:txBody>
                    <a:bodyPr/>
                    <a:lstStyle/>
                    <a:p>
                      <a:r>
                        <a:rPr lang="tr-TR" dirty="0"/>
                        <a:t>S2</a:t>
                      </a:r>
                    </a:p>
                  </a:txBody>
                  <a:tcPr/>
                </a:tc>
                <a:tc>
                  <a:txBody>
                    <a:bodyPr/>
                    <a:lstStyle/>
                    <a:p>
                      <a:r>
                        <a:rPr lang="tr-TR" dirty="0"/>
                        <a:t>S3 </a:t>
                      </a:r>
                    </a:p>
                  </a:txBody>
                  <a:tcPr/>
                </a:tc>
                <a:tc>
                  <a:txBody>
                    <a:bodyPr/>
                    <a:lstStyle/>
                    <a:p>
                      <a:r>
                        <a:rPr lang="tr-TR" dirty="0"/>
                        <a:t>S4 </a:t>
                      </a:r>
                    </a:p>
                  </a:txBody>
                  <a:tcPr/>
                </a:tc>
                <a:tc>
                  <a:txBody>
                    <a:bodyPr/>
                    <a:lstStyle/>
                    <a:p>
                      <a:r>
                        <a:rPr lang="tr-TR" dirty="0"/>
                        <a:t>Çözüm</a:t>
                      </a:r>
                    </a:p>
                  </a:txBody>
                  <a:tcPr/>
                </a:tc>
                <a:extLst>
                  <a:ext uri="{0D108BD9-81ED-4DB2-BD59-A6C34878D82A}">
                    <a16:rowId xmlns:a16="http://schemas.microsoft.com/office/drawing/2014/main" val="2563897716"/>
                  </a:ext>
                </a:extLst>
              </a:tr>
              <a:tr h="370840">
                <a:tc>
                  <a:txBody>
                    <a:bodyPr/>
                    <a:lstStyle/>
                    <a:p>
                      <a:r>
                        <a:rPr lang="tr-TR" dirty="0"/>
                        <a:t>0</a:t>
                      </a:r>
                    </a:p>
                  </a:txBody>
                  <a:tcPr/>
                </a:tc>
                <a:tc>
                  <a:txBody>
                    <a:bodyPr/>
                    <a:lstStyle/>
                    <a:p>
                      <a:r>
                        <a:rPr lang="tr-TR" dirty="0"/>
                        <a:t>S1</a:t>
                      </a:r>
                    </a:p>
                  </a:txBody>
                  <a:tcPr/>
                </a:tc>
                <a:tc>
                  <a:txBody>
                    <a:bodyPr/>
                    <a:lstStyle/>
                    <a:p>
                      <a:pPr algn="ctr"/>
                      <a:r>
                        <a:rPr lang="tr-TR" dirty="0"/>
                        <a:t>6</a:t>
                      </a:r>
                    </a:p>
                  </a:txBody>
                  <a:tcPr/>
                </a:tc>
                <a:tc>
                  <a:txBody>
                    <a:bodyPr/>
                    <a:lstStyle/>
                    <a:p>
                      <a:pPr algn="ctr"/>
                      <a:r>
                        <a:rPr lang="tr-TR" dirty="0"/>
                        <a:t>4</a:t>
                      </a:r>
                    </a:p>
                  </a:txBody>
                  <a:tcPr/>
                </a:tc>
                <a:tc>
                  <a:txBody>
                    <a:bodyPr/>
                    <a:lstStyle/>
                    <a:p>
                      <a:pPr algn="ctr"/>
                      <a:r>
                        <a:rPr lang="tr-TR" dirty="0"/>
                        <a:t>1</a:t>
                      </a:r>
                    </a:p>
                  </a:txBody>
                  <a:tcPr/>
                </a:tc>
                <a:tc>
                  <a:txBody>
                    <a:bodyPr/>
                    <a:lstStyle/>
                    <a:p>
                      <a:pPr algn="ctr"/>
                      <a:r>
                        <a:rPr lang="tr-TR" dirty="0"/>
                        <a:t>0</a:t>
                      </a:r>
                    </a:p>
                  </a:txBody>
                  <a:tcPr/>
                </a:tc>
                <a:tc>
                  <a:txBody>
                    <a:bodyPr/>
                    <a:lstStyle/>
                    <a:p>
                      <a:pPr algn="ctr"/>
                      <a:r>
                        <a:rPr lang="tr-TR" dirty="0"/>
                        <a:t>0</a:t>
                      </a:r>
                    </a:p>
                  </a:txBody>
                  <a:tcPr/>
                </a:tc>
                <a:tc>
                  <a:txBody>
                    <a:bodyPr/>
                    <a:lstStyle/>
                    <a:p>
                      <a:pPr algn="ctr"/>
                      <a:r>
                        <a:rPr lang="tr-TR" dirty="0"/>
                        <a:t>0</a:t>
                      </a:r>
                    </a:p>
                  </a:txBody>
                  <a:tcPr/>
                </a:tc>
                <a:tc>
                  <a:txBody>
                    <a:bodyPr/>
                    <a:lstStyle/>
                    <a:p>
                      <a:pPr algn="l"/>
                      <a:r>
                        <a:rPr lang="tr-TR" dirty="0"/>
                        <a:t>24</a:t>
                      </a:r>
                    </a:p>
                  </a:txBody>
                  <a:tcPr/>
                </a:tc>
                <a:extLst>
                  <a:ext uri="{0D108BD9-81ED-4DB2-BD59-A6C34878D82A}">
                    <a16:rowId xmlns:a16="http://schemas.microsoft.com/office/drawing/2014/main" val="507658012"/>
                  </a:ext>
                </a:extLst>
              </a:tr>
              <a:tr h="370840">
                <a:tc>
                  <a:txBody>
                    <a:bodyPr/>
                    <a:lstStyle/>
                    <a:p>
                      <a:r>
                        <a:rPr lang="tr-TR" dirty="0"/>
                        <a:t>0</a:t>
                      </a:r>
                    </a:p>
                  </a:txBody>
                  <a:tcPr/>
                </a:tc>
                <a:tc>
                  <a:txBody>
                    <a:bodyPr/>
                    <a:lstStyle/>
                    <a:p>
                      <a:r>
                        <a:rPr lang="tr-TR" dirty="0"/>
                        <a:t>S2</a:t>
                      </a:r>
                    </a:p>
                  </a:txBody>
                  <a:tcPr/>
                </a:tc>
                <a:tc>
                  <a:txBody>
                    <a:bodyPr/>
                    <a:lstStyle/>
                    <a:p>
                      <a:pPr algn="ctr"/>
                      <a:r>
                        <a:rPr lang="tr-TR" dirty="0"/>
                        <a:t>1</a:t>
                      </a:r>
                    </a:p>
                  </a:txBody>
                  <a:tcPr/>
                </a:tc>
                <a:tc>
                  <a:txBody>
                    <a:bodyPr/>
                    <a:lstStyle/>
                    <a:p>
                      <a:pPr algn="ctr"/>
                      <a:r>
                        <a:rPr lang="tr-TR" dirty="0"/>
                        <a:t>2</a:t>
                      </a:r>
                    </a:p>
                  </a:txBody>
                  <a:tcPr/>
                </a:tc>
                <a:tc>
                  <a:txBody>
                    <a:bodyPr/>
                    <a:lstStyle/>
                    <a:p>
                      <a:pPr algn="ctr"/>
                      <a:r>
                        <a:rPr lang="tr-TR" dirty="0"/>
                        <a:t>0</a:t>
                      </a:r>
                    </a:p>
                  </a:txBody>
                  <a:tcPr/>
                </a:tc>
                <a:tc>
                  <a:txBody>
                    <a:bodyPr/>
                    <a:lstStyle/>
                    <a:p>
                      <a:pPr algn="ctr"/>
                      <a:r>
                        <a:rPr lang="tr-TR" dirty="0"/>
                        <a:t>1</a:t>
                      </a:r>
                    </a:p>
                  </a:txBody>
                  <a:tcPr/>
                </a:tc>
                <a:tc>
                  <a:txBody>
                    <a:bodyPr/>
                    <a:lstStyle/>
                    <a:p>
                      <a:pPr algn="ctr"/>
                      <a:r>
                        <a:rPr lang="tr-TR" dirty="0"/>
                        <a:t>0</a:t>
                      </a:r>
                    </a:p>
                  </a:txBody>
                  <a:tcPr/>
                </a:tc>
                <a:tc>
                  <a:txBody>
                    <a:bodyPr/>
                    <a:lstStyle/>
                    <a:p>
                      <a:pPr algn="ctr"/>
                      <a:r>
                        <a:rPr lang="tr-TR" dirty="0"/>
                        <a:t>0</a:t>
                      </a:r>
                    </a:p>
                  </a:txBody>
                  <a:tcPr/>
                </a:tc>
                <a:tc>
                  <a:txBody>
                    <a:bodyPr/>
                    <a:lstStyle/>
                    <a:p>
                      <a:pPr algn="l"/>
                      <a:r>
                        <a:rPr lang="tr-TR" dirty="0"/>
                        <a:t>6</a:t>
                      </a:r>
                    </a:p>
                  </a:txBody>
                  <a:tcPr/>
                </a:tc>
                <a:extLst>
                  <a:ext uri="{0D108BD9-81ED-4DB2-BD59-A6C34878D82A}">
                    <a16:rowId xmlns:a16="http://schemas.microsoft.com/office/drawing/2014/main" val="1184464105"/>
                  </a:ext>
                </a:extLst>
              </a:tr>
              <a:tr h="381590">
                <a:tc>
                  <a:txBody>
                    <a:bodyPr/>
                    <a:lstStyle/>
                    <a:p>
                      <a:r>
                        <a:rPr lang="tr-TR" dirty="0"/>
                        <a:t>0</a:t>
                      </a:r>
                    </a:p>
                  </a:txBody>
                  <a:tcPr/>
                </a:tc>
                <a:tc>
                  <a:txBody>
                    <a:bodyPr/>
                    <a:lstStyle/>
                    <a:p>
                      <a:r>
                        <a:rPr lang="tr-TR" dirty="0"/>
                        <a:t>S3</a:t>
                      </a:r>
                    </a:p>
                  </a:txBody>
                  <a:tcPr/>
                </a:tc>
                <a:tc>
                  <a:txBody>
                    <a:bodyPr/>
                    <a:lstStyle/>
                    <a:p>
                      <a:pPr algn="ctr"/>
                      <a:r>
                        <a:rPr lang="tr-TR" dirty="0"/>
                        <a:t>-1</a:t>
                      </a:r>
                    </a:p>
                  </a:txBody>
                  <a:tcPr/>
                </a:tc>
                <a:tc>
                  <a:txBody>
                    <a:bodyPr/>
                    <a:lstStyle/>
                    <a:p>
                      <a:pPr algn="ctr"/>
                      <a:r>
                        <a:rPr lang="tr-TR" dirty="0"/>
                        <a:t>1</a:t>
                      </a:r>
                    </a:p>
                  </a:txBody>
                  <a:tcPr/>
                </a:tc>
                <a:tc>
                  <a:txBody>
                    <a:bodyPr/>
                    <a:lstStyle/>
                    <a:p>
                      <a:pPr algn="ctr"/>
                      <a:r>
                        <a:rPr lang="tr-TR" dirty="0"/>
                        <a:t>0</a:t>
                      </a:r>
                    </a:p>
                  </a:txBody>
                  <a:tcPr/>
                </a:tc>
                <a:tc>
                  <a:txBody>
                    <a:bodyPr/>
                    <a:lstStyle/>
                    <a:p>
                      <a:pPr algn="ctr"/>
                      <a:r>
                        <a:rPr lang="tr-TR" dirty="0"/>
                        <a:t>0</a:t>
                      </a:r>
                    </a:p>
                  </a:txBody>
                  <a:tcPr/>
                </a:tc>
                <a:tc>
                  <a:txBody>
                    <a:bodyPr/>
                    <a:lstStyle/>
                    <a:p>
                      <a:pPr algn="ctr"/>
                      <a:r>
                        <a:rPr lang="tr-TR" dirty="0"/>
                        <a:t>1</a:t>
                      </a:r>
                    </a:p>
                  </a:txBody>
                  <a:tcPr/>
                </a:tc>
                <a:tc>
                  <a:txBody>
                    <a:bodyPr/>
                    <a:lstStyle/>
                    <a:p>
                      <a:pPr algn="ctr"/>
                      <a:r>
                        <a:rPr lang="tr-TR" dirty="0"/>
                        <a:t>0</a:t>
                      </a:r>
                    </a:p>
                  </a:txBody>
                  <a:tcPr/>
                </a:tc>
                <a:tc>
                  <a:txBody>
                    <a:bodyPr/>
                    <a:lstStyle/>
                    <a:p>
                      <a:pPr algn="l"/>
                      <a:r>
                        <a:rPr lang="tr-TR" dirty="0"/>
                        <a:t>1</a:t>
                      </a:r>
                    </a:p>
                  </a:txBody>
                  <a:tcPr/>
                </a:tc>
                <a:extLst>
                  <a:ext uri="{0D108BD9-81ED-4DB2-BD59-A6C34878D82A}">
                    <a16:rowId xmlns:a16="http://schemas.microsoft.com/office/drawing/2014/main" val="1181558507"/>
                  </a:ext>
                </a:extLst>
              </a:tr>
              <a:tr h="360525">
                <a:tc>
                  <a:txBody>
                    <a:bodyPr/>
                    <a:lstStyle/>
                    <a:p>
                      <a:r>
                        <a:rPr lang="tr-TR" dirty="0"/>
                        <a:t>0</a:t>
                      </a:r>
                    </a:p>
                  </a:txBody>
                  <a:tcPr/>
                </a:tc>
                <a:tc>
                  <a:txBody>
                    <a:bodyPr/>
                    <a:lstStyle/>
                    <a:p>
                      <a:r>
                        <a:rPr lang="tr-TR" dirty="0"/>
                        <a:t>S4</a:t>
                      </a:r>
                    </a:p>
                  </a:txBody>
                  <a:tcPr/>
                </a:tc>
                <a:tc>
                  <a:txBody>
                    <a:bodyPr/>
                    <a:lstStyle/>
                    <a:p>
                      <a:pPr algn="ctr"/>
                      <a:r>
                        <a:rPr lang="tr-TR" dirty="0"/>
                        <a:t>0</a:t>
                      </a:r>
                    </a:p>
                  </a:txBody>
                  <a:tcPr/>
                </a:tc>
                <a:tc>
                  <a:txBody>
                    <a:bodyPr/>
                    <a:lstStyle/>
                    <a:p>
                      <a:pPr algn="ctr"/>
                      <a:r>
                        <a:rPr lang="tr-TR" dirty="0"/>
                        <a:t>1</a:t>
                      </a:r>
                    </a:p>
                  </a:txBody>
                  <a:tcPr/>
                </a:tc>
                <a:tc>
                  <a:txBody>
                    <a:bodyPr/>
                    <a:lstStyle/>
                    <a:p>
                      <a:pPr algn="ctr"/>
                      <a:r>
                        <a:rPr lang="tr-TR" dirty="0"/>
                        <a:t>0</a:t>
                      </a:r>
                    </a:p>
                  </a:txBody>
                  <a:tcPr/>
                </a:tc>
                <a:tc>
                  <a:txBody>
                    <a:bodyPr/>
                    <a:lstStyle/>
                    <a:p>
                      <a:pPr algn="ctr"/>
                      <a:r>
                        <a:rPr lang="tr-TR" dirty="0"/>
                        <a:t>0</a:t>
                      </a:r>
                    </a:p>
                  </a:txBody>
                  <a:tcPr/>
                </a:tc>
                <a:tc>
                  <a:txBody>
                    <a:bodyPr/>
                    <a:lstStyle/>
                    <a:p>
                      <a:pPr algn="ctr"/>
                      <a:r>
                        <a:rPr lang="tr-TR" dirty="0"/>
                        <a:t>0</a:t>
                      </a:r>
                    </a:p>
                  </a:txBody>
                  <a:tcPr/>
                </a:tc>
                <a:tc>
                  <a:txBody>
                    <a:bodyPr/>
                    <a:lstStyle/>
                    <a:p>
                      <a:pPr algn="ctr"/>
                      <a:r>
                        <a:rPr lang="tr-TR" dirty="0"/>
                        <a:t>1</a:t>
                      </a:r>
                    </a:p>
                  </a:txBody>
                  <a:tcPr/>
                </a:tc>
                <a:tc>
                  <a:txBody>
                    <a:bodyPr/>
                    <a:lstStyle/>
                    <a:p>
                      <a:pPr algn="l"/>
                      <a:r>
                        <a:rPr lang="tr-TR" dirty="0"/>
                        <a:t>2</a:t>
                      </a:r>
                    </a:p>
                  </a:txBody>
                  <a:tcPr/>
                </a:tc>
                <a:extLst>
                  <a:ext uri="{0D108BD9-81ED-4DB2-BD59-A6C34878D82A}">
                    <a16:rowId xmlns:a16="http://schemas.microsoft.com/office/drawing/2014/main" val="182383045"/>
                  </a:ext>
                </a:extLst>
              </a:tr>
              <a:tr h="370840">
                <a:tc>
                  <a:txBody>
                    <a:bodyPr/>
                    <a:lstStyle/>
                    <a:p>
                      <a:endParaRPr lang="tr-TR" dirty="0"/>
                    </a:p>
                  </a:txBody>
                  <a:tcPr/>
                </a:tc>
                <a:tc>
                  <a:txBody>
                    <a:bodyPr/>
                    <a:lstStyle/>
                    <a:p>
                      <a:r>
                        <a:rPr lang="tr-TR" dirty="0"/>
                        <a:t>Z</a:t>
                      </a:r>
                    </a:p>
                  </a:txBody>
                  <a:tcPr/>
                </a:tc>
                <a:tc>
                  <a:txBody>
                    <a:bodyPr/>
                    <a:lstStyle/>
                    <a:p>
                      <a:pPr algn="ctr"/>
                      <a:r>
                        <a:rPr lang="tr-TR" dirty="0"/>
                        <a:t>0</a:t>
                      </a:r>
                    </a:p>
                  </a:txBody>
                  <a:tcPr/>
                </a:tc>
                <a:tc>
                  <a:txBody>
                    <a:bodyPr/>
                    <a:lstStyle/>
                    <a:p>
                      <a:pPr algn="ctr"/>
                      <a:r>
                        <a:rPr lang="tr-TR" dirty="0"/>
                        <a:t>0</a:t>
                      </a:r>
                    </a:p>
                  </a:txBody>
                  <a:tcPr/>
                </a:tc>
                <a:tc>
                  <a:txBody>
                    <a:bodyPr/>
                    <a:lstStyle/>
                    <a:p>
                      <a:pPr algn="ctr"/>
                      <a:r>
                        <a:rPr lang="tr-TR" dirty="0"/>
                        <a:t>0</a:t>
                      </a:r>
                    </a:p>
                  </a:txBody>
                  <a:tcPr/>
                </a:tc>
                <a:tc>
                  <a:txBody>
                    <a:bodyPr/>
                    <a:lstStyle/>
                    <a:p>
                      <a:pPr algn="ctr"/>
                      <a:r>
                        <a:rPr lang="tr-TR" dirty="0"/>
                        <a:t>0</a:t>
                      </a:r>
                    </a:p>
                  </a:txBody>
                  <a:tcPr/>
                </a:tc>
                <a:tc>
                  <a:txBody>
                    <a:bodyPr/>
                    <a:lstStyle/>
                    <a:p>
                      <a:pPr algn="ctr"/>
                      <a:r>
                        <a:rPr lang="tr-TR" dirty="0"/>
                        <a:t>0</a:t>
                      </a:r>
                    </a:p>
                  </a:txBody>
                  <a:tcPr/>
                </a:tc>
                <a:tc>
                  <a:txBody>
                    <a:bodyPr/>
                    <a:lstStyle/>
                    <a:p>
                      <a:pPr algn="ctr"/>
                      <a:r>
                        <a:rPr lang="tr-TR" dirty="0"/>
                        <a:t>0</a:t>
                      </a:r>
                    </a:p>
                  </a:txBody>
                  <a:tcPr/>
                </a:tc>
                <a:tc>
                  <a:txBody>
                    <a:bodyPr/>
                    <a:lstStyle/>
                    <a:p>
                      <a:pPr algn="l"/>
                      <a:r>
                        <a:rPr lang="tr-TR" dirty="0"/>
                        <a:t>0</a:t>
                      </a:r>
                    </a:p>
                  </a:txBody>
                  <a:tcPr/>
                </a:tc>
                <a:extLst>
                  <a:ext uri="{0D108BD9-81ED-4DB2-BD59-A6C34878D82A}">
                    <a16:rowId xmlns:a16="http://schemas.microsoft.com/office/drawing/2014/main" val="2494638218"/>
                  </a:ext>
                </a:extLst>
              </a:tr>
              <a:tr h="370840">
                <a:tc>
                  <a:txBody>
                    <a:bodyPr/>
                    <a:lstStyle/>
                    <a:p>
                      <a:endParaRPr lang="tr-TR" dirty="0"/>
                    </a:p>
                  </a:txBody>
                  <a:tcPr/>
                </a:tc>
                <a:tc>
                  <a:txBody>
                    <a:bodyPr/>
                    <a:lstStyle/>
                    <a:p>
                      <a:r>
                        <a:rPr lang="tr-TR" dirty="0"/>
                        <a:t>C-Z</a:t>
                      </a:r>
                    </a:p>
                  </a:txBody>
                  <a:tcPr/>
                </a:tc>
                <a:tc>
                  <a:txBody>
                    <a:bodyPr/>
                    <a:lstStyle/>
                    <a:p>
                      <a:pPr algn="ctr"/>
                      <a:r>
                        <a:rPr lang="tr-TR" dirty="0"/>
                        <a:t>5</a:t>
                      </a:r>
                    </a:p>
                  </a:txBody>
                  <a:tcPr/>
                </a:tc>
                <a:tc>
                  <a:txBody>
                    <a:bodyPr/>
                    <a:lstStyle/>
                    <a:p>
                      <a:pPr algn="ctr"/>
                      <a:r>
                        <a:rPr lang="tr-TR" dirty="0"/>
                        <a:t>4</a:t>
                      </a:r>
                    </a:p>
                  </a:txBody>
                  <a:tcPr/>
                </a:tc>
                <a:tc>
                  <a:txBody>
                    <a:bodyPr/>
                    <a:lstStyle/>
                    <a:p>
                      <a:pPr algn="ctr"/>
                      <a:r>
                        <a:rPr lang="tr-TR" dirty="0"/>
                        <a:t>0</a:t>
                      </a:r>
                    </a:p>
                  </a:txBody>
                  <a:tcPr/>
                </a:tc>
                <a:tc>
                  <a:txBody>
                    <a:bodyPr/>
                    <a:lstStyle/>
                    <a:p>
                      <a:pPr algn="ctr"/>
                      <a:r>
                        <a:rPr lang="tr-TR" dirty="0"/>
                        <a:t>0</a:t>
                      </a:r>
                    </a:p>
                  </a:txBody>
                  <a:tcPr/>
                </a:tc>
                <a:tc>
                  <a:txBody>
                    <a:bodyPr/>
                    <a:lstStyle/>
                    <a:p>
                      <a:pPr algn="ctr"/>
                      <a:r>
                        <a:rPr lang="tr-TR" dirty="0"/>
                        <a:t>0</a:t>
                      </a:r>
                    </a:p>
                  </a:txBody>
                  <a:tcPr/>
                </a:tc>
                <a:tc>
                  <a:txBody>
                    <a:bodyPr/>
                    <a:lstStyle/>
                    <a:p>
                      <a:pPr algn="ctr"/>
                      <a:r>
                        <a:rPr lang="tr-TR" dirty="0"/>
                        <a:t>0</a:t>
                      </a:r>
                    </a:p>
                  </a:txBody>
                  <a:tcPr/>
                </a:tc>
                <a:tc>
                  <a:txBody>
                    <a:bodyPr/>
                    <a:lstStyle/>
                    <a:p>
                      <a:pPr algn="l"/>
                      <a:r>
                        <a:rPr lang="tr-TR" dirty="0"/>
                        <a:t>-</a:t>
                      </a:r>
                    </a:p>
                  </a:txBody>
                  <a:tcPr/>
                </a:tc>
                <a:extLst>
                  <a:ext uri="{0D108BD9-81ED-4DB2-BD59-A6C34878D82A}">
                    <a16:rowId xmlns:a16="http://schemas.microsoft.com/office/drawing/2014/main" val="2336349204"/>
                  </a:ext>
                </a:extLst>
              </a:tr>
            </a:tbl>
          </a:graphicData>
        </a:graphic>
      </p:graphicFrame>
      <p:sp>
        <p:nvSpPr>
          <p:cNvPr id="7" name="Oval 6">
            <a:extLst>
              <a:ext uri="{FF2B5EF4-FFF2-40B4-BE49-F238E27FC236}">
                <a16:creationId xmlns:a16="http://schemas.microsoft.com/office/drawing/2014/main" id="{EE534FDF-041A-C697-A2A9-BFBBE5D0FFE7}"/>
              </a:ext>
            </a:extLst>
          </p:cNvPr>
          <p:cNvSpPr/>
          <p:nvPr/>
        </p:nvSpPr>
        <p:spPr>
          <a:xfrm>
            <a:off x="4355976" y="3212976"/>
            <a:ext cx="288032" cy="28803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Oval 7">
            <a:extLst>
              <a:ext uri="{FF2B5EF4-FFF2-40B4-BE49-F238E27FC236}">
                <a16:creationId xmlns:a16="http://schemas.microsoft.com/office/drawing/2014/main" id="{61C23346-25CD-5E77-F813-60258D66D7F6}"/>
              </a:ext>
            </a:extLst>
          </p:cNvPr>
          <p:cNvSpPr/>
          <p:nvPr/>
        </p:nvSpPr>
        <p:spPr>
          <a:xfrm>
            <a:off x="5292080" y="3573016"/>
            <a:ext cx="288032" cy="28803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Oval 8">
            <a:extLst>
              <a:ext uri="{FF2B5EF4-FFF2-40B4-BE49-F238E27FC236}">
                <a16:creationId xmlns:a16="http://schemas.microsoft.com/office/drawing/2014/main" id="{50C05E0B-223E-B4D0-C9A6-439FE769CF87}"/>
              </a:ext>
            </a:extLst>
          </p:cNvPr>
          <p:cNvSpPr/>
          <p:nvPr/>
        </p:nvSpPr>
        <p:spPr>
          <a:xfrm>
            <a:off x="6300192" y="3933056"/>
            <a:ext cx="288032" cy="28803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0" name="Oval 9">
            <a:extLst>
              <a:ext uri="{FF2B5EF4-FFF2-40B4-BE49-F238E27FC236}">
                <a16:creationId xmlns:a16="http://schemas.microsoft.com/office/drawing/2014/main" id="{E7DF3AA0-F74F-47F7-C960-0889CF30F831}"/>
              </a:ext>
            </a:extLst>
          </p:cNvPr>
          <p:cNvSpPr/>
          <p:nvPr/>
        </p:nvSpPr>
        <p:spPr>
          <a:xfrm>
            <a:off x="7236296" y="4293096"/>
            <a:ext cx="288032" cy="288032"/>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TextBox 17">
            <a:extLst>
              <a:ext uri="{FF2B5EF4-FFF2-40B4-BE49-F238E27FC236}">
                <a16:creationId xmlns:a16="http://schemas.microsoft.com/office/drawing/2014/main" id="{2DE61874-77EA-362F-0E79-6A0C1CB1C9B9}"/>
              </a:ext>
            </a:extLst>
          </p:cNvPr>
          <p:cNvSpPr txBox="1"/>
          <p:nvPr/>
        </p:nvSpPr>
        <p:spPr>
          <a:xfrm>
            <a:off x="7668344" y="5819552"/>
            <a:ext cx="1196161" cy="923330"/>
          </a:xfrm>
          <a:prstGeom prst="rect">
            <a:avLst/>
          </a:prstGeom>
          <a:noFill/>
        </p:spPr>
        <p:txBody>
          <a:bodyPr wrap="none" rtlCol="0">
            <a:spAutoFit/>
          </a:bodyPr>
          <a:lstStyle/>
          <a:p>
            <a:r>
              <a:rPr lang="tr-TR" dirty="0"/>
              <a:t>Açıklama</a:t>
            </a:r>
          </a:p>
          <a:p>
            <a:r>
              <a:rPr lang="tr-TR" dirty="0"/>
              <a:t>x &lt;= 9</a:t>
            </a:r>
          </a:p>
          <a:p>
            <a:r>
              <a:rPr lang="tr-TR" dirty="0"/>
              <a:t>2x&lt;=12</a:t>
            </a:r>
          </a:p>
        </p:txBody>
      </p:sp>
      <p:sp>
        <p:nvSpPr>
          <p:cNvPr id="12" name="TextBox 9">
            <a:extLst>
              <a:ext uri="{FF2B5EF4-FFF2-40B4-BE49-F238E27FC236}">
                <a16:creationId xmlns:a16="http://schemas.microsoft.com/office/drawing/2014/main" id="{FAD875D8-C42D-B03A-95B8-35D570C491B6}"/>
              </a:ext>
            </a:extLst>
          </p:cNvPr>
          <p:cNvSpPr txBox="1"/>
          <p:nvPr/>
        </p:nvSpPr>
        <p:spPr>
          <a:xfrm>
            <a:off x="3563888" y="5413809"/>
            <a:ext cx="5194051" cy="369332"/>
          </a:xfrm>
          <a:prstGeom prst="rect">
            <a:avLst/>
          </a:prstGeom>
          <a:noFill/>
        </p:spPr>
        <p:txBody>
          <a:bodyPr wrap="none" rtlCol="0">
            <a:spAutoFit/>
          </a:bodyPr>
          <a:lstStyle/>
          <a:p>
            <a:r>
              <a:rPr lang="tr-TR" dirty="0"/>
              <a:t>Çıkacak değişken =</a:t>
            </a:r>
            <a:r>
              <a:rPr lang="tr-TR" dirty="0" err="1"/>
              <a:t>min</a:t>
            </a:r>
            <a:r>
              <a:rPr lang="tr-TR" dirty="0"/>
              <a:t> {24/6, 6/1, </a:t>
            </a:r>
            <a:r>
              <a:rPr lang="tr-TR" i="1" dirty="0"/>
              <a:t>1/-1</a:t>
            </a:r>
            <a:r>
              <a:rPr lang="tr-TR" dirty="0"/>
              <a:t>, </a:t>
            </a:r>
            <a:r>
              <a:rPr lang="tr-TR" i="1" dirty="0"/>
              <a:t>2/0</a:t>
            </a:r>
            <a:r>
              <a:rPr lang="tr-TR" dirty="0"/>
              <a:t>}=4</a:t>
            </a:r>
          </a:p>
        </p:txBody>
      </p:sp>
      <p:sp>
        <p:nvSpPr>
          <p:cNvPr id="13" name="Callout: Line with Border and Accent Bar 10">
            <a:extLst>
              <a:ext uri="{FF2B5EF4-FFF2-40B4-BE49-F238E27FC236}">
                <a16:creationId xmlns:a16="http://schemas.microsoft.com/office/drawing/2014/main" id="{0DA6BEF7-E2A1-1769-F8E9-CA128C40CE9D}"/>
              </a:ext>
            </a:extLst>
          </p:cNvPr>
          <p:cNvSpPr/>
          <p:nvPr/>
        </p:nvSpPr>
        <p:spPr>
          <a:xfrm>
            <a:off x="701039" y="6109732"/>
            <a:ext cx="2343881" cy="612648"/>
          </a:xfrm>
          <a:prstGeom prst="accentBorderCallout1">
            <a:avLst>
              <a:gd name="adj1" fmla="val 18750"/>
              <a:gd name="adj2" fmla="val -8333"/>
              <a:gd name="adj3" fmla="val -209835"/>
              <a:gd name="adj4" fmla="val 741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200" dirty="0"/>
              <a:t>X1 değişkeninin amaç fonksiyonuna bu aşamaya kadar ne kattığı</a:t>
            </a:r>
          </a:p>
        </p:txBody>
      </p:sp>
      <p:sp>
        <p:nvSpPr>
          <p:cNvPr id="14" name="Callout: Line with Border and Accent Bar 11">
            <a:extLst>
              <a:ext uri="{FF2B5EF4-FFF2-40B4-BE49-F238E27FC236}">
                <a16:creationId xmlns:a16="http://schemas.microsoft.com/office/drawing/2014/main" id="{9A5A496D-33DD-BD76-E8F2-A4C8AD23A139}"/>
              </a:ext>
            </a:extLst>
          </p:cNvPr>
          <p:cNvSpPr/>
          <p:nvPr/>
        </p:nvSpPr>
        <p:spPr>
          <a:xfrm>
            <a:off x="4325474" y="6109732"/>
            <a:ext cx="2804159" cy="612648"/>
          </a:xfrm>
          <a:prstGeom prst="accentBorderCallout1">
            <a:avLst>
              <a:gd name="adj1" fmla="val 18750"/>
              <a:gd name="adj2" fmla="val -8333"/>
              <a:gd name="adj3" fmla="val -150047"/>
              <a:gd name="adj4" fmla="val -560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200" dirty="0"/>
              <a:t>X1’in çözüme girmesi durumunda yapmış olduğu katkının üzerine ne katacağı</a:t>
            </a:r>
          </a:p>
        </p:txBody>
      </p:sp>
      <p:sp>
        <p:nvSpPr>
          <p:cNvPr id="16" name="Ok: Aşağı 15">
            <a:extLst>
              <a:ext uri="{FF2B5EF4-FFF2-40B4-BE49-F238E27FC236}">
                <a16:creationId xmlns:a16="http://schemas.microsoft.com/office/drawing/2014/main" id="{C8895444-04E7-0B09-A1D7-B3A3CCC98B51}"/>
              </a:ext>
            </a:extLst>
          </p:cNvPr>
          <p:cNvSpPr/>
          <p:nvPr/>
        </p:nvSpPr>
        <p:spPr>
          <a:xfrm>
            <a:off x="2215160" y="2048593"/>
            <a:ext cx="484632" cy="5502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7" name="Ok: Sağ 16">
            <a:extLst>
              <a:ext uri="{FF2B5EF4-FFF2-40B4-BE49-F238E27FC236}">
                <a16:creationId xmlns:a16="http://schemas.microsoft.com/office/drawing/2014/main" id="{5E28298F-B8B0-D64C-3C11-3EF6BDDA3ABF}"/>
              </a:ext>
            </a:extLst>
          </p:cNvPr>
          <p:cNvSpPr/>
          <p:nvPr/>
        </p:nvSpPr>
        <p:spPr>
          <a:xfrm>
            <a:off x="8293245" y="3088384"/>
            <a:ext cx="68356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053158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p:bldP spid="12" grpId="0"/>
      <p:bldP spid="13" grpId="0" animBg="1"/>
      <p:bldP spid="14" grpId="0" animBg="1"/>
      <p:bldP spid="16" grpId="0" animBg="1"/>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08EC00C3-EAC4-9A37-770B-9315C34406D6}"/>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B3AC51C0-927E-6A74-2A7C-D5BD8139D522}"/>
              </a:ext>
            </a:extLst>
          </p:cNvPr>
          <p:cNvSpPr>
            <a:spLocks noGrp="1"/>
          </p:cNvSpPr>
          <p:nvPr>
            <p:ph type="title"/>
          </p:nvPr>
        </p:nvSpPr>
        <p:spPr/>
        <p:txBody>
          <a:bodyPr/>
          <a:lstStyle/>
          <a:p>
            <a:endParaRPr lang="tr-TR"/>
          </a:p>
        </p:txBody>
      </p:sp>
      <p:graphicFrame>
        <p:nvGraphicFramePr>
          <p:cNvPr id="4" name="Tablo 3">
            <a:extLst>
              <a:ext uri="{FF2B5EF4-FFF2-40B4-BE49-F238E27FC236}">
                <a16:creationId xmlns:a16="http://schemas.microsoft.com/office/drawing/2014/main" id="{A562F064-1896-9FEB-8D53-F4222EBC5363}"/>
              </a:ext>
            </a:extLst>
          </p:cNvPr>
          <p:cNvGraphicFramePr>
            <a:graphicFrameLocks noGrp="1"/>
          </p:cNvGraphicFramePr>
          <p:nvPr>
            <p:extLst>
              <p:ext uri="{D42A27DB-BD31-4B8C-83A1-F6EECF244321}">
                <p14:modId xmlns:p14="http://schemas.microsoft.com/office/powerpoint/2010/main" val="2998323977"/>
              </p:ext>
            </p:extLst>
          </p:nvPr>
        </p:nvGraphicFramePr>
        <p:xfrm>
          <a:off x="298941" y="2133600"/>
          <a:ext cx="8499120" cy="2590800"/>
        </p:xfrm>
        <a:graphic>
          <a:graphicData uri="http://schemas.openxmlformats.org/drawingml/2006/table">
            <a:tbl>
              <a:tblPr firstRow="1" bandRow="1">
                <a:tableStyleId>{5C22544A-7EE6-4342-B048-85BDC9FD1C3A}</a:tableStyleId>
              </a:tblPr>
              <a:tblGrid>
                <a:gridCol w="609049">
                  <a:extLst>
                    <a:ext uri="{9D8B030D-6E8A-4147-A177-3AD203B41FA5}">
                      <a16:colId xmlns:a16="http://schemas.microsoft.com/office/drawing/2014/main" val="2178839506"/>
                    </a:ext>
                  </a:extLst>
                </a:gridCol>
                <a:gridCol w="953163">
                  <a:extLst>
                    <a:ext uri="{9D8B030D-6E8A-4147-A177-3AD203B41FA5}">
                      <a16:colId xmlns:a16="http://schemas.microsoft.com/office/drawing/2014/main" val="382021516"/>
                    </a:ext>
                  </a:extLst>
                </a:gridCol>
                <a:gridCol w="953163">
                  <a:extLst>
                    <a:ext uri="{9D8B030D-6E8A-4147-A177-3AD203B41FA5}">
                      <a16:colId xmlns:a16="http://schemas.microsoft.com/office/drawing/2014/main" val="72475181"/>
                    </a:ext>
                  </a:extLst>
                </a:gridCol>
                <a:gridCol w="953163">
                  <a:extLst>
                    <a:ext uri="{9D8B030D-6E8A-4147-A177-3AD203B41FA5}">
                      <a16:colId xmlns:a16="http://schemas.microsoft.com/office/drawing/2014/main" val="1706971421"/>
                    </a:ext>
                  </a:extLst>
                </a:gridCol>
                <a:gridCol w="953163">
                  <a:extLst>
                    <a:ext uri="{9D8B030D-6E8A-4147-A177-3AD203B41FA5}">
                      <a16:colId xmlns:a16="http://schemas.microsoft.com/office/drawing/2014/main" val="763775528"/>
                    </a:ext>
                  </a:extLst>
                </a:gridCol>
                <a:gridCol w="953163">
                  <a:extLst>
                    <a:ext uri="{9D8B030D-6E8A-4147-A177-3AD203B41FA5}">
                      <a16:colId xmlns:a16="http://schemas.microsoft.com/office/drawing/2014/main" val="3167125294"/>
                    </a:ext>
                  </a:extLst>
                </a:gridCol>
                <a:gridCol w="953163">
                  <a:extLst>
                    <a:ext uri="{9D8B030D-6E8A-4147-A177-3AD203B41FA5}">
                      <a16:colId xmlns:a16="http://schemas.microsoft.com/office/drawing/2014/main" val="972441728"/>
                    </a:ext>
                  </a:extLst>
                </a:gridCol>
                <a:gridCol w="953163">
                  <a:extLst>
                    <a:ext uri="{9D8B030D-6E8A-4147-A177-3AD203B41FA5}">
                      <a16:colId xmlns:a16="http://schemas.microsoft.com/office/drawing/2014/main" val="3219138958"/>
                    </a:ext>
                  </a:extLst>
                </a:gridCol>
                <a:gridCol w="1217930">
                  <a:extLst>
                    <a:ext uri="{9D8B030D-6E8A-4147-A177-3AD203B41FA5}">
                      <a16:colId xmlns:a16="http://schemas.microsoft.com/office/drawing/2014/main" val="1005534472"/>
                    </a:ext>
                  </a:extLst>
                </a:gridCol>
              </a:tblGrid>
              <a:tr h="370840">
                <a:tc>
                  <a:txBody>
                    <a:bodyPr/>
                    <a:lstStyle/>
                    <a:p>
                      <a:r>
                        <a:rPr lang="tr-TR" dirty="0" err="1"/>
                        <a:t>Ci</a:t>
                      </a:r>
                      <a:endParaRPr lang="tr-TR" dirty="0"/>
                    </a:p>
                  </a:txBody>
                  <a:tcPr/>
                </a:tc>
                <a:tc>
                  <a:txBody>
                    <a:bodyPr/>
                    <a:lstStyle/>
                    <a:p>
                      <a:endParaRPr lang="tr-TR" dirty="0"/>
                    </a:p>
                  </a:txBody>
                  <a:tcPr/>
                </a:tc>
                <a:tc>
                  <a:txBody>
                    <a:bodyPr/>
                    <a:lstStyle/>
                    <a:p>
                      <a:r>
                        <a:rPr lang="tr-TR" dirty="0"/>
                        <a:t>X1</a:t>
                      </a:r>
                    </a:p>
                  </a:txBody>
                  <a:tcPr/>
                </a:tc>
                <a:tc>
                  <a:txBody>
                    <a:bodyPr/>
                    <a:lstStyle/>
                    <a:p>
                      <a:r>
                        <a:rPr lang="tr-TR" dirty="0"/>
                        <a:t>x2</a:t>
                      </a:r>
                    </a:p>
                  </a:txBody>
                  <a:tcPr/>
                </a:tc>
                <a:tc>
                  <a:txBody>
                    <a:bodyPr/>
                    <a:lstStyle/>
                    <a:p>
                      <a:r>
                        <a:rPr lang="tr-TR" dirty="0"/>
                        <a:t>S1</a:t>
                      </a:r>
                    </a:p>
                  </a:txBody>
                  <a:tcPr/>
                </a:tc>
                <a:tc>
                  <a:txBody>
                    <a:bodyPr/>
                    <a:lstStyle/>
                    <a:p>
                      <a:r>
                        <a:rPr lang="tr-TR" dirty="0"/>
                        <a:t>S2</a:t>
                      </a:r>
                    </a:p>
                  </a:txBody>
                  <a:tcPr/>
                </a:tc>
                <a:tc>
                  <a:txBody>
                    <a:bodyPr/>
                    <a:lstStyle/>
                    <a:p>
                      <a:r>
                        <a:rPr lang="tr-TR" dirty="0"/>
                        <a:t>s3</a:t>
                      </a:r>
                    </a:p>
                  </a:txBody>
                  <a:tcPr/>
                </a:tc>
                <a:tc>
                  <a:txBody>
                    <a:bodyPr/>
                    <a:lstStyle/>
                    <a:p>
                      <a:r>
                        <a:rPr lang="tr-TR" dirty="0"/>
                        <a:t>s4</a:t>
                      </a:r>
                    </a:p>
                  </a:txBody>
                  <a:tcPr/>
                </a:tc>
                <a:tc>
                  <a:txBody>
                    <a:bodyPr/>
                    <a:lstStyle/>
                    <a:p>
                      <a:r>
                        <a:rPr lang="tr-TR" dirty="0"/>
                        <a:t>Çözüm</a:t>
                      </a:r>
                    </a:p>
                  </a:txBody>
                  <a:tcPr/>
                </a:tc>
                <a:extLst>
                  <a:ext uri="{0D108BD9-81ED-4DB2-BD59-A6C34878D82A}">
                    <a16:rowId xmlns:a16="http://schemas.microsoft.com/office/drawing/2014/main" val="2563897716"/>
                  </a:ext>
                </a:extLst>
              </a:tr>
              <a:tr h="370840">
                <a:tc>
                  <a:txBody>
                    <a:bodyPr/>
                    <a:lstStyle/>
                    <a:p>
                      <a:r>
                        <a:rPr lang="tr-TR" dirty="0"/>
                        <a:t>5</a:t>
                      </a:r>
                    </a:p>
                  </a:txBody>
                  <a:tcPr/>
                </a:tc>
                <a:tc>
                  <a:txBody>
                    <a:bodyPr/>
                    <a:lstStyle/>
                    <a:p>
                      <a:r>
                        <a:rPr lang="tr-TR" dirty="0"/>
                        <a:t>x1</a:t>
                      </a:r>
                    </a:p>
                  </a:txBody>
                  <a:tcPr/>
                </a:tc>
                <a:tc>
                  <a:txBody>
                    <a:bodyPr/>
                    <a:lstStyle/>
                    <a:p>
                      <a:r>
                        <a:rPr lang="tr-TR" dirty="0"/>
                        <a:t>1</a:t>
                      </a:r>
                    </a:p>
                  </a:txBody>
                  <a:tcPr/>
                </a:tc>
                <a:tc>
                  <a:txBody>
                    <a:bodyPr/>
                    <a:lstStyle/>
                    <a:p>
                      <a:r>
                        <a:rPr lang="tr-TR" dirty="0"/>
                        <a:t>2/3</a:t>
                      </a:r>
                    </a:p>
                  </a:txBody>
                  <a:tcPr/>
                </a:tc>
                <a:tc>
                  <a:txBody>
                    <a:bodyPr/>
                    <a:lstStyle/>
                    <a:p>
                      <a:r>
                        <a:rPr lang="tr-TR" dirty="0"/>
                        <a:t>1/6</a:t>
                      </a:r>
                    </a:p>
                  </a:txBody>
                  <a:tcPr/>
                </a:tc>
                <a:tc>
                  <a:txBody>
                    <a:bodyPr/>
                    <a:lstStyle/>
                    <a:p>
                      <a:r>
                        <a:rPr lang="tr-TR" dirty="0"/>
                        <a:t>0</a:t>
                      </a:r>
                    </a:p>
                  </a:txBody>
                  <a:tcPr/>
                </a:tc>
                <a:tc>
                  <a:txBody>
                    <a:bodyPr/>
                    <a:lstStyle/>
                    <a:p>
                      <a:r>
                        <a:rPr lang="tr-TR" dirty="0"/>
                        <a:t>0</a:t>
                      </a:r>
                    </a:p>
                  </a:txBody>
                  <a:tcPr/>
                </a:tc>
                <a:tc>
                  <a:txBody>
                    <a:bodyPr/>
                    <a:lstStyle/>
                    <a:p>
                      <a:r>
                        <a:rPr lang="tr-TR" dirty="0"/>
                        <a:t>0</a:t>
                      </a:r>
                    </a:p>
                  </a:txBody>
                  <a:tcPr/>
                </a:tc>
                <a:tc>
                  <a:txBody>
                    <a:bodyPr/>
                    <a:lstStyle/>
                    <a:p>
                      <a:r>
                        <a:rPr lang="tr-TR" dirty="0"/>
                        <a:t>4</a:t>
                      </a:r>
                    </a:p>
                  </a:txBody>
                  <a:tcPr/>
                </a:tc>
                <a:extLst>
                  <a:ext uri="{0D108BD9-81ED-4DB2-BD59-A6C34878D82A}">
                    <a16:rowId xmlns:a16="http://schemas.microsoft.com/office/drawing/2014/main" val="507658012"/>
                  </a:ext>
                </a:extLst>
              </a:tr>
              <a:tr h="370840">
                <a:tc>
                  <a:txBody>
                    <a:bodyPr/>
                    <a:lstStyle/>
                    <a:p>
                      <a:r>
                        <a:rPr lang="tr-TR" dirty="0"/>
                        <a:t>0</a:t>
                      </a:r>
                    </a:p>
                  </a:txBody>
                  <a:tcPr/>
                </a:tc>
                <a:tc>
                  <a:txBody>
                    <a:bodyPr/>
                    <a:lstStyle/>
                    <a:p>
                      <a:r>
                        <a:rPr lang="tr-TR" dirty="0"/>
                        <a:t>S2</a:t>
                      </a:r>
                    </a:p>
                  </a:txBody>
                  <a:tcPr/>
                </a:tc>
                <a:tc>
                  <a:txBody>
                    <a:bodyPr/>
                    <a:lstStyle/>
                    <a:p>
                      <a:r>
                        <a:rPr lang="tr-TR" dirty="0"/>
                        <a:t>0</a:t>
                      </a:r>
                    </a:p>
                  </a:txBody>
                  <a:tcPr/>
                </a:tc>
                <a:tc>
                  <a:txBody>
                    <a:bodyPr/>
                    <a:lstStyle/>
                    <a:p>
                      <a:r>
                        <a:rPr lang="tr-TR" dirty="0">
                          <a:solidFill>
                            <a:srgbClr val="FF0000"/>
                          </a:solidFill>
                        </a:rPr>
                        <a:t>4/3</a:t>
                      </a:r>
                    </a:p>
                  </a:txBody>
                  <a:tcPr/>
                </a:tc>
                <a:tc>
                  <a:txBody>
                    <a:bodyPr/>
                    <a:lstStyle/>
                    <a:p>
                      <a:r>
                        <a:rPr lang="tr-TR" dirty="0"/>
                        <a:t>-1/6</a:t>
                      </a:r>
                    </a:p>
                  </a:txBody>
                  <a:tcPr/>
                </a:tc>
                <a:tc>
                  <a:txBody>
                    <a:bodyPr/>
                    <a:lstStyle/>
                    <a:p>
                      <a:r>
                        <a:rPr lang="tr-TR" dirty="0"/>
                        <a:t>1</a:t>
                      </a:r>
                    </a:p>
                  </a:txBody>
                  <a:tcPr/>
                </a:tc>
                <a:tc>
                  <a:txBody>
                    <a:bodyPr/>
                    <a:lstStyle/>
                    <a:p>
                      <a:r>
                        <a:rPr lang="tr-TR" dirty="0"/>
                        <a:t>0</a:t>
                      </a:r>
                    </a:p>
                  </a:txBody>
                  <a:tcPr/>
                </a:tc>
                <a:tc>
                  <a:txBody>
                    <a:bodyPr/>
                    <a:lstStyle/>
                    <a:p>
                      <a:r>
                        <a:rPr lang="tr-TR" dirty="0"/>
                        <a:t>0</a:t>
                      </a:r>
                    </a:p>
                  </a:txBody>
                  <a:tcPr/>
                </a:tc>
                <a:tc>
                  <a:txBody>
                    <a:bodyPr/>
                    <a:lstStyle/>
                    <a:p>
                      <a:r>
                        <a:rPr lang="tr-TR" dirty="0"/>
                        <a:t>2</a:t>
                      </a:r>
                    </a:p>
                  </a:txBody>
                  <a:tcPr/>
                </a:tc>
                <a:extLst>
                  <a:ext uri="{0D108BD9-81ED-4DB2-BD59-A6C34878D82A}">
                    <a16:rowId xmlns:a16="http://schemas.microsoft.com/office/drawing/2014/main" val="1184464105"/>
                  </a:ext>
                </a:extLst>
              </a:tr>
              <a:tr h="370840">
                <a:tc>
                  <a:txBody>
                    <a:bodyPr/>
                    <a:lstStyle/>
                    <a:p>
                      <a:r>
                        <a:rPr lang="tr-TR" dirty="0"/>
                        <a:t>0</a:t>
                      </a:r>
                    </a:p>
                  </a:txBody>
                  <a:tcPr/>
                </a:tc>
                <a:tc>
                  <a:txBody>
                    <a:bodyPr/>
                    <a:lstStyle/>
                    <a:p>
                      <a:r>
                        <a:rPr lang="tr-TR" dirty="0"/>
                        <a:t>S3</a:t>
                      </a:r>
                    </a:p>
                  </a:txBody>
                  <a:tcPr/>
                </a:tc>
                <a:tc>
                  <a:txBody>
                    <a:bodyPr/>
                    <a:lstStyle/>
                    <a:p>
                      <a:r>
                        <a:rPr lang="tr-TR" dirty="0"/>
                        <a:t>0</a:t>
                      </a:r>
                    </a:p>
                  </a:txBody>
                  <a:tcPr/>
                </a:tc>
                <a:tc>
                  <a:txBody>
                    <a:bodyPr/>
                    <a:lstStyle/>
                    <a:p>
                      <a:r>
                        <a:rPr lang="tr-TR" dirty="0"/>
                        <a:t>5/3</a:t>
                      </a:r>
                    </a:p>
                  </a:txBody>
                  <a:tcPr/>
                </a:tc>
                <a:tc>
                  <a:txBody>
                    <a:bodyPr/>
                    <a:lstStyle/>
                    <a:p>
                      <a:r>
                        <a:rPr lang="tr-TR" dirty="0"/>
                        <a:t>1/6</a:t>
                      </a:r>
                    </a:p>
                  </a:txBody>
                  <a:tcPr/>
                </a:tc>
                <a:tc>
                  <a:txBody>
                    <a:bodyPr/>
                    <a:lstStyle/>
                    <a:p>
                      <a:r>
                        <a:rPr lang="tr-TR" dirty="0"/>
                        <a:t>0</a:t>
                      </a:r>
                    </a:p>
                  </a:txBody>
                  <a:tcPr/>
                </a:tc>
                <a:tc>
                  <a:txBody>
                    <a:bodyPr/>
                    <a:lstStyle/>
                    <a:p>
                      <a:r>
                        <a:rPr lang="tr-TR" dirty="0"/>
                        <a:t>1</a:t>
                      </a:r>
                    </a:p>
                  </a:txBody>
                  <a:tcPr/>
                </a:tc>
                <a:tc>
                  <a:txBody>
                    <a:bodyPr/>
                    <a:lstStyle/>
                    <a:p>
                      <a:r>
                        <a:rPr lang="tr-TR" dirty="0"/>
                        <a:t>0</a:t>
                      </a:r>
                    </a:p>
                  </a:txBody>
                  <a:tcPr/>
                </a:tc>
                <a:tc>
                  <a:txBody>
                    <a:bodyPr/>
                    <a:lstStyle/>
                    <a:p>
                      <a:r>
                        <a:rPr lang="tr-TR" dirty="0"/>
                        <a:t>5</a:t>
                      </a:r>
                    </a:p>
                  </a:txBody>
                  <a:tcPr/>
                </a:tc>
                <a:extLst>
                  <a:ext uri="{0D108BD9-81ED-4DB2-BD59-A6C34878D82A}">
                    <a16:rowId xmlns:a16="http://schemas.microsoft.com/office/drawing/2014/main" val="1181558507"/>
                  </a:ext>
                </a:extLst>
              </a:tr>
              <a:tr h="370840">
                <a:tc>
                  <a:txBody>
                    <a:bodyPr/>
                    <a:lstStyle/>
                    <a:p>
                      <a:r>
                        <a:rPr lang="tr-TR" dirty="0"/>
                        <a:t>0</a:t>
                      </a:r>
                    </a:p>
                  </a:txBody>
                  <a:tcPr/>
                </a:tc>
                <a:tc>
                  <a:txBody>
                    <a:bodyPr/>
                    <a:lstStyle/>
                    <a:p>
                      <a:r>
                        <a:rPr lang="tr-TR" dirty="0"/>
                        <a:t>S4</a:t>
                      </a:r>
                    </a:p>
                  </a:txBody>
                  <a:tcPr/>
                </a:tc>
                <a:tc>
                  <a:txBody>
                    <a:bodyPr/>
                    <a:lstStyle/>
                    <a:p>
                      <a:r>
                        <a:rPr lang="tr-TR" dirty="0"/>
                        <a:t>0</a:t>
                      </a:r>
                    </a:p>
                  </a:txBody>
                  <a:tcPr/>
                </a:tc>
                <a:tc>
                  <a:txBody>
                    <a:bodyPr/>
                    <a:lstStyle/>
                    <a:p>
                      <a:r>
                        <a:rPr lang="tr-TR" dirty="0"/>
                        <a:t>1</a:t>
                      </a:r>
                    </a:p>
                  </a:txBody>
                  <a:tcPr/>
                </a:tc>
                <a:tc>
                  <a:txBody>
                    <a:bodyPr/>
                    <a:lstStyle/>
                    <a:p>
                      <a:r>
                        <a:rPr lang="tr-TR" dirty="0"/>
                        <a:t>0</a:t>
                      </a:r>
                    </a:p>
                  </a:txBody>
                  <a:tcPr/>
                </a:tc>
                <a:tc>
                  <a:txBody>
                    <a:bodyPr/>
                    <a:lstStyle/>
                    <a:p>
                      <a:r>
                        <a:rPr lang="tr-TR" dirty="0"/>
                        <a:t>0</a:t>
                      </a:r>
                    </a:p>
                  </a:txBody>
                  <a:tcPr/>
                </a:tc>
                <a:tc>
                  <a:txBody>
                    <a:bodyPr/>
                    <a:lstStyle/>
                    <a:p>
                      <a:r>
                        <a:rPr lang="tr-TR" dirty="0"/>
                        <a:t>0</a:t>
                      </a:r>
                    </a:p>
                  </a:txBody>
                  <a:tcPr/>
                </a:tc>
                <a:tc>
                  <a:txBody>
                    <a:bodyPr/>
                    <a:lstStyle/>
                    <a:p>
                      <a:r>
                        <a:rPr lang="tr-TR" dirty="0"/>
                        <a:t>1</a:t>
                      </a:r>
                    </a:p>
                  </a:txBody>
                  <a:tcPr/>
                </a:tc>
                <a:tc>
                  <a:txBody>
                    <a:bodyPr/>
                    <a:lstStyle/>
                    <a:p>
                      <a:r>
                        <a:rPr lang="tr-TR" dirty="0"/>
                        <a:t>2</a:t>
                      </a:r>
                    </a:p>
                  </a:txBody>
                  <a:tcPr/>
                </a:tc>
                <a:extLst>
                  <a:ext uri="{0D108BD9-81ED-4DB2-BD59-A6C34878D82A}">
                    <a16:rowId xmlns:a16="http://schemas.microsoft.com/office/drawing/2014/main" val="182383045"/>
                  </a:ext>
                </a:extLst>
              </a:tr>
              <a:tr h="370840">
                <a:tc>
                  <a:txBody>
                    <a:bodyPr/>
                    <a:lstStyle/>
                    <a:p>
                      <a:endParaRPr lang="tr-TR" dirty="0"/>
                    </a:p>
                  </a:txBody>
                  <a:tcPr/>
                </a:tc>
                <a:tc>
                  <a:txBody>
                    <a:bodyPr/>
                    <a:lstStyle/>
                    <a:p>
                      <a:r>
                        <a:rPr lang="tr-TR" dirty="0"/>
                        <a:t>Z</a:t>
                      </a:r>
                    </a:p>
                  </a:txBody>
                  <a:tcPr/>
                </a:tc>
                <a:tc>
                  <a:txBody>
                    <a:bodyPr/>
                    <a:lstStyle/>
                    <a:p>
                      <a:r>
                        <a:rPr lang="tr-TR" dirty="0"/>
                        <a:t>5</a:t>
                      </a:r>
                    </a:p>
                  </a:txBody>
                  <a:tcPr/>
                </a:tc>
                <a:tc>
                  <a:txBody>
                    <a:bodyPr/>
                    <a:lstStyle/>
                    <a:p>
                      <a:r>
                        <a:rPr lang="tr-TR" dirty="0"/>
                        <a:t>10/3</a:t>
                      </a:r>
                    </a:p>
                  </a:txBody>
                  <a:tcPr/>
                </a:tc>
                <a:tc>
                  <a:txBody>
                    <a:bodyPr/>
                    <a:lstStyle/>
                    <a:p>
                      <a:r>
                        <a:rPr lang="tr-TR" dirty="0"/>
                        <a:t>5/6</a:t>
                      </a:r>
                    </a:p>
                  </a:txBody>
                  <a:tcPr/>
                </a:tc>
                <a:tc>
                  <a:txBody>
                    <a:bodyPr/>
                    <a:lstStyle/>
                    <a:p>
                      <a:r>
                        <a:rPr lang="tr-TR" dirty="0"/>
                        <a:t>0</a:t>
                      </a:r>
                    </a:p>
                  </a:txBody>
                  <a:tcPr/>
                </a:tc>
                <a:tc>
                  <a:txBody>
                    <a:bodyPr/>
                    <a:lstStyle/>
                    <a:p>
                      <a:r>
                        <a:rPr lang="tr-TR" dirty="0"/>
                        <a:t>0</a:t>
                      </a:r>
                    </a:p>
                  </a:txBody>
                  <a:tcPr/>
                </a:tc>
                <a:tc>
                  <a:txBody>
                    <a:bodyPr/>
                    <a:lstStyle/>
                    <a:p>
                      <a:r>
                        <a:rPr lang="tr-TR" dirty="0"/>
                        <a:t>0</a:t>
                      </a:r>
                    </a:p>
                  </a:txBody>
                  <a:tcPr/>
                </a:tc>
                <a:tc>
                  <a:txBody>
                    <a:bodyPr/>
                    <a:lstStyle/>
                    <a:p>
                      <a:r>
                        <a:rPr lang="tr-TR" dirty="0"/>
                        <a:t>20</a:t>
                      </a:r>
                    </a:p>
                  </a:txBody>
                  <a:tcPr/>
                </a:tc>
                <a:extLst>
                  <a:ext uri="{0D108BD9-81ED-4DB2-BD59-A6C34878D82A}">
                    <a16:rowId xmlns:a16="http://schemas.microsoft.com/office/drawing/2014/main" val="1161239214"/>
                  </a:ext>
                </a:extLst>
              </a:tr>
              <a:tr h="239350">
                <a:tc>
                  <a:txBody>
                    <a:bodyPr/>
                    <a:lstStyle/>
                    <a:p>
                      <a:endParaRPr lang="tr-TR" dirty="0"/>
                    </a:p>
                  </a:txBody>
                  <a:tcPr/>
                </a:tc>
                <a:tc>
                  <a:txBody>
                    <a:bodyPr/>
                    <a:lstStyle/>
                    <a:p>
                      <a:r>
                        <a:rPr lang="tr-TR" dirty="0"/>
                        <a:t>C-Z</a:t>
                      </a:r>
                    </a:p>
                  </a:txBody>
                  <a:tcPr/>
                </a:tc>
                <a:tc>
                  <a:txBody>
                    <a:bodyPr/>
                    <a:lstStyle/>
                    <a:p>
                      <a:r>
                        <a:rPr lang="tr-TR" dirty="0"/>
                        <a:t>0</a:t>
                      </a:r>
                    </a:p>
                  </a:txBody>
                  <a:tcPr/>
                </a:tc>
                <a:tc>
                  <a:txBody>
                    <a:bodyPr/>
                    <a:lstStyle/>
                    <a:p>
                      <a:r>
                        <a:rPr lang="tr-TR" dirty="0"/>
                        <a:t>2/3</a:t>
                      </a:r>
                    </a:p>
                  </a:txBody>
                  <a:tcPr/>
                </a:tc>
                <a:tc>
                  <a:txBody>
                    <a:bodyPr/>
                    <a:lstStyle/>
                    <a:p>
                      <a:r>
                        <a:rPr lang="tr-TR" dirty="0"/>
                        <a:t>-5/6</a:t>
                      </a:r>
                    </a:p>
                  </a:txBody>
                  <a:tcPr/>
                </a:tc>
                <a:tc>
                  <a:txBody>
                    <a:bodyPr/>
                    <a:lstStyle/>
                    <a:p>
                      <a:r>
                        <a:rPr lang="tr-TR" dirty="0"/>
                        <a:t>0</a:t>
                      </a:r>
                    </a:p>
                  </a:txBody>
                  <a:tcPr/>
                </a:tc>
                <a:tc>
                  <a:txBody>
                    <a:bodyPr/>
                    <a:lstStyle/>
                    <a:p>
                      <a:r>
                        <a:rPr lang="tr-TR" dirty="0"/>
                        <a:t>0</a:t>
                      </a:r>
                    </a:p>
                  </a:txBody>
                  <a:tcPr/>
                </a:tc>
                <a:tc>
                  <a:txBody>
                    <a:bodyPr/>
                    <a:lstStyle/>
                    <a:p>
                      <a:r>
                        <a:rPr lang="tr-TR" dirty="0"/>
                        <a:t>0</a:t>
                      </a:r>
                    </a:p>
                  </a:txBody>
                  <a:tcPr/>
                </a:tc>
                <a:tc>
                  <a:txBody>
                    <a:bodyPr/>
                    <a:lstStyle/>
                    <a:p>
                      <a:r>
                        <a:rPr lang="tr-TR" dirty="0"/>
                        <a:t>-</a:t>
                      </a:r>
                    </a:p>
                  </a:txBody>
                  <a:tcPr/>
                </a:tc>
                <a:extLst>
                  <a:ext uri="{0D108BD9-81ED-4DB2-BD59-A6C34878D82A}">
                    <a16:rowId xmlns:a16="http://schemas.microsoft.com/office/drawing/2014/main" val="3817826542"/>
                  </a:ext>
                </a:extLst>
              </a:tr>
            </a:tbl>
          </a:graphicData>
        </a:graphic>
      </p:graphicFrame>
      <p:sp>
        <p:nvSpPr>
          <p:cNvPr id="5" name="Ok: Aşağı 4">
            <a:extLst>
              <a:ext uri="{FF2B5EF4-FFF2-40B4-BE49-F238E27FC236}">
                <a16:creationId xmlns:a16="http://schemas.microsoft.com/office/drawing/2014/main" id="{9CAA039B-66B2-6FAC-4A5B-DE14383CFDCD}"/>
              </a:ext>
            </a:extLst>
          </p:cNvPr>
          <p:cNvSpPr/>
          <p:nvPr/>
        </p:nvSpPr>
        <p:spPr>
          <a:xfrm>
            <a:off x="2986261" y="1017714"/>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Ok: Sağ 5">
            <a:extLst>
              <a:ext uri="{FF2B5EF4-FFF2-40B4-BE49-F238E27FC236}">
                <a16:creationId xmlns:a16="http://schemas.microsoft.com/office/drawing/2014/main" id="{C2A3A138-9EC6-A8F4-96BE-ADE085361A13}"/>
              </a:ext>
            </a:extLst>
          </p:cNvPr>
          <p:cNvSpPr/>
          <p:nvPr/>
        </p:nvSpPr>
        <p:spPr>
          <a:xfrm>
            <a:off x="8162514" y="285293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mc:AlternateContent xmlns:mc="http://schemas.openxmlformats.org/markup-compatibility/2006" xmlns:a14="http://schemas.microsoft.com/office/drawing/2010/main">
        <mc:Choice Requires="a14">
          <p:sp>
            <p:nvSpPr>
              <p:cNvPr id="7" name="İçerik Yer Tutucusu 2">
                <a:extLst>
                  <a:ext uri="{FF2B5EF4-FFF2-40B4-BE49-F238E27FC236}">
                    <a16:creationId xmlns:a16="http://schemas.microsoft.com/office/drawing/2014/main" id="{2AE7CF9C-E433-1C47-5A2E-B68DBE18E531}"/>
                  </a:ext>
                </a:extLst>
              </p:cNvPr>
              <p:cNvSpPr txBox="1">
                <a:spLocks/>
              </p:cNvSpPr>
              <p:nvPr/>
            </p:nvSpPr>
            <p:spPr>
              <a:xfrm>
                <a:off x="3387937" y="1285388"/>
                <a:ext cx="3853740" cy="443060"/>
              </a:xfrm>
              <a:prstGeom prst="rect">
                <a:avLst/>
              </a:prstGeom>
            </p:spPr>
            <p:txBody>
              <a:bodyPr vert="horz" lIns="91440" tIns="45720" rIns="91440" bIns="45720" rtlCol="0">
                <a:normAutofit fontScale="85000" lnSpcReduction="10000"/>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𝑍</m:t>
                      </m:r>
                      <m:r>
                        <a:rPr lang="tr-TR" i="1" smtClean="0">
                          <a:latin typeface="Cambria Math" panose="02040503050406030204" pitchFamily="18" charset="0"/>
                        </a:rPr>
                        <m:t>=5</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4</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+0</m:t>
                      </m:r>
                      <m:sSub>
                        <m:sSubPr>
                          <m:ctrlPr>
                            <a:rPr lang="tr-TR" i="1">
                              <a:latin typeface="Cambria Math" panose="02040503050406030204" pitchFamily="18" charset="0"/>
                            </a:rPr>
                          </m:ctrlPr>
                        </m:sSubPr>
                        <m:e>
                          <m:r>
                            <a:rPr lang="tr-TR" i="1" smtClean="0">
                              <a:latin typeface="Cambria Math" panose="02040503050406030204" pitchFamily="18" charset="0"/>
                            </a:rPr>
                            <m:t>𝑆</m:t>
                          </m:r>
                        </m:e>
                        <m:sub>
                          <m:r>
                            <a:rPr lang="tr-TR" i="1" smtClean="0">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0</m:t>
                      </m:r>
                      <m:sSub>
                        <m:sSubPr>
                          <m:ctrlPr>
                            <a:rPr lang="tr-TR" i="1">
                              <a:latin typeface="Cambria Math" panose="02040503050406030204" pitchFamily="18" charset="0"/>
                            </a:rPr>
                          </m:ctrlPr>
                        </m:sSubPr>
                        <m:e>
                          <m:r>
                            <a:rPr lang="tr-TR" i="1">
                              <a:latin typeface="Cambria Math" panose="02040503050406030204" pitchFamily="18" charset="0"/>
                            </a:rPr>
                            <m:t>𝑆</m:t>
                          </m:r>
                        </m:e>
                        <m:sub>
                          <m:r>
                            <a:rPr lang="tr-TR" i="1" smtClean="0">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0</m:t>
                      </m:r>
                      <m:sSub>
                        <m:sSubPr>
                          <m:ctrlPr>
                            <a:rPr lang="tr-TR" i="1">
                              <a:latin typeface="Cambria Math" panose="02040503050406030204" pitchFamily="18" charset="0"/>
                            </a:rPr>
                          </m:ctrlPr>
                        </m:sSubPr>
                        <m:e>
                          <m:r>
                            <a:rPr lang="tr-TR" i="1">
                              <a:latin typeface="Cambria Math" panose="02040503050406030204" pitchFamily="18" charset="0"/>
                            </a:rPr>
                            <m:t>𝑆</m:t>
                          </m:r>
                        </m:e>
                        <m:sub>
                          <m:r>
                            <a:rPr lang="tr-TR" i="1" smtClean="0">
                              <a:latin typeface="Cambria Math" panose="02040503050406030204" pitchFamily="18" charset="0"/>
                            </a:rPr>
                            <m:t>3</m:t>
                          </m:r>
                        </m:sub>
                      </m:sSub>
                      <m:r>
                        <a:rPr lang="tr-TR" b="0" i="1" smtClean="0">
                          <a:latin typeface="Cambria Math" panose="02040503050406030204" pitchFamily="18" charset="0"/>
                        </a:rPr>
                        <m:t>+0</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𝑆</m:t>
                          </m:r>
                        </m:e>
                        <m:sub>
                          <m:r>
                            <a:rPr lang="tr-TR" b="0" i="1" smtClean="0">
                              <a:latin typeface="Cambria Math" panose="02040503050406030204" pitchFamily="18" charset="0"/>
                            </a:rPr>
                            <m:t>4</m:t>
                          </m:r>
                        </m:sub>
                      </m:sSub>
                    </m:oMath>
                  </m:oMathPara>
                </a14:m>
                <a:endParaRPr lang="tr-TR" dirty="0"/>
              </a:p>
              <a:p>
                <a:pPr marL="0" indent="0">
                  <a:buFont typeface="Arial" pitchFamily="34" charset="0"/>
                  <a:buNone/>
                </a:pPr>
                <a:endParaRPr lang="tr-TR" dirty="0"/>
              </a:p>
            </p:txBody>
          </p:sp>
        </mc:Choice>
        <mc:Fallback xmlns="">
          <p:sp>
            <p:nvSpPr>
              <p:cNvPr id="7" name="İçerik Yer Tutucusu 2">
                <a:extLst>
                  <a:ext uri="{FF2B5EF4-FFF2-40B4-BE49-F238E27FC236}">
                    <a16:creationId xmlns:a16="http://schemas.microsoft.com/office/drawing/2014/main" id="{2AE7CF9C-E433-1C47-5A2E-B68DBE18E531}"/>
                  </a:ext>
                </a:extLst>
              </p:cNvPr>
              <p:cNvSpPr txBox="1">
                <a:spLocks noRot="1" noChangeAspect="1" noMove="1" noResize="1" noEditPoints="1" noAdjustHandles="1" noChangeArrowheads="1" noChangeShapeType="1" noTextEdit="1"/>
              </p:cNvSpPr>
              <p:nvPr/>
            </p:nvSpPr>
            <p:spPr>
              <a:xfrm>
                <a:off x="3387937" y="1285388"/>
                <a:ext cx="3853740" cy="443060"/>
              </a:xfrm>
              <a:prstGeom prst="rect">
                <a:avLst/>
              </a:prstGeom>
              <a:blipFill>
                <a:blip r:embed="rId2"/>
                <a:stretch>
                  <a:fillRect/>
                </a:stretch>
              </a:blipFill>
            </p:spPr>
            <p:txBody>
              <a:bodyPr/>
              <a:lstStyle/>
              <a:p>
                <a:r>
                  <a:rPr lang="tr-TR">
                    <a:noFill/>
                  </a:rPr>
                  <a:t> </a:t>
                </a:r>
              </a:p>
            </p:txBody>
          </p:sp>
        </mc:Fallback>
      </mc:AlternateContent>
      <p:sp>
        <p:nvSpPr>
          <p:cNvPr id="8" name="TextBox 2">
            <a:extLst>
              <a:ext uri="{FF2B5EF4-FFF2-40B4-BE49-F238E27FC236}">
                <a16:creationId xmlns:a16="http://schemas.microsoft.com/office/drawing/2014/main" id="{1E11FB60-A182-B375-3E20-78AC0F1833CC}"/>
              </a:ext>
            </a:extLst>
          </p:cNvPr>
          <p:cNvSpPr txBox="1"/>
          <p:nvPr/>
        </p:nvSpPr>
        <p:spPr>
          <a:xfrm>
            <a:off x="1554881" y="5152344"/>
            <a:ext cx="3347391" cy="369332"/>
          </a:xfrm>
          <a:prstGeom prst="rect">
            <a:avLst/>
          </a:prstGeom>
          <a:noFill/>
        </p:spPr>
        <p:txBody>
          <a:bodyPr wrap="none" rtlCol="0">
            <a:spAutoFit/>
          </a:bodyPr>
          <a:lstStyle/>
          <a:p>
            <a:r>
              <a:rPr lang="tr-TR" dirty="0" err="1"/>
              <a:t>Min</a:t>
            </a:r>
            <a:r>
              <a:rPr lang="tr-TR" dirty="0"/>
              <a:t> {4/(2/3), 2/(4/3), 5/(5/3), 2}</a:t>
            </a:r>
          </a:p>
        </p:txBody>
      </p:sp>
      <p:sp>
        <p:nvSpPr>
          <p:cNvPr id="9" name="Callout: Line with Border and Accent Bar 4">
            <a:extLst>
              <a:ext uri="{FF2B5EF4-FFF2-40B4-BE49-F238E27FC236}">
                <a16:creationId xmlns:a16="http://schemas.microsoft.com/office/drawing/2014/main" id="{A0EB413F-62A2-1F91-CD0F-A53D5AC72DCC}"/>
              </a:ext>
            </a:extLst>
          </p:cNvPr>
          <p:cNvSpPr/>
          <p:nvPr/>
        </p:nvSpPr>
        <p:spPr>
          <a:xfrm>
            <a:off x="5214459" y="5337010"/>
            <a:ext cx="3647440" cy="612648"/>
          </a:xfrm>
          <a:prstGeom prst="accentBorderCallout1">
            <a:avLst>
              <a:gd name="adj1" fmla="val 18750"/>
              <a:gd name="adj2" fmla="val -8333"/>
              <a:gd name="adj3" fmla="val -244050"/>
              <a:gd name="adj4" fmla="val 409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Yeni tablo değeri= 1-(0*1/(4/3))</a:t>
            </a:r>
          </a:p>
        </p:txBody>
      </p:sp>
    </p:spTree>
    <p:extLst>
      <p:ext uri="{BB962C8B-B14F-4D97-AF65-F5344CB8AC3E}">
        <p14:creationId xmlns:p14="http://schemas.microsoft.com/office/powerpoint/2010/main" val="1569098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B3AC51C0-927E-6A74-2A7C-D5BD8139D522}"/>
              </a:ext>
            </a:extLst>
          </p:cNvPr>
          <p:cNvSpPr>
            <a:spLocks noGrp="1"/>
          </p:cNvSpPr>
          <p:nvPr>
            <p:ph type="title"/>
          </p:nvPr>
        </p:nvSpPr>
        <p:spPr/>
        <p:txBody>
          <a:bodyPr/>
          <a:lstStyle/>
          <a:p>
            <a:endParaRPr lang="tr-TR"/>
          </a:p>
        </p:txBody>
      </p:sp>
      <p:graphicFrame>
        <p:nvGraphicFramePr>
          <p:cNvPr id="4" name="Tablo 3">
            <a:extLst>
              <a:ext uri="{FF2B5EF4-FFF2-40B4-BE49-F238E27FC236}">
                <a16:creationId xmlns:a16="http://schemas.microsoft.com/office/drawing/2014/main" id="{A562F064-1896-9FEB-8D53-F4222EBC5363}"/>
              </a:ext>
            </a:extLst>
          </p:cNvPr>
          <p:cNvGraphicFramePr>
            <a:graphicFrameLocks noGrp="1"/>
          </p:cNvGraphicFramePr>
          <p:nvPr>
            <p:extLst>
              <p:ext uri="{D42A27DB-BD31-4B8C-83A1-F6EECF244321}">
                <p14:modId xmlns:p14="http://schemas.microsoft.com/office/powerpoint/2010/main" val="3616043790"/>
              </p:ext>
            </p:extLst>
          </p:nvPr>
        </p:nvGraphicFramePr>
        <p:xfrm>
          <a:off x="298941" y="2133600"/>
          <a:ext cx="8499120" cy="2590800"/>
        </p:xfrm>
        <a:graphic>
          <a:graphicData uri="http://schemas.openxmlformats.org/drawingml/2006/table">
            <a:tbl>
              <a:tblPr firstRow="1" bandRow="1">
                <a:tableStyleId>{5C22544A-7EE6-4342-B048-85BDC9FD1C3A}</a:tableStyleId>
              </a:tblPr>
              <a:tblGrid>
                <a:gridCol w="609049">
                  <a:extLst>
                    <a:ext uri="{9D8B030D-6E8A-4147-A177-3AD203B41FA5}">
                      <a16:colId xmlns:a16="http://schemas.microsoft.com/office/drawing/2014/main" val="2178839506"/>
                    </a:ext>
                  </a:extLst>
                </a:gridCol>
                <a:gridCol w="953163">
                  <a:extLst>
                    <a:ext uri="{9D8B030D-6E8A-4147-A177-3AD203B41FA5}">
                      <a16:colId xmlns:a16="http://schemas.microsoft.com/office/drawing/2014/main" val="382021516"/>
                    </a:ext>
                  </a:extLst>
                </a:gridCol>
                <a:gridCol w="953163">
                  <a:extLst>
                    <a:ext uri="{9D8B030D-6E8A-4147-A177-3AD203B41FA5}">
                      <a16:colId xmlns:a16="http://schemas.microsoft.com/office/drawing/2014/main" val="72475181"/>
                    </a:ext>
                  </a:extLst>
                </a:gridCol>
                <a:gridCol w="953163">
                  <a:extLst>
                    <a:ext uri="{9D8B030D-6E8A-4147-A177-3AD203B41FA5}">
                      <a16:colId xmlns:a16="http://schemas.microsoft.com/office/drawing/2014/main" val="1706971421"/>
                    </a:ext>
                  </a:extLst>
                </a:gridCol>
                <a:gridCol w="953163">
                  <a:extLst>
                    <a:ext uri="{9D8B030D-6E8A-4147-A177-3AD203B41FA5}">
                      <a16:colId xmlns:a16="http://schemas.microsoft.com/office/drawing/2014/main" val="763775528"/>
                    </a:ext>
                  </a:extLst>
                </a:gridCol>
                <a:gridCol w="953163">
                  <a:extLst>
                    <a:ext uri="{9D8B030D-6E8A-4147-A177-3AD203B41FA5}">
                      <a16:colId xmlns:a16="http://schemas.microsoft.com/office/drawing/2014/main" val="3167125294"/>
                    </a:ext>
                  </a:extLst>
                </a:gridCol>
                <a:gridCol w="953163">
                  <a:extLst>
                    <a:ext uri="{9D8B030D-6E8A-4147-A177-3AD203B41FA5}">
                      <a16:colId xmlns:a16="http://schemas.microsoft.com/office/drawing/2014/main" val="972441728"/>
                    </a:ext>
                  </a:extLst>
                </a:gridCol>
                <a:gridCol w="953163">
                  <a:extLst>
                    <a:ext uri="{9D8B030D-6E8A-4147-A177-3AD203B41FA5}">
                      <a16:colId xmlns:a16="http://schemas.microsoft.com/office/drawing/2014/main" val="3219138958"/>
                    </a:ext>
                  </a:extLst>
                </a:gridCol>
                <a:gridCol w="1217930">
                  <a:extLst>
                    <a:ext uri="{9D8B030D-6E8A-4147-A177-3AD203B41FA5}">
                      <a16:colId xmlns:a16="http://schemas.microsoft.com/office/drawing/2014/main" val="1005534472"/>
                    </a:ext>
                  </a:extLst>
                </a:gridCol>
              </a:tblGrid>
              <a:tr h="370840">
                <a:tc>
                  <a:txBody>
                    <a:bodyPr/>
                    <a:lstStyle/>
                    <a:p>
                      <a:r>
                        <a:rPr lang="tr-TR" dirty="0" err="1"/>
                        <a:t>Ci</a:t>
                      </a:r>
                      <a:endParaRPr lang="tr-TR" dirty="0"/>
                    </a:p>
                  </a:txBody>
                  <a:tcPr/>
                </a:tc>
                <a:tc>
                  <a:txBody>
                    <a:bodyPr/>
                    <a:lstStyle/>
                    <a:p>
                      <a:endParaRPr lang="tr-TR" dirty="0"/>
                    </a:p>
                  </a:txBody>
                  <a:tcPr/>
                </a:tc>
                <a:tc>
                  <a:txBody>
                    <a:bodyPr/>
                    <a:lstStyle/>
                    <a:p>
                      <a:r>
                        <a:rPr lang="tr-TR" dirty="0"/>
                        <a:t>X1</a:t>
                      </a:r>
                    </a:p>
                  </a:txBody>
                  <a:tcPr/>
                </a:tc>
                <a:tc>
                  <a:txBody>
                    <a:bodyPr/>
                    <a:lstStyle/>
                    <a:p>
                      <a:r>
                        <a:rPr lang="tr-TR" dirty="0"/>
                        <a:t>x2</a:t>
                      </a:r>
                    </a:p>
                  </a:txBody>
                  <a:tcPr/>
                </a:tc>
                <a:tc>
                  <a:txBody>
                    <a:bodyPr/>
                    <a:lstStyle/>
                    <a:p>
                      <a:r>
                        <a:rPr lang="tr-TR" dirty="0"/>
                        <a:t>S1</a:t>
                      </a:r>
                    </a:p>
                  </a:txBody>
                  <a:tcPr/>
                </a:tc>
                <a:tc>
                  <a:txBody>
                    <a:bodyPr/>
                    <a:lstStyle/>
                    <a:p>
                      <a:r>
                        <a:rPr lang="tr-TR" dirty="0"/>
                        <a:t>S2</a:t>
                      </a:r>
                    </a:p>
                  </a:txBody>
                  <a:tcPr/>
                </a:tc>
                <a:tc>
                  <a:txBody>
                    <a:bodyPr/>
                    <a:lstStyle/>
                    <a:p>
                      <a:r>
                        <a:rPr lang="tr-TR" dirty="0"/>
                        <a:t>s3</a:t>
                      </a:r>
                    </a:p>
                  </a:txBody>
                  <a:tcPr/>
                </a:tc>
                <a:tc>
                  <a:txBody>
                    <a:bodyPr/>
                    <a:lstStyle/>
                    <a:p>
                      <a:r>
                        <a:rPr lang="tr-TR" dirty="0"/>
                        <a:t>s4</a:t>
                      </a:r>
                    </a:p>
                  </a:txBody>
                  <a:tcPr/>
                </a:tc>
                <a:tc>
                  <a:txBody>
                    <a:bodyPr/>
                    <a:lstStyle/>
                    <a:p>
                      <a:r>
                        <a:rPr lang="tr-TR" dirty="0"/>
                        <a:t>Çözüm</a:t>
                      </a:r>
                    </a:p>
                  </a:txBody>
                  <a:tcPr/>
                </a:tc>
                <a:extLst>
                  <a:ext uri="{0D108BD9-81ED-4DB2-BD59-A6C34878D82A}">
                    <a16:rowId xmlns:a16="http://schemas.microsoft.com/office/drawing/2014/main" val="2563897716"/>
                  </a:ext>
                </a:extLst>
              </a:tr>
              <a:tr h="370840">
                <a:tc>
                  <a:txBody>
                    <a:bodyPr/>
                    <a:lstStyle/>
                    <a:p>
                      <a:r>
                        <a:rPr lang="tr-TR" dirty="0"/>
                        <a:t>5</a:t>
                      </a:r>
                    </a:p>
                  </a:txBody>
                  <a:tcPr/>
                </a:tc>
                <a:tc>
                  <a:txBody>
                    <a:bodyPr/>
                    <a:lstStyle/>
                    <a:p>
                      <a:r>
                        <a:rPr lang="tr-TR" dirty="0"/>
                        <a:t>x1</a:t>
                      </a:r>
                    </a:p>
                  </a:txBody>
                  <a:tcPr/>
                </a:tc>
                <a:tc>
                  <a:txBody>
                    <a:bodyPr/>
                    <a:lstStyle/>
                    <a:p>
                      <a:pPr algn="ctr"/>
                      <a:r>
                        <a:rPr lang="tr-TR" dirty="0"/>
                        <a:t>1</a:t>
                      </a:r>
                    </a:p>
                  </a:txBody>
                  <a:tcPr/>
                </a:tc>
                <a:tc>
                  <a:txBody>
                    <a:bodyPr/>
                    <a:lstStyle/>
                    <a:p>
                      <a:pPr algn="ctr"/>
                      <a:r>
                        <a:rPr lang="tr-TR" dirty="0"/>
                        <a:t>2/3</a:t>
                      </a:r>
                    </a:p>
                  </a:txBody>
                  <a:tcPr/>
                </a:tc>
                <a:tc>
                  <a:txBody>
                    <a:bodyPr/>
                    <a:lstStyle/>
                    <a:p>
                      <a:pPr algn="ctr"/>
                      <a:r>
                        <a:rPr lang="tr-TR" dirty="0"/>
                        <a:t>1/6</a:t>
                      </a:r>
                    </a:p>
                  </a:txBody>
                  <a:tcPr/>
                </a:tc>
                <a:tc>
                  <a:txBody>
                    <a:bodyPr/>
                    <a:lstStyle/>
                    <a:p>
                      <a:pPr algn="ctr"/>
                      <a:r>
                        <a:rPr lang="tr-TR" dirty="0"/>
                        <a:t>0</a:t>
                      </a:r>
                    </a:p>
                  </a:txBody>
                  <a:tcPr/>
                </a:tc>
                <a:tc>
                  <a:txBody>
                    <a:bodyPr/>
                    <a:lstStyle/>
                    <a:p>
                      <a:pPr algn="ctr"/>
                      <a:r>
                        <a:rPr lang="tr-TR" dirty="0"/>
                        <a:t>0</a:t>
                      </a:r>
                    </a:p>
                  </a:txBody>
                  <a:tcPr/>
                </a:tc>
                <a:tc>
                  <a:txBody>
                    <a:bodyPr/>
                    <a:lstStyle/>
                    <a:p>
                      <a:pPr algn="ctr"/>
                      <a:r>
                        <a:rPr lang="tr-TR" dirty="0"/>
                        <a:t>0</a:t>
                      </a:r>
                    </a:p>
                  </a:txBody>
                  <a:tcPr/>
                </a:tc>
                <a:tc>
                  <a:txBody>
                    <a:bodyPr/>
                    <a:lstStyle/>
                    <a:p>
                      <a:pPr algn="ctr"/>
                      <a:r>
                        <a:rPr lang="tr-TR" dirty="0"/>
                        <a:t>4</a:t>
                      </a:r>
                    </a:p>
                  </a:txBody>
                  <a:tcPr/>
                </a:tc>
                <a:extLst>
                  <a:ext uri="{0D108BD9-81ED-4DB2-BD59-A6C34878D82A}">
                    <a16:rowId xmlns:a16="http://schemas.microsoft.com/office/drawing/2014/main" val="507658012"/>
                  </a:ext>
                </a:extLst>
              </a:tr>
              <a:tr h="370840">
                <a:tc>
                  <a:txBody>
                    <a:bodyPr/>
                    <a:lstStyle/>
                    <a:p>
                      <a:r>
                        <a:rPr lang="tr-TR" dirty="0"/>
                        <a:t>0</a:t>
                      </a:r>
                    </a:p>
                  </a:txBody>
                  <a:tcPr/>
                </a:tc>
                <a:tc>
                  <a:txBody>
                    <a:bodyPr/>
                    <a:lstStyle/>
                    <a:p>
                      <a:r>
                        <a:rPr lang="tr-TR" dirty="0"/>
                        <a:t>S2</a:t>
                      </a:r>
                    </a:p>
                  </a:txBody>
                  <a:tcPr/>
                </a:tc>
                <a:tc>
                  <a:txBody>
                    <a:bodyPr/>
                    <a:lstStyle/>
                    <a:p>
                      <a:pPr algn="ctr"/>
                      <a:r>
                        <a:rPr lang="tr-TR" dirty="0"/>
                        <a:t>0</a:t>
                      </a:r>
                    </a:p>
                  </a:txBody>
                  <a:tcPr/>
                </a:tc>
                <a:tc>
                  <a:txBody>
                    <a:bodyPr/>
                    <a:lstStyle/>
                    <a:p>
                      <a:pPr algn="ctr"/>
                      <a:r>
                        <a:rPr lang="tr-TR" dirty="0">
                          <a:solidFill>
                            <a:srgbClr val="FF0000"/>
                          </a:solidFill>
                        </a:rPr>
                        <a:t>4/3</a:t>
                      </a:r>
                    </a:p>
                  </a:txBody>
                  <a:tcPr/>
                </a:tc>
                <a:tc>
                  <a:txBody>
                    <a:bodyPr/>
                    <a:lstStyle/>
                    <a:p>
                      <a:pPr algn="ctr"/>
                      <a:r>
                        <a:rPr lang="tr-TR" dirty="0"/>
                        <a:t>-1/6</a:t>
                      </a:r>
                    </a:p>
                  </a:txBody>
                  <a:tcPr/>
                </a:tc>
                <a:tc>
                  <a:txBody>
                    <a:bodyPr/>
                    <a:lstStyle/>
                    <a:p>
                      <a:pPr algn="ctr"/>
                      <a:r>
                        <a:rPr lang="tr-TR" dirty="0"/>
                        <a:t>1</a:t>
                      </a:r>
                    </a:p>
                  </a:txBody>
                  <a:tcPr/>
                </a:tc>
                <a:tc>
                  <a:txBody>
                    <a:bodyPr/>
                    <a:lstStyle/>
                    <a:p>
                      <a:pPr algn="ctr"/>
                      <a:r>
                        <a:rPr lang="tr-TR" dirty="0"/>
                        <a:t>0</a:t>
                      </a:r>
                    </a:p>
                  </a:txBody>
                  <a:tcPr/>
                </a:tc>
                <a:tc>
                  <a:txBody>
                    <a:bodyPr/>
                    <a:lstStyle/>
                    <a:p>
                      <a:pPr algn="ctr"/>
                      <a:r>
                        <a:rPr lang="tr-TR" dirty="0"/>
                        <a:t>0</a:t>
                      </a:r>
                    </a:p>
                  </a:txBody>
                  <a:tcPr/>
                </a:tc>
                <a:tc>
                  <a:txBody>
                    <a:bodyPr/>
                    <a:lstStyle/>
                    <a:p>
                      <a:pPr algn="ctr"/>
                      <a:r>
                        <a:rPr lang="tr-TR" dirty="0"/>
                        <a:t>2</a:t>
                      </a:r>
                    </a:p>
                  </a:txBody>
                  <a:tcPr/>
                </a:tc>
                <a:extLst>
                  <a:ext uri="{0D108BD9-81ED-4DB2-BD59-A6C34878D82A}">
                    <a16:rowId xmlns:a16="http://schemas.microsoft.com/office/drawing/2014/main" val="1184464105"/>
                  </a:ext>
                </a:extLst>
              </a:tr>
              <a:tr h="370840">
                <a:tc>
                  <a:txBody>
                    <a:bodyPr/>
                    <a:lstStyle/>
                    <a:p>
                      <a:r>
                        <a:rPr lang="tr-TR" dirty="0"/>
                        <a:t>0</a:t>
                      </a:r>
                    </a:p>
                  </a:txBody>
                  <a:tcPr/>
                </a:tc>
                <a:tc>
                  <a:txBody>
                    <a:bodyPr/>
                    <a:lstStyle/>
                    <a:p>
                      <a:r>
                        <a:rPr lang="tr-TR" dirty="0"/>
                        <a:t>S3</a:t>
                      </a:r>
                    </a:p>
                  </a:txBody>
                  <a:tcPr/>
                </a:tc>
                <a:tc>
                  <a:txBody>
                    <a:bodyPr/>
                    <a:lstStyle/>
                    <a:p>
                      <a:pPr algn="ctr"/>
                      <a:r>
                        <a:rPr lang="tr-TR" dirty="0"/>
                        <a:t>0</a:t>
                      </a:r>
                    </a:p>
                  </a:txBody>
                  <a:tcPr/>
                </a:tc>
                <a:tc>
                  <a:txBody>
                    <a:bodyPr/>
                    <a:lstStyle/>
                    <a:p>
                      <a:pPr algn="ctr"/>
                      <a:r>
                        <a:rPr lang="tr-TR" dirty="0"/>
                        <a:t>5/3</a:t>
                      </a:r>
                    </a:p>
                  </a:txBody>
                  <a:tcPr/>
                </a:tc>
                <a:tc>
                  <a:txBody>
                    <a:bodyPr/>
                    <a:lstStyle/>
                    <a:p>
                      <a:pPr algn="ctr"/>
                      <a:r>
                        <a:rPr lang="tr-TR" dirty="0"/>
                        <a:t>1/6</a:t>
                      </a:r>
                    </a:p>
                  </a:txBody>
                  <a:tcPr/>
                </a:tc>
                <a:tc>
                  <a:txBody>
                    <a:bodyPr/>
                    <a:lstStyle/>
                    <a:p>
                      <a:pPr algn="ctr"/>
                      <a:r>
                        <a:rPr lang="tr-TR" dirty="0"/>
                        <a:t>0</a:t>
                      </a:r>
                    </a:p>
                  </a:txBody>
                  <a:tcPr/>
                </a:tc>
                <a:tc>
                  <a:txBody>
                    <a:bodyPr/>
                    <a:lstStyle/>
                    <a:p>
                      <a:pPr algn="ctr"/>
                      <a:r>
                        <a:rPr lang="tr-TR" dirty="0"/>
                        <a:t>1</a:t>
                      </a:r>
                    </a:p>
                  </a:txBody>
                  <a:tcPr/>
                </a:tc>
                <a:tc>
                  <a:txBody>
                    <a:bodyPr/>
                    <a:lstStyle/>
                    <a:p>
                      <a:pPr algn="ctr"/>
                      <a:r>
                        <a:rPr lang="tr-TR" dirty="0"/>
                        <a:t>0</a:t>
                      </a:r>
                    </a:p>
                  </a:txBody>
                  <a:tcPr/>
                </a:tc>
                <a:tc>
                  <a:txBody>
                    <a:bodyPr/>
                    <a:lstStyle/>
                    <a:p>
                      <a:pPr algn="ctr"/>
                      <a:r>
                        <a:rPr lang="tr-TR" dirty="0"/>
                        <a:t>5</a:t>
                      </a:r>
                    </a:p>
                  </a:txBody>
                  <a:tcPr/>
                </a:tc>
                <a:extLst>
                  <a:ext uri="{0D108BD9-81ED-4DB2-BD59-A6C34878D82A}">
                    <a16:rowId xmlns:a16="http://schemas.microsoft.com/office/drawing/2014/main" val="1181558507"/>
                  </a:ext>
                </a:extLst>
              </a:tr>
              <a:tr h="370840">
                <a:tc>
                  <a:txBody>
                    <a:bodyPr/>
                    <a:lstStyle/>
                    <a:p>
                      <a:r>
                        <a:rPr lang="tr-TR" dirty="0"/>
                        <a:t>0</a:t>
                      </a:r>
                    </a:p>
                  </a:txBody>
                  <a:tcPr/>
                </a:tc>
                <a:tc>
                  <a:txBody>
                    <a:bodyPr/>
                    <a:lstStyle/>
                    <a:p>
                      <a:r>
                        <a:rPr lang="tr-TR" dirty="0"/>
                        <a:t>S4</a:t>
                      </a:r>
                    </a:p>
                  </a:txBody>
                  <a:tcPr/>
                </a:tc>
                <a:tc>
                  <a:txBody>
                    <a:bodyPr/>
                    <a:lstStyle/>
                    <a:p>
                      <a:pPr algn="ctr"/>
                      <a:r>
                        <a:rPr lang="tr-TR" dirty="0"/>
                        <a:t>0</a:t>
                      </a:r>
                    </a:p>
                  </a:txBody>
                  <a:tcPr/>
                </a:tc>
                <a:tc>
                  <a:txBody>
                    <a:bodyPr/>
                    <a:lstStyle/>
                    <a:p>
                      <a:pPr algn="ctr"/>
                      <a:r>
                        <a:rPr lang="tr-TR" dirty="0"/>
                        <a:t>1</a:t>
                      </a:r>
                    </a:p>
                  </a:txBody>
                  <a:tcPr/>
                </a:tc>
                <a:tc>
                  <a:txBody>
                    <a:bodyPr/>
                    <a:lstStyle/>
                    <a:p>
                      <a:pPr algn="ctr"/>
                      <a:r>
                        <a:rPr lang="tr-TR" dirty="0"/>
                        <a:t>0</a:t>
                      </a:r>
                    </a:p>
                  </a:txBody>
                  <a:tcPr/>
                </a:tc>
                <a:tc>
                  <a:txBody>
                    <a:bodyPr/>
                    <a:lstStyle/>
                    <a:p>
                      <a:pPr algn="ctr"/>
                      <a:r>
                        <a:rPr lang="tr-TR" dirty="0"/>
                        <a:t>0</a:t>
                      </a:r>
                    </a:p>
                  </a:txBody>
                  <a:tcPr/>
                </a:tc>
                <a:tc>
                  <a:txBody>
                    <a:bodyPr/>
                    <a:lstStyle/>
                    <a:p>
                      <a:pPr algn="ctr"/>
                      <a:r>
                        <a:rPr lang="tr-TR" dirty="0"/>
                        <a:t>0</a:t>
                      </a:r>
                    </a:p>
                  </a:txBody>
                  <a:tcPr/>
                </a:tc>
                <a:tc>
                  <a:txBody>
                    <a:bodyPr/>
                    <a:lstStyle/>
                    <a:p>
                      <a:pPr algn="ctr"/>
                      <a:r>
                        <a:rPr lang="tr-TR" dirty="0"/>
                        <a:t>1</a:t>
                      </a:r>
                    </a:p>
                  </a:txBody>
                  <a:tcPr/>
                </a:tc>
                <a:tc>
                  <a:txBody>
                    <a:bodyPr/>
                    <a:lstStyle/>
                    <a:p>
                      <a:pPr algn="ctr"/>
                      <a:r>
                        <a:rPr lang="tr-TR" dirty="0"/>
                        <a:t>2</a:t>
                      </a:r>
                    </a:p>
                  </a:txBody>
                  <a:tcPr/>
                </a:tc>
                <a:extLst>
                  <a:ext uri="{0D108BD9-81ED-4DB2-BD59-A6C34878D82A}">
                    <a16:rowId xmlns:a16="http://schemas.microsoft.com/office/drawing/2014/main" val="182383045"/>
                  </a:ext>
                </a:extLst>
              </a:tr>
              <a:tr h="370840">
                <a:tc>
                  <a:txBody>
                    <a:bodyPr/>
                    <a:lstStyle/>
                    <a:p>
                      <a:endParaRPr lang="tr-TR" dirty="0"/>
                    </a:p>
                  </a:txBody>
                  <a:tcPr/>
                </a:tc>
                <a:tc>
                  <a:txBody>
                    <a:bodyPr/>
                    <a:lstStyle/>
                    <a:p>
                      <a:r>
                        <a:rPr lang="tr-TR" dirty="0"/>
                        <a:t>Z</a:t>
                      </a:r>
                    </a:p>
                  </a:txBody>
                  <a:tcPr/>
                </a:tc>
                <a:tc>
                  <a:txBody>
                    <a:bodyPr/>
                    <a:lstStyle/>
                    <a:p>
                      <a:pPr algn="ctr"/>
                      <a:r>
                        <a:rPr lang="tr-TR" dirty="0"/>
                        <a:t>5</a:t>
                      </a:r>
                    </a:p>
                  </a:txBody>
                  <a:tcPr/>
                </a:tc>
                <a:tc>
                  <a:txBody>
                    <a:bodyPr/>
                    <a:lstStyle/>
                    <a:p>
                      <a:pPr algn="ctr"/>
                      <a:r>
                        <a:rPr lang="tr-TR" dirty="0"/>
                        <a:t>10/3</a:t>
                      </a:r>
                    </a:p>
                  </a:txBody>
                  <a:tcPr/>
                </a:tc>
                <a:tc>
                  <a:txBody>
                    <a:bodyPr/>
                    <a:lstStyle/>
                    <a:p>
                      <a:pPr algn="ctr"/>
                      <a:r>
                        <a:rPr lang="tr-TR" dirty="0"/>
                        <a:t>5/6</a:t>
                      </a:r>
                    </a:p>
                  </a:txBody>
                  <a:tcPr/>
                </a:tc>
                <a:tc>
                  <a:txBody>
                    <a:bodyPr/>
                    <a:lstStyle/>
                    <a:p>
                      <a:pPr algn="ctr"/>
                      <a:r>
                        <a:rPr lang="tr-TR" dirty="0"/>
                        <a:t>0</a:t>
                      </a:r>
                    </a:p>
                  </a:txBody>
                  <a:tcPr/>
                </a:tc>
                <a:tc>
                  <a:txBody>
                    <a:bodyPr/>
                    <a:lstStyle/>
                    <a:p>
                      <a:pPr algn="ctr"/>
                      <a:r>
                        <a:rPr lang="tr-TR" dirty="0"/>
                        <a:t>0</a:t>
                      </a:r>
                    </a:p>
                  </a:txBody>
                  <a:tcPr/>
                </a:tc>
                <a:tc>
                  <a:txBody>
                    <a:bodyPr/>
                    <a:lstStyle/>
                    <a:p>
                      <a:pPr algn="ctr"/>
                      <a:r>
                        <a:rPr lang="tr-TR" dirty="0"/>
                        <a:t>0</a:t>
                      </a:r>
                    </a:p>
                  </a:txBody>
                  <a:tcPr/>
                </a:tc>
                <a:tc>
                  <a:txBody>
                    <a:bodyPr/>
                    <a:lstStyle/>
                    <a:p>
                      <a:pPr algn="ctr"/>
                      <a:r>
                        <a:rPr lang="tr-TR" dirty="0"/>
                        <a:t>20</a:t>
                      </a:r>
                    </a:p>
                  </a:txBody>
                  <a:tcPr/>
                </a:tc>
                <a:extLst>
                  <a:ext uri="{0D108BD9-81ED-4DB2-BD59-A6C34878D82A}">
                    <a16:rowId xmlns:a16="http://schemas.microsoft.com/office/drawing/2014/main" val="1161239214"/>
                  </a:ext>
                </a:extLst>
              </a:tr>
              <a:tr h="239350">
                <a:tc>
                  <a:txBody>
                    <a:bodyPr/>
                    <a:lstStyle/>
                    <a:p>
                      <a:endParaRPr lang="tr-TR" dirty="0"/>
                    </a:p>
                  </a:txBody>
                  <a:tcPr/>
                </a:tc>
                <a:tc>
                  <a:txBody>
                    <a:bodyPr/>
                    <a:lstStyle/>
                    <a:p>
                      <a:r>
                        <a:rPr lang="tr-TR" dirty="0"/>
                        <a:t>C-Z</a:t>
                      </a:r>
                    </a:p>
                  </a:txBody>
                  <a:tcPr/>
                </a:tc>
                <a:tc>
                  <a:txBody>
                    <a:bodyPr/>
                    <a:lstStyle/>
                    <a:p>
                      <a:pPr algn="ctr"/>
                      <a:r>
                        <a:rPr lang="tr-TR" dirty="0"/>
                        <a:t>0</a:t>
                      </a:r>
                    </a:p>
                  </a:txBody>
                  <a:tcPr/>
                </a:tc>
                <a:tc>
                  <a:txBody>
                    <a:bodyPr/>
                    <a:lstStyle/>
                    <a:p>
                      <a:pPr algn="ctr"/>
                      <a:r>
                        <a:rPr lang="tr-TR" dirty="0"/>
                        <a:t>2/3</a:t>
                      </a:r>
                    </a:p>
                  </a:txBody>
                  <a:tcPr/>
                </a:tc>
                <a:tc>
                  <a:txBody>
                    <a:bodyPr/>
                    <a:lstStyle/>
                    <a:p>
                      <a:pPr algn="ctr"/>
                      <a:r>
                        <a:rPr lang="tr-TR" dirty="0"/>
                        <a:t>-5/6</a:t>
                      </a:r>
                    </a:p>
                  </a:txBody>
                  <a:tcPr/>
                </a:tc>
                <a:tc>
                  <a:txBody>
                    <a:bodyPr/>
                    <a:lstStyle/>
                    <a:p>
                      <a:pPr algn="ctr"/>
                      <a:r>
                        <a:rPr lang="tr-TR" dirty="0"/>
                        <a:t>0</a:t>
                      </a:r>
                    </a:p>
                  </a:txBody>
                  <a:tcPr/>
                </a:tc>
                <a:tc>
                  <a:txBody>
                    <a:bodyPr/>
                    <a:lstStyle/>
                    <a:p>
                      <a:pPr algn="ctr"/>
                      <a:r>
                        <a:rPr lang="tr-TR" dirty="0"/>
                        <a:t>0</a:t>
                      </a:r>
                    </a:p>
                  </a:txBody>
                  <a:tcPr/>
                </a:tc>
                <a:tc>
                  <a:txBody>
                    <a:bodyPr/>
                    <a:lstStyle/>
                    <a:p>
                      <a:pPr algn="ctr"/>
                      <a:r>
                        <a:rPr lang="tr-TR" dirty="0"/>
                        <a:t>0</a:t>
                      </a:r>
                    </a:p>
                  </a:txBody>
                  <a:tcPr/>
                </a:tc>
                <a:tc>
                  <a:txBody>
                    <a:bodyPr/>
                    <a:lstStyle/>
                    <a:p>
                      <a:pPr algn="ctr"/>
                      <a:r>
                        <a:rPr lang="tr-TR" dirty="0"/>
                        <a:t>-</a:t>
                      </a:r>
                    </a:p>
                  </a:txBody>
                  <a:tcPr/>
                </a:tc>
                <a:extLst>
                  <a:ext uri="{0D108BD9-81ED-4DB2-BD59-A6C34878D82A}">
                    <a16:rowId xmlns:a16="http://schemas.microsoft.com/office/drawing/2014/main" val="3817826542"/>
                  </a:ext>
                </a:extLst>
              </a:tr>
            </a:tbl>
          </a:graphicData>
        </a:graphic>
      </p:graphicFrame>
      <mc:AlternateContent xmlns:mc="http://schemas.openxmlformats.org/markup-compatibility/2006" xmlns:a14="http://schemas.microsoft.com/office/drawing/2010/main">
        <mc:Choice Requires="a14">
          <p:sp>
            <p:nvSpPr>
              <p:cNvPr id="7" name="İçerik Yer Tutucusu 2">
                <a:extLst>
                  <a:ext uri="{FF2B5EF4-FFF2-40B4-BE49-F238E27FC236}">
                    <a16:creationId xmlns:a16="http://schemas.microsoft.com/office/drawing/2014/main" id="{2AE7CF9C-E433-1C47-5A2E-B68DBE18E531}"/>
                  </a:ext>
                </a:extLst>
              </p:cNvPr>
              <p:cNvSpPr txBox="1">
                <a:spLocks/>
              </p:cNvSpPr>
              <p:nvPr/>
            </p:nvSpPr>
            <p:spPr>
              <a:xfrm>
                <a:off x="2975402" y="1092173"/>
                <a:ext cx="3853740" cy="443060"/>
              </a:xfrm>
              <a:prstGeom prst="rect">
                <a:avLst/>
              </a:prstGeom>
            </p:spPr>
            <p:txBody>
              <a:bodyPr vert="horz" lIns="91440" tIns="45720" rIns="91440" bIns="45720" rtlCol="0">
                <a:normAutofit fontScale="85000" lnSpcReduction="10000"/>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𝑍</m:t>
                      </m:r>
                      <m:r>
                        <a:rPr lang="tr-TR" i="1" smtClean="0">
                          <a:latin typeface="Cambria Math" panose="02040503050406030204" pitchFamily="18" charset="0"/>
                        </a:rPr>
                        <m:t>=5</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4</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+0</m:t>
                      </m:r>
                      <m:sSub>
                        <m:sSubPr>
                          <m:ctrlPr>
                            <a:rPr lang="tr-TR" i="1">
                              <a:latin typeface="Cambria Math" panose="02040503050406030204" pitchFamily="18" charset="0"/>
                            </a:rPr>
                          </m:ctrlPr>
                        </m:sSubPr>
                        <m:e>
                          <m:r>
                            <a:rPr lang="tr-TR" i="1" smtClean="0">
                              <a:latin typeface="Cambria Math" panose="02040503050406030204" pitchFamily="18" charset="0"/>
                            </a:rPr>
                            <m:t>𝑆</m:t>
                          </m:r>
                        </m:e>
                        <m:sub>
                          <m:r>
                            <a:rPr lang="tr-TR" i="1" smtClean="0">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0</m:t>
                      </m:r>
                      <m:sSub>
                        <m:sSubPr>
                          <m:ctrlPr>
                            <a:rPr lang="tr-TR" i="1">
                              <a:latin typeface="Cambria Math" panose="02040503050406030204" pitchFamily="18" charset="0"/>
                            </a:rPr>
                          </m:ctrlPr>
                        </m:sSubPr>
                        <m:e>
                          <m:r>
                            <a:rPr lang="tr-TR" i="1">
                              <a:latin typeface="Cambria Math" panose="02040503050406030204" pitchFamily="18" charset="0"/>
                            </a:rPr>
                            <m:t>𝑆</m:t>
                          </m:r>
                        </m:e>
                        <m:sub>
                          <m:r>
                            <a:rPr lang="tr-TR" i="1" smtClean="0">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0</m:t>
                      </m:r>
                      <m:sSub>
                        <m:sSubPr>
                          <m:ctrlPr>
                            <a:rPr lang="tr-TR" i="1">
                              <a:latin typeface="Cambria Math" panose="02040503050406030204" pitchFamily="18" charset="0"/>
                            </a:rPr>
                          </m:ctrlPr>
                        </m:sSubPr>
                        <m:e>
                          <m:r>
                            <a:rPr lang="tr-TR" i="1">
                              <a:latin typeface="Cambria Math" panose="02040503050406030204" pitchFamily="18" charset="0"/>
                            </a:rPr>
                            <m:t>𝑆</m:t>
                          </m:r>
                        </m:e>
                        <m:sub>
                          <m:r>
                            <a:rPr lang="tr-TR" i="1" smtClean="0">
                              <a:latin typeface="Cambria Math" panose="02040503050406030204" pitchFamily="18" charset="0"/>
                            </a:rPr>
                            <m:t>3</m:t>
                          </m:r>
                        </m:sub>
                      </m:sSub>
                      <m:r>
                        <a:rPr lang="tr-TR" b="0" i="1" smtClean="0">
                          <a:latin typeface="Cambria Math" panose="02040503050406030204" pitchFamily="18" charset="0"/>
                        </a:rPr>
                        <m:t>+0</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𝑆</m:t>
                          </m:r>
                        </m:e>
                        <m:sub>
                          <m:r>
                            <a:rPr lang="tr-TR" b="0" i="1" smtClean="0">
                              <a:latin typeface="Cambria Math" panose="02040503050406030204" pitchFamily="18" charset="0"/>
                            </a:rPr>
                            <m:t>4</m:t>
                          </m:r>
                        </m:sub>
                      </m:sSub>
                    </m:oMath>
                  </m:oMathPara>
                </a14:m>
                <a:endParaRPr lang="tr-TR" dirty="0"/>
              </a:p>
              <a:p>
                <a:pPr marL="0" indent="0">
                  <a:buFont typeface="Arial" pitchFamily="34" charset="0"/>
                  <a:buNone/>
                </a:pPr>
                <a:endParaRPr lang="tr-TR" dirty="0"/>
              </a:p>
            </p:txBody>
          </p:sp>
        </mc:Choice>
        <mc:Fallback xmlns="">
          <p:sp>
            <p:nvSpPr>
              <p:cNvPr id="7" name="İçerik Yer Tutucusu 2">
                <a:extLst>
                  <a:ext uri="{FF2B5EF4-FFF2-40B4-BE49-F238E27FC236}">
                    <a16:creationId xmlns:a16="http://schemas.microsoft.com/office/drawing/2014/main" id="{2AE7CF9C-E433-1C47-5A2E-B68DBE18E531}"/>
                  </a:ext>
                </a:extLst>
              </p:cNvPr>
              <p:cNvSpPr txBox="1">
                <a:spLocks noRot="1" noChangeAspect="1" noMove="1" noResize="1" noEditPoints="1" noAdjustHandles="1" noChangeArrowheads="1" noChangeShapeType="1" noTextEdit="1"/>
              </p:cNvSpPr>
              <p:nvPr/>
            </p:nvSpPr>
            <p:spPr>
              <a:xfrm>
                <a:off x="2975402" y="1092173"/>
                <a:ext cx="3853740" cy="443060"/>
              </a:xfrm>
              <a:prstGeom prst="rect">
                <a:avLst/>
              </a:prstGeom>
              <a:blipFill>
                <a:blip r:embed="rId2"/>
                <a:stretch>
                  <a:fillRect/>
                </a:stretch>
              </a:blipFill>
            </p:spPr>
            <p:txBody>
              <a:bodyPr/>
              <a:lstStyle/>
              <a:p>
                <a:r>
                  <a:rPr lang="tr-TR">
                    <a:noFill/>
                  </a:rPr>
                  <a:t> </a:t>
                </a:r>
              </a:p>
            </p:txBody>
          </p:sp>
        </mc:Fallback>
      </mc:AlternateContent>
      <p:sp>
        <p:nvSpPr>
          <p:cNvPr id="10" name="Oval 9">
            <a:extLst>
              <a:ext uri="{FF2B5EF4-FFF2-40B4-BE49-F238E27FC236}">
                <a16:creationId xmlns:a16="http://schemas.microsoft.com/office/drawing/2014/main" id="{45871F10-32EA-5A5E-F41D-470F5302B4E5}"/>
              </a:ext>
            </a:extLst>
          </p:cNvPr>
          <p:cNvSpPr/>
          <p:nvPr/>
        </p:nvSpPr>
        <p:spPr>
          <a:xfrm>
            <a:off x="2195736" y="2564904"/>
            <a:ext cx="288032" cy="2663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Dikdörtgen: Köşeleri Yuvarlatılmış 10">
            <a:extLst>
              <a:ext uri="{FF2B5EF4-FFF2-40B4-BE49-F238E27FC236}">
                <a16:creationId xmlns:a16="http://schemas.microsoft.com/office/drawing/2014/main" id="{43138868-01FB-C372-CC00-AA11A5A34645}"/>
              </a:ext>
            </a:extLst>
          </p:cNvPr>
          <p:cNvSpPr/>
          <p:nvPr/>
        </p:nvSpPr>
        <p:spPr>
          <a:xfrm>
            <a:off x="2949878" y="2567161"/>
            <a:ext cx="614010" cy="26407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Dikdörtgen: Köşeleri Yuvarlatılmış 11">
            <a:extLst>
              <a:ext uri="{FF2B5EF4-FFF2-40B4-BE49-F238E27FC236}">
                <a16:creationId xmlns:a16="http://schemas.microsoft.com/office/drawing/2014/main" id="{36457A25-82F7-31A3-A532-5231C9409A12}"/>
              </a:ext>
            </a:extLst>
          </p:cNvPr>
          <p:cNvSpPr/>
          <p:nvPr/>
        </p:nvSpPr>
        <p:spPr>
          <a:xfrm>
            <a:off x="2032747" y="2924944"/>
            <a:ext cx="614010" cy="26407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Oval 12">
            <a:extLst>
              <a:ext uri="{FF2B5EF4-FFF2-40B4-BE49-F238E27FC236}">
                <a16:creationId xmlns:a16="http://schemas.microsoft.com/office/drawing/2014/main" id="{BF6EF578-63BC-7A36-1D5F-E3C9B7738835}"/>
              </a:ext>
            </a:extLst>
          </p:cNvPr>
          <p:cNvSpPr/>
          <p:nvPr/>
        </p:nvSpPr>
        <p:spPr>
          <a:xfrm>
            <a:off x="3059832" y="2852936"/>
            <a:ext cx="432048" cy="363604"/>
          </a:xfrm>
          <a:prstGeom prst="ellipse">
            <a:avLst/>
          </a:prstGeom>
          <a:noFill/>
          <a:ln>
            <a:solidFill>
              <a:srgbClr val="EA6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mc:AlternateContent xmlns:mc="http://schemas.openxmlformats.org/markup-compatibility/2006" xmlns:a14="http://schemas.microsoft.com/office/drawing/2010/main">
        <mc:Choice Requires="a14">
          <p:sp>
            <p:nvSpPr>
              <p:cNvPr id="15" name="Metin kutusu 14">
                <a:extLst>
                  <a:ext uri="{FF2B5EF4-FFF2-40B4-BE49-F238E27FC236}">
                    <a16:creationId xmlns:a16="http://schemas.microsoft.com/office/drawing/2014/main" id="{E76C36CE-56A6-8F1F-3A71-00A3197CCEFD}"/>
                  </a:ext>
                </a:extLst>
              </p:cNvPr>
              <p:cNvSpPr txBox="1"/>
              <p:nvPr/>
            </p:nvSpPr>
            <p:spPr>
              <a:xfrm>
                <a:off x="467544" y="5155704"/>
                <a:ext cx="2040046" cy="9240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𝑎</m:t>
                          </m:r>
                        </m:e>
                        <m:sub>
                          <m:r>
                            <a:rPr lang="tr-TR" b="0" i="1" smtClean="0">
                              <a:latin typeface="Cambria Math" panose="02040503050406030204" pitchFamily="18" charset="0"/>
                            </a:rPr>
                            <m:t>11</m:t>
                          </m:r>
                        </m:sub>
                      </m:sSub>
                      <m:r>
                        <a:rPr lang="tr-TR" b="0" i="1" smtClean="0">
                          <a:latin typeface="Cambria Math" panose="02040503050406030204" pitchFamily="18" charset="0"/>
                        </a:rPr>
                        <m:t>=1−</m:t>
                      </m:r>
                      <m:f>
                        <m:fPr>
                          <m:ctrlPr>
                            <a:rPr lang="tr-TR" b="0" i="1" smtClean="0">
                              <a:latin typeface="Cambria Math" panose="02040503050406030204" pitchFamily="18" charset="0"/>
                            </a:rPr>
                          </m:ctrlPr>
                        </m:fPr>
                        <m:num>
                          <m:f>
                            <m:fPr>
                              <m:ctrlPr>
                                <a:rPr lang="tr-TR" b="0" i="1" smtClean="0">
                                  <a:latin typeface="Cambria Math" panose="02040503050406030204" pitchFamily="18" charset="0"/>
                                </a:rPr>
                              </m:ctrlPr>
                            </m:fPr>
                            <m:num>
                              <m:r>
                                <a:rPr lang="tr-TR" b="0" i="1" smtClean="0">
                                  <a:latin typeface="Cambria Math" panose="02040503050406030204" pitchFamily="18" charset="0"/>
                                </a:rPr>
                                <m:t>2</m:t>
                              </m:r>
                            </m:num>
                            <m:den>
                              <m:r>
                                <a:rPr lang="tr-TR" b="0" i="1" smtClean="0">
                                  <a:latin typeface="Cambria Math" panose="02040503050406030204" pitchFamily="18" charset="0"/>
                                </a:rPr>
                                <m:t>3</m:t>
                              </m:r>
                            </m:den>
                          </m:f>
                          <m:r>
                            <a:rPr lang="tr-TR" b="0" i="1" smtClean="0">
                              <a:latin typeface="Cambria Math" panose="02040503050406030204" pitchFamily="18" charset="0"/>
                              <a:ea typeface="Cambria Math" panose="02040503050406030204" pitchFamily="18" charset="0"/>
                            </a:rPr>
                            <m:t>×0</m:t>
                          </m:r>
                        </m:num>
                        <m:den>
                          <m:f>
                            <m:fPr>
                              <m:ctrlPr>
                                <a:rPr lang="tr-TR" b="0" i="1" smtClean="0">
                                  <a:latin typeface="Cambria Math" panose="02040503050406030204" pitchFamily="18" charset="0"/>
                                </a:rPr>
                              </m:ctrlPr>
                            </m:fPr>
                            <m:num>
                              <m:r>
                                <a:rPr lang="tr-TR" b="0" i="1" smtClean="0">
                                  <a:latin typeface="Cambria Math" panose="02040503050406030204" pitchFamily="18" charset="0"/>
                                </a:rPr>
                                <m:t>4</m:t>
                              </m:r>
                            </m:num>
                            <m:den>
                              <m:r>
                                <a:rPr lang="tr-TR" b="0" i="1" smtClean="0">
                                  <a:latin typeface="Cambria Math" panose="02040503050406030204" pitchFamily="18" charset="0"/>
                                </a:rPr>
                                <m:t>3</m:t>
                              </m:r>
                            </m:den>
                          </m:f>
                        </m:den>
                      </m:f>
                      <m:r>
                        <a:rPr lang="tr-TR" b="0" i="1" smtClean="0">
                          <a:latin typeface="Cambria Math" panose="02040503050406030204" pitchFamily="18" charset="0"/>
                        </a:rPr>
                        <m:t>=1</m:t>
                      </m:r>
                    </m:oMath>
                  </m:oMathPara>
                </a14:m>
                <a:endParaRPr lang="tr-TR"/>
              </a:p>
            </p:txBody>
          </p:sp>
        </mc:Choice>
        <mc:Fallback xmlns="">
          <p:sp>
            <p:nvSpPr>
              <p:cNvPr id="15" name="Metin kutusu 14">
                <a:extLst>
                  <a:ext uri="{FF2B5EF4-FFF2-40B4-BE49-F238E27FC236}">
                    <a16:creationId xmlns:a16="http://schemas.microsoft.com/office/drawing/2014/main" id="{E76C36CE-56A6-8F1F-3A71-00A3197CCEFD}"/>
                  </a:ext>
                </a:extLst>
              </p:cNvPr>
              <p:cNvSpPr txBox="1">
                <a:spLocks noRot="1" noChangeAspect="1" noMove="1" noResize="1" noEditPoints="1" noAdjustHandles="1" noChangeArrowheads="1" noChangeShapeType="1" noTextEdit="1"/>
              </p:cNvSpPr>
              <p:nvPr/>
            </p:nvSpPr>
            <p:spPr>
              <a:xfrm>
                <a:off x="467544" y="5155704"/>
                <a:ext cx="2040046" cy="924036"/>
              </a:xfrm>
              <a:prstGeom prst="rect">
                <a:avLst/>
              </a:prstGeom>
              <a:blipFill>
                <a:blip r:embed="rId3"/>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526246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012512F6-2CF1-D793-70B4-53F8D28BAB0F}"/>
              </a:ext>
            </a:extLst>
          </p:cNvPr>
          <p:cNvSpPr>
            <a:spLocks noGrp="1"/>
          </p:cNvSpPr>
          <p:nvPr>
            <p:ph idx="1"/>
          </p:nvPr>
        </p:nvSpPr>
        <p:spPr/>
        <p:txBody>
          <a:bodyPr/>
          <a:lstStyle/>
          <a:p>
            <a:pPr>
              <a:buFont typeface="Arial" panose="020B0604020202020204" pitchFamily="34" charset="0"/>
              <a:buChar char="•"/>
            </a:pPr>
            <a:r>
              <a:rPr lang="tr-TR"/>
              <a:t>Grafik Yöntem</a:t>
            </a:r>
          </a:p>
          <a:p>
            <a:pPr>
              <a:buFont typeface="Arial" panose="020B0604020202020204" pitchFamily="34" charset="0"/>
              <a:buChar char="•"/>
            </a:pPr>
            <a:endParaRPr lang="tr-TR"/>
          </a:p>
          <a:p>
            <a:pPr>
              <a:buFont typeface="Arial" panose="020B0604020202020204" pitchFamily="34" charset="0"/>
              <a:buChar char="•"/>
            </a:pPr>
            <a:r>
              <a:rPr lang="tr-TR"/>
              <a:t>Simplex</a:t>
            </a:r>
          </a:p>
          <a:p>
            <a:pPr>
              <a:buFont typeface="Arial" panose="020B0604020202020204" pitchFamily="34" charset="0"/>
              <a:buChar char="•"/>
            </a:pPr>
            <a:endParaRPr lang="tr-TR"/>
          </a:p>
          <a:p>
            <a:pPr>
              <a:buFont typeface="Arial" panose="020B0604020202020204" pitchFamily="34" charset="0"/>
              <a:buChar char="•"/>
            </a:pPr>
            <a:r>
              <a:rPr lang="tr-TR"/>
              <a:t>Dual Simplex</a:t>
            </a:r>
          </a:p>
          <a:p>
            <a:pPr>
              <a:buFont typeface="Arial" panose="020B0604020202020204" pitchFamily="34" charset="0"/>
              <a:buChar char="•"/>
            </a:pPr>
            <a:endParaRPr lang="tr-TR"/>
          </a:p>
          <a:p>
            <a:pPr>
              <a:buFont typeface="Arial" panose="020B0604020202020204" pitchFamily="34" charset="0"/>
              <a:buChar char="•"/>
            </a:pPr>
            <a:r>
              <a:rPr lang="tr-TR"/>
              <a:t>Yapay Değişken Eliminasyonu</a:t>
            </a:r>
          </a:p>
          <a:p>
            <a:pPr lvl="1">
              <a:buFont typeface="Arial" panose="020B0604020202020204" pitchFamily="34" charset="0"/>
              <a:buChar char="•"/>
            </a:pPr>
            <a:r>
              <a:rPr lang="tr-TR"/>
              <a:t>Büyük M</a:t>
            </a:r>
          </a:p>
          <a:p>
            <a:pPr lvl="1">
              <a:buFont typeface="Arial" panose="020B0604020202020204" pitchFamily="34" charset="0"/>
              <a:buChar char="•"/>
            </a:pPr>
            <a:r>
              <a:rPr lang="tr-TR"/>
              <a:t>İki Faz</a:t>
            </a:r>
          </a:p>
          <a:p>
            <a:pPr lvl="1">
              <a:buFont typeface="Arial" panose="020B0604020202020204" pitchFamily="34" charset="0"/>
              <a:buChar char="•"/>
            </a:pPr>
            <a:r>
              <a:rPr lang="tr-TR"/>
              <a:t>Kısıt Yönlerini değiştirme</a:t>
            </a:r>
          </a:p>
          <a:p>
            <a:pPr>
              <a:buFont typeface="Arial" panose="020B0604020202020204" pitchFamily="34" charset="0"/>
              <a:buChar char="•"/>
            </a:pPr>
            <a:endParaRPr lang="tr-TR"/>
          </a:p>
          <a:p>
            <a:pPr>
              <a:buFont typeface="Arial" panose="020B0604020202020204" pitchFamily="34" charset="0"/>
              <a:buChar char="•"/>
            </a:pPr>
            <a:r>
              <a:rPr lang="tr-TR"/>
              <a:t>Özel durumlar</a:t>
            </a:r>
          </a:p>
          <a:p>
            <a:pPr>
              <a:buFont typeface="Arial" panose="020B0604020202020204" pitchFamily="34" charset="0"/>
              <a:buChar char="•"/>
            </a:pPr>
            <a:endParaRPr lang="tr-TR"/>
          </a:p>
          <a:p>
            <a:endParaRPr lang="tr-TR"/>
          </a:p>
          <a:p>
            <a:endParaRPr lang="tr-TR"/>
          </a:p>
        </p:txBody>
      </p:sp>
      <p:sp>
        <p:nvSpPr>
          <p:cNvPr id="3" name="Başlık 2">
            <a:extLst>
              <a:ext uri="{FF2B5EF4-FFF2-40B4-BE49-F238E27FC236}">
                <a16:creationId xmlns:a16="http://schemas.microsoft.com/office/drawing/2014/main" id="{A67C72A9-6F2C-EDA8-7FC1-F47ED264D736}"/>
              </a:ext>
            </a:extLst>
          </p:cNvPr>
          <p:cNvSpPr>
            <a:spLocks noGrp="1"/>
          </p:cNvSpPr>
          <p:nvPr>
            <p:ph type="title"/>
          </p:nvPr>
        </p:nvSpPr>
        <p:spPr/>
        <p:txBody>
          <a:bodyPr/>
          <a:lstStyle/>
          <a:p>
            <a:r>
              <a:rPr lang="tr-TR"/>
              <a:t>İçerik</a:t>
            </a:r>
          </a:p>
        </p:txBody>
      </p:sp>
    </p:spTree>
    <p:extLst>
      <p:ext uri="{BB962C8B-B14F-4D97-AF65-F5344CB8AC3E}">
        <p14:creationId xmlns:p14="http://schemas.microsoft.com/office/powerpoint/2010/main" val="1354558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B3AC51C0-927E-6A74-2A7C-D5BD8139D522}"/>
              </a:ext>
            </a:extLst>
          </p:cNvPr>
          <p:cNvSpPr>
            <a:spLocks noGrp="1"/>
          </p:cNvSpPr>
          <p:nvPr>
            <p:ph type="title"/>
          </p:nvPr>
        </p:nvSpPr>
        <p:spPr/>
        <p:txBody>
          <a:bodyPr/>
          <a:lstStyle/>
          <a:p>
            <a:endParaRPr lang="tr-TR"/>
          </a:p>
        </p:txBody>
      </p:sp>
      <p:graphicFrame>
        <p:nvGraphicFramePr>
          <p:cNvPr id="4" name="Tablo 3">
            <a:extLst>
              <a:ext uri="{FF2B5EF4-FFF2-40B4-BE49-F238E27FC236}">
                <a16:creationId xmlns:a16="http://schemas.microsoft.com/office/drawing/2014/main" id="{A562F064-1896-9FEB-8D53-F4222EBC5363}"/>
              </a:ext>
            </a:extLst>
          </p:cNvPr>
          <p:cNvGraphicFramePr>
            <a:graphicFrameLocks noGrp="1"/>
          </p:cNvGraphicFramePr>
          <p:nvPr/>
        </p:nvGraphicFramePr>
        <p:xfrm>
          <a:off x="298941" y="2133600"/>
          <a:ext cx="8499120" cy="2590800"/>
        </p:xfrm>
        <a:graphic>
          <a:graphicData uri="http://schemas.openxmlformats.org/drawingml/2006/table">
            <a:tbl>
              <a:tblPr firstRow="1" bandRow="1">
                <a:tableStyleId>{5C22544A-7EE6-4342-B048-85BDC9FD1C3A}</a:tableStyleId>
              </a:tblPr>
              <a:tblGrid>
                <a:gridCol w="609049">
                  <a:extLst>
                    <a:ext uri="{9D8B030D-6E8A-4147-A177-3AD203B41FA5}">
                      <a16:colId xmlns:a16="http://schemas.microsoft.com/office/drawing/2014/main" val="2178839506"/>
                    </a:ext>
                  </a:extLst>
                </a:gridCol>
                <a:gridCol w="953163">
                  <a:extLst>
                    <a:ext uri="{9D8B030D-6E8A-4147-A177-3AD203B41FA5}">
                      <a16:colId xmlns:a16="http://schemas.microsoft.com/office/drawing/2014/main" val="382021516"/>
                    </a:ext>
                  </a:extLst>
                </a:gridCol>
                <a:gridCol w="953163">
                  <a:extLst>
                    <a:ext uri="{9D8B030D-6E8A-4147-A177-3AD203B41FA5}">
                      <a16:colId xmlns:a16="http://schemas.microsoft.com/office/drawing/2014/main" val="72475181"/>
                    </a:ext>
                  </a:extLst>
                </a:gridCol>
                <a:gridCol w="953163">
                  <a:extLst>
                    <a:ext uri="{9D8B030D-6E8A-4147-A177-3AD203B41FA5}">
                      <a16:colId xmlns:a16="http://schemas.microsoft.com/office/drawing/2014/main" val="1706971421"/>
                    </a:ext>
                  </a:extLst>
                </a:gridCol>
                <a:gridCol w="953163">
                  <a:extLst>
                    <a:ext uri="{9D8B030D-6E8A-4147-A177-3AD203B41FA5}">
                      <a16:colId xmlns:a16="http://schemas.microsoft.com/office/drawing/2014/main" val="763775528"/>
                    </a:ext>
                  </a:extLst>
                </a:gridCol>
                <a:gridCol w="953163">
                  <a:extLst>
                    <a:ext uri="{9D8B030D-6E8A-4147-A177-3AD203B41FA5}">
                      <a16:colId xmlns:a16="http://schemas.microsoft.com/office/drawing/2014/main" val="3167125294"/>
                    </a:ext>
                  </a:extLst>
                </a:gridCol>
                <a:gridCol w="953163">
                  <a:extLst>
                    <a:ext uri="{9D8B030D-6E8A-4147-A177-3AD203B41FA5}">
                      <a16:colId xmlns:a16="http://schemas.microsoft.com/office/drawing/2014/main" val="972441728"/>
                    </a:ext>
                  </a:extLst>
                </a:gridCol>
                <a:gridCol w="953163">
                  <a:extLst>
                    <a:ext uri="{9D8B030D-6E8A-4147-A177-3AD203B41FA5}">
                      <a16:colId xmlns:a16="http://schemas.microsoft.com/office/drawing/2014/main" val="3219138958"/>
                    </a:ext>
                  </a:extLst>
                </a:gridCol>
                <a:gridCol w="1217930">
                  <a:extLst>
                    <a:ext uri="{9D8B030D-6E8A-4147-A177-3AD203B41FA5}">
                      <a16:colId xmlns:a16="http://schemas.microsoft.com/office/drawing/2014/main" val="1005534472"/>
                    </a:ext>
                  </a:extLst>
                </a:gridCol>
              </a:tblGrid>
              <a:tr h="370840">
                <a:tc>
                  <a:txBody>
                    <a:bodyPr/>
                    <a:lstStyle/>
                    <a:p>
                      <a:r>
                        <a:rPr lang="tr-TR" dirty="0" err="1"/>
                        <a:t>Ci</a:t>
                      </a:r>
                      <a:endParaRPr lang="tr-TR" dirty="0"/>
                    </a:p>
                  </a:txBody>
                  <a:tcPr/>
                </a:tc>
                <a:tc>
                  <a:txBody>
                    <a:bodyPr/>
                    <a:lstStyle/>
                    <a:p>
                      <a:endParaRPr lang="tr-TR" dirty="0"/>
                    </a:p>
                  </a:txBody>
                  <a:tcPr/>
                </a:tc>
                <a:tc>
                  <a:txBody>
                    <a:bodyPr/>
                    <a:lstStyle/>
                    <a:p>
                      <a:r>
                        <a:rPr lang="tr-TR" dirty="0"/>
                        <a:t>X1</a:t>
                      </a:r>
                    </a:p>
                  </a:txBody>
                  <a:tcPr/>
                </a:tc>
                <a:tc>
                  <a:txBody>
                    <a:bodyPr/>
                    <a:lstStyle/>
                    <a:p>
                      <a:r>
                        <a:rPr lang="tr-TR" dirty="0"/>
                        <a:t>x2</a:t>
                      </a:r>
                    </a:p>
                  </a:txBody>
                  <a:tcPr/>
                </a:tc>
                <a:tc>
                  <a:txBody>
                    <a:bodyPr/>
                    <a:lstStyle/>
                    <a:p>
                      <a:r>
                        <a:rPr lang="tr-TR" dirty="0"/>
                        <a:t>S1</a:t>
                      </a:r>
                    </a:p>
                  </a:txBody>
                  <a:tcPr/>
                </a:tc>
                <a:tc>
                  <a:txBody>
                    <a:bodyPr/>
                    <a:lstStyle/>
                    <a:p>
                      <a:r>
                        <a:rPr lang="tr-TR" dirty="0"/>
                        <a:t>S2</a:t>
                      </a:r>
                    </a:p>
                  </a:txBody>
                  <a:tcPr/>
                </a:tc>
                <a:tc>
                  <a:txBody>
                    <a:bodyPr/>
                    <a:lstStyle/>
                    <a:p>
                      <a:r>
                        <a:rPr lang="tr-TR" dirty="0"/>
                        <a:t>s3</a:t>
                      </a:r>
                    </a:p>
                  </a:txBody>
                  <a:tcPr/>
                </a:tc>
                <a:tc>
                  <a:txBody>
                    <a:bodyPr/>
                    <a:lstStyle/>
                    <a:p>
                      <a:r>
                        <a:rPr lang="tr-TR" dirty="0"/>
                        <a:t>s4</a:t>
                      </a:r>
                    </a:p>
                  </a:txBody>
                  <a:tcPr/>
                </a:tc>
                <a:tc>
                  <a:txBody>
                    <a:bodyPr/>
                    <a:lstStyle/>
                    <a:p>
                      <a:r>
                        <a:rPr lang="tr-TR" dirty="0"/>
                        <a:t>Çözüm</a:t>
                      </a:r>
                    </a:p>
                  </a:txBody>
                  <a:tcPr/>
                </a:tc>
                <a:extLst>
                  <a:ext uri="{0D108BD9-81ED-4DB2-BD59-A6C34878D82A}">
                    <a16:rowId xmlns:a16="http://schemas.microsoft.com/office/drawing/2014/main" val="2563897716"/>
                  </a:ext>
                </a:extLst>
              </a:tr>
              <a:tr h="370840">
                <a:tc>
                  <a:txBody>
                    <a:bodyPr/>
                    <a:lstStyle/>
                    <a:p>
                      <a:r>
                        <a:rPr lang="tr-TR" dirty="0"/>
                        <a:t>5</a:t>
                      </a:r>
                    </a:p>
                  </a:txBody>
                  <a:tcPr/>
                </a:tc>
                <a:tc>
                  <a:txBody>
                    <a:bodyPr/>
                    <a:lstStyle/>
                    <a:p>
                      <a:r>
                        <a:rPr lang="tr-TR" dirty="0"/>
                        <a:t>x1</a:t>
                      </a:r>
                    </a:p>
                  </a:txBody>
                  <a:tcPr/>
                </a:tc>
                <a:tc>
                  <a:txBody>
                    <a:bodyPr/>
                    <a:lstStyle/>
                    <a:p>
                      <a:pPr algn="ctr"/>
                      <a:r>
                        <a:rPr lang="tr-TR" dirty="0"/>
                        <a:t>1</a:t>
                      </a:r>
                    </a:p>
                  </a:txBody>
                  <a:tcPr/>
                </a:tc>
                <a:tc>
                  <a:txBody>
                    <a:bodyPr/>
                    <a:lstStyle/>
                    <a:p>
                      <a:pPr algn="ctr"/>
                      <a:r>
                        <a:rPr lang="tr-TR" dirty="0"/>
                        <a:t>2/3</a:t>
                      </a:r>
                    </a:p>
                  </a:txBody>
                  <a:tcPr/>
                </a:tc>
                <a:tc>
                  <a:txBody>
                    <a:bodyPr/>
                    <a:lstStyle/>
                    <a:p>
                      <a:pPr algn="ctr"/>
                      <a:r>
                        <a:rPr lang="tr-TR" dirty="0"/>
                        <a:t>1/6</a:t>
                      </a:r>
                    </a:p>
                  </a:txBody>
                  <a:tcPr/>
                </a:tc>
                <a:tc>
                  <a:txBody>
                    <a:bodyPr/>
                    <a:lstStyle/>
                    <a:p>
                      <a:pPr algn="ctr"/>
                      <a:r>
                        <a:rPr lang="tr-TR" dirty="0"/>
                        <a:t>0</a:t>
                      </a:r>
                    </a:p>
                  </a:txBody>
                  <a:tcPr/>
                </a:tc>
                <a:tc>
                  <a:txBody>
                    <a:bodyPr/>
                    <a:lstStyle/>
                    <a:p>
                      <a:pPr algn="ctr"/>
                      <a:r>
                        <a:rPr lang="tr-TR" dirty="0"/>
                        <a:t>0</a:t>
                      </a:r>
                    </a:p>
                  </a:txBody>
                  <a:tcPr/>
                </a:tc>
                <a:tc>
                  <a:txBody>
                    <a:bodyPr/>
                    <a:lstStyle/>
                    <a:p>
                      <a:pPr algn="ctr"/>
                      <a:r>
                        <a:rPr lang="tr-TR" dirty="0"/>
                        <a:t>0</a:t>
                      </a:r>
                    </a:p>
                  </a:txBody>
                  <a:tcPr/>
                </a:tc>
                <a:tc>
                  <a:txBody>
                    <a:bodyPr/>
                    <a:lstStyle/>
                    <a:p>
                      <a:pPr algn="ctr"/>
                      <a:r>
                        <a:rPr lang="tr-TR" dirty="0"/>
                        <a:t>4</a:t>
                      </a:r>
                    </a:p>
                  </a:txBody>
                  <a:tcPr/>
                </a:tc>
                <a:extLst>
                  <a:ext uri="{0D108BD9-81ED-4DB2-BD59-A6C34878D82A}">
                    <a16:rowId xmlns:a16="http://schemas.microsoft.com/office/drawing/2014/main" val="507658012"/>
                  </a:ext>
                </a:extLst>
              </a:tr>
              <a:tr h="370840">
                <a:tc>
                  <a:txBody>
                    <a:bodyPr/>
                    <a:lstStyle/>
                    <a:p>
                      <a:r>
                        <a:rPr lang="tr-TR" dirty="0"/>
                        <a:t>0</a:t>
                      </a:r>
                    </a:p>
                  </a:txBody>
                  <a:tcPr/>
                </a:tc>
                <a:tc>
                  <a:txBody>
                    <a:bodyPr/>
                    <a:lstStyle/>
                    <a:p>
                      <a:r>
                        <a:rPr lang="tr-TR" dirty="0"/>
                        <a:t>S2</a:t>
                      </a:r>
                    </a:p>
                  </a:txBody>
                  <a:tcPr/>
                </a:tc>
                <a:tc>
                  <a:txBody>
                    <a:bodyPr/>
                    <a:lstStyle/>
                    <a:p>
                      <a:pPr algn="ctr"/>
                      <a:r>
                        <a:rPr lang="tr-TR" dirty="0"/>
                        <a:t>0</a:t>
                      </a:r>
                    </a:p>
                  </a:txBody>
                  <a:tcPr/>
                </a:tc>
                <a:tc>
                  <a:txBody>
                    <a:bodyPr/>
                    <a:lstStyle/>
                    <a:p>
                      <a:pPr algn="ctr"/>
                      <a:r>
                        <a:rPr lang="tr-TR" dirty="0">
                          <a:solidFill>
                            <a:srgbClr val="FF0000"/>
                          </a:solidFill>
                        </a:rPr>
                        <a:t>4/3</a:t>
                      </a:r>
                    </a:p>
                  </a:txBody>
                  <a:tcPr/>
                </a:tc>
                <a:tc>
                  <a:txBody>
                    <a:bodyPr/>
                    <a:lstStyle/>
                    <a:p>
                      <a:pPr algn="ctr"/>
                      <a:r>
                        <a:rPr lang="tr-TR" dirty="0"/>
                        <a:t>-1/6</a:t>
                      </a:r>
                    </a:p>
                  </a:txBody>
                  <a:tcPr/>
                </a:tc>
                <a:tc>
                  <a:txBody>
                    <a:bodyPr/>
                    <a:lstStyle/>
                    <a:p>
                      <a:pPr algn="ctr"/>
                      <a:r>
                        <a:rPr lang="tr-TR" dirty="0"/>
                        <a:t>1</a:t>
                      </a:r>
                    </a:p>
                  </a:txBody>
                  <a:tcPr/>
                </a:tc>
                <a:tc>
                  <a:txBody>
                    <a:bodyPr/>
                    <a:lstStyle/>
                    <a:p>
                      <a:pPr algn="ctr"/>
                      <a:r>
                        <a:rPr lang="tr-TR" dirty="0"/>
                        <a:t>0</a:t>
                      </a:r>
                    </a:p>
                  </a:txBody>
                  <a:tcPr/>
                </a:tc>
                <a:tc>
                  <a:txBody>
                    <a:bodyPr/>
                    <a:lstStyle/>
                    <a:p>
                      <a:pPr algn="ctr"/>
                      <a:r>
                        <a:rPr lang="tr-TR" dirty="0"/>
                        <a:t>0</a:t>
                      </a:r>
                    </a:p>
                  </a:txBody>
                  <a:tcPr/>
                </a:tc>
                <a:tc>
                  <a:txBody>
                    <a:bodyPr/>
                    <a:lstStyle/>
                    <a:p>
                      <a:pPr algn="ctr"/>
                      <a:r>
                        <a:rPr lang="tr-TR" dirty="0"/>
                        <a:t>2</a:t>
                      </a:r>
                    </a:p>
                  </a:txBody>
                  <a:tcPr/>
                </a:tc>
                <a:extLst>
                  <a:ext uri="{0D108BD9-81ED-4DB2-BD59-A6C34878D82A}">
                    <a16:rowId xmlns:a16="http://schemas.microsoft.com/office/drawing/2014/main" val="1184464105"/>
                  </a:ext>
                </a:extLst>
              </a:tr>
              <a:tr h="370840">
                <a:tc>
                  <a:txBody>
                    <a:bodyPr/>
                    <a:lstStyle/>
                    <a:p>
                      <a:r>
                        <a:rPr lang="tr-TR" dirty="0"/>
                        <a:t>0</a:t>
                      </a:r>
                    </a:p>
                  </a:txBody>
                  <a:tcPr/>
                </a:tc>
                <a:tc>
                  <a:txBody>
                    <a:bodyPr/>
                    <a:lstStyle/>
                    <a:p>
                      <a:r>
                        <a:rPr lang="tr-TR" dirty="0"/>
                        <a:t>S3</a:t>
                      </a:r>
                    </a:p>
                  </a:txBody>
                  <a:tcPr/>
                </a:tc>
                <a:tc>
                  <a:txBody>
                    <a:bodyPr/>
                    <a:lstStyle/>
                    <a:p>
                      <a:pPr algn="ctr"/>
                      <a:r>
                        <a:rPr lang="tr-TR" dirty="0"/>
                        <a:t>0</a:t>
                      </a:r>
                    </a:p>
                  </a:txBody>
                  <a:tcPr/>
                </a:tc>
                <a:tc>
                  <a:txBody>
                    <a:bodyPr/>
                    <a:lstStyle/>
                    <a:p>
                      <a:pPr algn="ctr"/>
                      <a:r>
                        <a:rPr lang="tr-TR" dirty="0"/>
                        <a:t>5/3</a:t>
                      </a:r>
                    </a:p>
                  </a:txBody>
                  <a:tcPr/>
                </a:tc>
                <a:tc>
                  <a:txBody>
                    <a:bodyPr/>
                    <a:lstStyle/>
                    <a:p>
                      <a:pPr algn="ctr"/>
                      <a:r>
                        <a:rPr lang="tr-TR" dirty="0"/>
                        <a:t>1/6</a:t>
                      </a:r>
                    </a:p>
                  </a:txBody>
                  <a:tcPr/>
                </a:tc>
                <a:tc>
                  <a:txBody>
                    <a:bodyPr/>
                    <a:lstStyle/>
                    <a:p>
                      <a:pPr algn="ctr"/>
                      <a:r>
                        <a:rPr lang="tr-TR" dirty="0"/>
                        <a:t>0</a:t>
                      </a:r>
                    </a:p>
                  </a:txBody>
                  <a:tcPr/>
                </a:tc>
                <a:tc>
                  <a:txBody>
                    <a:bodyPr/>
                    <a:lstStyle/>
                    <a:p>
                      <a:pPr algn="ctr"/>
                      <a:r>
                        <a:rPr lang="tr-TR" dirty="0"/>
                        <a:t>1</a:t>
                      </a:r>
                    </a:p>
                  </a:txBody>
                  <a:tcPr/>
                </a:tc>
                <a:tc>
                  <a:txBody>
                    <a:bodyPr/>
                    <a:lstStyle/>
                    <a:p>
                      <a:pPr algn="ctr"/>
                      <a:r>
                        <a:rPr lang="tr-TR" dirty="0"/>
                        <a:t>0</a:t>
                      </a:r>
                    </a:p>
                  </a:txBody>
                  <a:tcPr/>
                </a:tc>
                <a:tc>
                  <a:txBody>
                    <a:bodyPr/>
                    <a:lstStyle/>
                    <a:p>
                      <a:pPr algn="ctr"/>
                      <a:r>
                        <a:rPr lang="tr-TR" dirty="0"/>
                        <a:t>5</a:t>
                      </a:r>
                    </a:p>
                  </a:txBody>
                  <a:tcPr/>
                </a:tc>
                <a:extLst>
                  <a:ext uri="{0D108BD9-81ED-4DB2-BD59-A6C34878D82A}">
                    <a16:rowId xmlns:a16="http://schemas.microsoft.com/office/drawing/2014/main" val="1181558507"/>
                  </a:ext>
                </a:extLst>
              </a:tr>
              <a:tr h="370840">
                <a:tc>
                  <a:txBody>
                    <a:bodyPr/>
                    <a:lstStyle/>
                    <a:p>
                      <a:r>
                        <a:rPr lang="tr-TR" dirty="0"/>
                        <a:t>0</a:t>
                      </a:r>
                    </a:p>
                  </a:txBody>
                  <a:tcPr/>
                </a:tc>
                <a:tc>
                  <a:txBody>
                    <a:bodyPr/>
                    <a:lstStyle/>
                    <a:p>
                      <a:r>
                        <a:rPr lang="tr-TR" dirty="0"/>
                        <a:t>S4</a:t>
                      </a:r>
                    </a:p>
                  </a:txBody>
                  <a:tcPr/>
                </a:tc>
                <a:tc>
                  <a:txBody>
                    <a:bodyPr/>
                    <a:lstStyle/>
                    <a:p>
                      <a:pPr algn="ctr"/>
                      <a:r>
                        <a:rPr lang="tr-TR" dirty="0"/>
                        <a:t>0</a:t>
                      </a:r>
                    </a:p>
                  </a:txBody>
                  <a:tcPr/>
                </a:tc>
                <a:tc>
                  <a:txBody>
                    <a:bodyPr/>
                    <a:lstStyle/>
                    <a:p>
                      <a:pPr algn="ctr"/>
                      <a:r>
                        <a:rPr lang="tr-TR" dirty="0"/>
                        <a:t>1</a:t>
                      </a:r>
                    </a:p>
                  </a:txBody>
                  <a:tcPr/>
                </a:tc>
                <a:tc>
                  <a:txBody>
                    <a:bodyPr/>
                    <a:lstStyle/>
                    <a:p>
                      <a:pPr algn="ctr"/>
                      <a:r>
                        <a:rPr lang="tr-TR" dirty="0"/>
                        <a:t>0</a:t>
                      </a:r>
                    </a:p>
                  </a:txBody>
                  <a:tcPr/>
                </a:tc>
                <a:tc>
                  <a:txBody>
                    <a:bodyPr/>
                    <a:lstStyle/>
                    <a:p>
                      <a:pPr algn="ctr"/>
                      <a:r>
                        <a:rPr lang="tr-TR" dirty="0"/>
                        <a:t>0</a:t>
                      </a:r>
                    </a:p>
                  </a:txBody>
                  <a:tcPr/>
                </a:tc>
                <a:tc>
                  <a:txBody>
                    <a:bodyPr/>
                    <a:lstStyle/>
                    <a:p>
                      <a:pPr algn="ctr"/>
                      <a:r>
                        <a:rPr lang="tr-TR" dirty="0"/>
                        <a:t>0</a:t>
                      </a:r>
                    </a:p>
                  </a:txBody>
                  <a:tcPr/>
                </a:tc>
                <a:tc>
                  <a:txBody>
                    <a:bodyPr/>
                    <a:lstStyle/>
                    <a:p>
                      <a:pPr algn="ctr"/>
                      <a:r>
                        <a:rPr lang="tr-TR" dirty="0"/>
                        <a:t>1</a:t>
                      </a:r>
                    </a:p>
                  </a:txBody>
                  <a:tcPr/>
                </a:tc>
                <a:tc>
                  <a:txBody>
                    <a:bodyPr/>
                    <a:lstStyle/>
                    <a:p>
                      <a:pPr algn="ctr"/>
                      <a:r>
                        <a:rPr lang="tr-TR" dirty="0"/>
                        <a:t>2</a:t>
                      </a:r>
                    </a:p>
                  </a:txBody>
                  <a:tcPr/>
                </a:tc>
                <a:extLst>
                  <a:ext uri="{0D108BD9-81ED-4DB2-BD59-A6C34878D82A}">
                    <a16:rowId xmlns:a16="http://schemas.microsoft.com/office/drawing/2014/main" val="182383045"/>
                  </a:ext>
                </a:extLst>
              </a:tr>
              <a:tr h="370840">
                <a:tc>
                  <a:txBody>
                    <a:bodyPr/>
                    <a:lstStyle/>
                    <a:p>
                      <a:endParaRPr lang="tr-TR" dirty="0"/>
                    </a:p>
                  </a:txBody>
                  <a:tcPr/>
                </a:tc>
                <a:tc>
                  <a:txBody>
                    <a:bodyPr/>
                    <a:lstStyle/>
                    <a:p>
                      <a:r>
                        <a:rPr lang="tr-TR" dirty="0"/>
                        <a:t>Z</a:t>
                      </a:r>
                    </a:p>
                  </a:txBody>
                  <a:tcPr/>
                </a:tc>
                <a:tc>
                  <a:txBody>
                    <a:bodyPr/>
                    <a:lstStyle/>
                    <a:p>
                      <a:pPr algn="ctr"/>
                      <a:r>
                        <a:rPr lang="tr-TR" dirty="0"/>
                        <a:t>5</a:t>
                      </a:r>
                    </a:p>
                  </a:txBody>
                  <a:tcPr/>
                </a:tc>
                <a:tc>
                  <a:txBody>
                    <a:bodyPr/>
                    <a:lstStyle/>
                    <a:p>
                      <a:pPr algn="ctr"/>
                      <a:r>
                        <a:rPr lang="tr-TR" dirty="0"/>
                        <a:t>10/3</a:t>
                      </a:r>
                    </a:p>
                  </a:txBody>
                  <a:tcPr/>
                </a:tc>
                <a:tc>
                  <a:txBody>
                    <a:bodyPr/>
                    <a:lstStyle/>
                    <a:p>
                      <a:pPr algn="ctr"/>
                      <a:r>
                        <a:rPr lang="tr-TR" dirty="0"/>
                        <a:t>5/6</a:t>
                      </a:r>
                    </a:p>
                  </a:txBody>
                  <a:tcPr/>
                </a:tc>
                <a:tc>
                  <a:txBody>
                    <a:bodyPr/>
                    <a:lstStyle/>
                    <a:p>
                      <a:pPr algn="ctr"/>
                      <a:r>
                        <a:rPr lang="tr-TR" dirty="0"/>
                        <a:t>0</a:t>
                      </a:r>
                    </a:p>
                  </a:txBody>
                  <a:tcPr/>
                </a:tc>
                <a:tc>
                  <a:txBody>
                    <a:bodyPr/>
                    <a:lstStyle/>
                    <a:p>
                      <a:pPr algn="ctr"/>
                      <a:r>
                        <a:rPr lang="tr-TR" dirty="0"/>
                        <a:t>0</a:t>
                      </a:r>
                    </a:p>
                  </a:txBody>
                  <a:tcPr/>
                </a:tc>
                <a:tc>
                  <a:txBody>
                    <a:bodyPr/>
                    <a:lstStyle/>
                    <a:p>
                      <a:pPr algn="ctr"/>
                      <a:r>
                        <a:rPr lang="tr-TR" dirty="0"/>
                        <a:t>0</a:t>
                      </a:r>
                    </a:p>
                  </a:txBody>
                  <a:tcPr/>
                </a:tc>
                <a:tc>
                  <a:txBody>
                    <a:bodyPr/>
                    <a:lstStyle/>
                    <a:p>
                      <a:pPr algn="ctr"/>
                      <a:r>
                        <a:rPr lang="tr-TR" dirty="0"/>
                        <a:t>20</a:t>
                      </a:r>
                    </a:p>
                  </a:txBody>
                  <a:tcPr/>
                </a:tc>
                <a:extLst>
                  <a:ext uri="{0D108BD9-81ED-4DB2-BD59-A6C34878D82A}">
                    <a16:rowId xmlns:a16="http://schemas.microsoft.com/office/drawing/2014/main" val="1161239214"/>
                  </a:ext>
                </a:extLst>
              </a:tr>
              <a:tr h="239350">
                <a:tc>
                  <a:txBody>
                    <a:bodyPr/>
                    <a:lstStyle/>
                    <a:p>
                      <a:endParaRPr lang="tr-TR" dirty="0"/>
                    </a:p>
                  </a:txBody>
                  <a:tcPr/>
                </a:tc>
                <a:tc>
                  <a:txBody>
                    <a:bodyPr/>
                    <a:lstStyle/>
                    <a:p>
                      <a:r>
                        <a:rPr lang="tr-TR" dirty="0"/>
                        <a:t>C-Z</a:t>
                      </a:r>
                    </a:p>
                  </a:txBody>
                  <a:tcPr/>
                </a:tc>
                <a:tc>
                  <a:txBody>
                    <a:bodyPr/>
                    <a:lstStyle/>
                    <a:p>
                      <a:pPr algn="ctr"/>
                      <a:r>
                        <a:rPr lang="tr-TR" dirty="0"/>
                        <a:t>0</a:t>
                      </a:r>
                    </a:p>
                  </a:txBody>
                  <a:tcPr/>
                </a:tc>
                <a:tc>
                  <a:txBody>
                    <a:bodyPr/>
                    <a:lstStyle/>
                    <a:p>
                      <a:pPr algn="ctr"/>
                      <a:r>
                        <a:rPr lang="tr-TR" dirty="0"/>
                        <a:t>2/3</a:t>
                      </a:r>
                    </a:p>
                  </a:txBody>
                  <a:tcPr/>
                </a:tc>
                <a:tc>
                  <a:txBody>
                    <a:bodyPr/>
                    <a:lstStyle/>
                    <a:p>
                      <a:pPr algn="ctr"/>
                      <a:r>
                        <a:rPr lang="tr-TR" dirty="0"/>
                        <a:t>-5/6</a:t>
                      </a:r>
                    </a:p>
                  </a:txBody>
                  <a:tcPr/>
                </a:tc>
                <a:tc>
                  <a:txBody>
                    <a:bodyPr/>
                    <a:lstStyle/>
                    <a:p>
                      <a:pPr algn="ctr"/>
                      <a:r>
                        <a:rPr lang="tr-TR" dirty="0"/>
                        <a:t>0</a:t>
                      </a:r>
                    </a:p>
                  </a:txBody>
                  <a:tcPr/>
                </a:tc>
                <a:tc>
                  <a:txBody>
                    <a:bodyPr/>
                    <a:lstStyle/>
                    <a:p>
                      <a:pPr algn="ctr"/>
                      <a:r>
                        <a:rPr lang="tr-TR" dirty="0"/>
                        <a:t>0</a:t>
                      </a:r>
                    </a:p>
                  </a:txBody>
                  <a:tcPr/>
                </a:tc>
                <a:tc>
                  <a:txBody>
                    <a:bodyPr/>
                    <a:lstStyle/>
                    <a:p>
                      <a:pPr algn="ctr"/>
                      <a:r>
                        <a:rPr lang="tr-TR" dirty="0"/>
                        <a:t>0</a:t>
                      </a:r>
                    </a:p>
                  </a:txBody>
                  <a:tcPr/>
                </a:tc>
                <a:tc>
                  <a:txBody>
                    <a:bodyPr/>
                    <a:lstStyle/>
                    <a:p>
                      <a:pPr algn="ctr"/>
                      <a:r>
                        <a:rPr lang="tr-TR" dirty="0"/>
                        <a:t>-</a:t>
                      </a:r>
                    </a:p>
                  </a:txBody>
                  <a:tcPr/>
                </a:tc>
                <a:extLst>
                  <a:ext uri="{0D108BD9-81ED-4DB2-BD59-A6C34878D82A}">
                    <a16:rowId xmlns:a16="http://schemas.microsoft.com/office/drawing/2014/main" val="3817826542"/>
                  </a:ext>
                </a:extLst>
              </a:tr>
            </a:tbl>
          </a:graphicData>
        </a:graphic>
      </p:graphicFrame>
      <mc:AlternateContent xmlns:mc="http://schemas.openxmlformats.org/markup-compatibility/2006" xmlns:a14="http://schemas.microsoft.com/office/drawing/2010/main">
        <mc:Choice Requires="a14">
          <p:sp>
            <p:nvSpPr>
              <p:cNvPr id="7" name="İçerik Yer Tutucusu 2">
                <a:extLst>
                  <a:ext uri="{FF2B5EF4-FFF2-40B4-BE49-F238E27FC236}">
                    <a16:creationId xmlns:a16="http://schemas.microsoft.com/office/drawing/2014/main" id="{2AE7CF9C-E433-1C47-5A2E-B68DBE18E531}"/>
                  </a:ext>
                </a:extLst>
              </p:cNvPr>
              <p:cNvSpPr txBox="1">
                <a:spLocks/>
              </p:cNvSpPr>
              <p:nvPr/>
            </p:nvSpPr>
            <p:spPr>
              <a:xfrm>
                <a:off x="2975402" y="1092173"/>
                <a:ext cx="3853740" cy="443060"/>
              </a:xfrm>
              <a:prstGeom prst="rect">
                <a:avLst/>
              </a:prstGeom>
            </p:spPr>
            <p:txBody>
              <a:bodyPr vert="horz" lIns="91440" tIns="45720" rIns="91440" bIns="45720" rtlCol="0">
                <a:normAutofit fontScale="85000" lnSpcReduction="10000"/>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𝑍</m:t>
                      </m:r>
                      <m:r>
                        <a:rPr lang="tr-TR" i="1" smtClean="0">
                          <a:latin typeface="Cambria Math" panose="02040503050406030204" pitchFamily="18" charset="0"/>
                        </a:rPr>
                        <m:t>=5</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4</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+0</m:t>
                      </m:r>
                      <m:sSub>
                        <m:sSubPr>
                          <m:ctrlPr>
                            <a:rPr lang="tr-TR" i="1">
                              <a:latin typeface="Cambria Math" panose="02040503050406030204" pitchFamily="18" charset="0"/>
                            </a:rPr>
                          </m:ctrlPr>
                        </m:sSubPr>
                        <m:e>
                          <m:r>
                            <a:rPr lang="tr-TR" i="1" smtClean="0">
                              <a:latin typeface="Cambria Math" panose="02040503050406030204" pitchFamily="18" charset="0"/>
                            </a:rPr>
                            <m:t>𝑆</m:t>
                          </m:r>
                        </m:e>
                        <m:sub>
                          <m:r>
                            <a:rPr lang="tr-TR" i="1" smtClean="0">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0</m:t>
                      </m:r>
                      <m:sSub>
                        <m:sSubPr>
                          <m:ctrlPr>
                            <a:rPr lang="tr-TR" i="1">
                              <a:latin typeface="Cambria Math" panose="02040503050406030204" pitchFamily="18" charset="0"/>
                            </a:rPr>
                          </m:ctrlPr>
                        </m:sSubPr>
                        <m:e>
                          <m:r>
                            <a:rPr lang="tr-TR" i="1">
                              <a:latin typeface="Cambria Math" panose="02040503050406030204" pitchFamily="18" charset="0"/>
                            </a:rPr>
                            <m:t>𝑆</m:t>
                          </m:r>
                        </m:e>
                        <m:sub>
                          <m:r>
                            <a:rPr lang="tr-TR" i="1" smtClean="0">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0</m:t>
                      </m:r>
                      <m:sSub>
                        <m:sSubPr>
                          <m:ctrlPr>
                            <a:rPr lang="tr-TR" i="1">
                              <a:latin typeface="Cambria Math" panose="02040503050406030204" pitchFamily="18" charset="0"/>
                            </a:rPr>
                          </m:ctrlPr>
                        </m:sSubPr>
                        <m:e>
                          <m:r>
                            <a:rPr lang="tr-TR" i="1">
                              <a:latin typeface="Cambria Math" panose="02040503050406030204" pitchFamily="18" charset="0"/>
                            </a:rPr>
                            <m:t>𝑆</m:t>
                          </m:r>
                        </m:e>
                        <m:sub>
                          <m:r>
                            <a:rPr lang="tr-TR" i="1" smtClean="0">
                              <a:latin typeface="Cambria Math" panose="02040503050406030204" pitchFamily="18" charset="0"/>
                            </a:rPr>
                            <m:t>3</m:t>
                          </m:r>
                        </m:sub>
                      </m:sSub>
                      <m:r>
                        <a:rPr lang="tr-TR" b="0" i="1" smtClean="0">
                          <a:latin typeface="Cambria Math" panose="02040503050406030204" pitchFamily="18" charset="0"/>
                        </a:rPr>
                        <m:t>+0</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𝑆</m:t>
                          </m:r>
                        </m:e>
                        <m:sub>
                          <m:r>
                            <a:rPr lang="tr-TR" b="0" i="1" smtClean="0">
                              <a:latin typeface="Cambria Math" panose="02040503050406030204" pitchFamily="18" charset="0"/>
                            </a:rPr>
                            <m:t>4</m:t>
                          </m:r>
                        </m:sub>
                      </m:sSub>
                    </m:oMath>
                  </m:oMathPara>
                </a14:m>
                <a:endParaRPr lang="tr-TR" dirty="0"/>
              </a:p>
              <a:p>
                <a:pPr marL="0" indent="0">
                  <a:buFont typeface="Arial" pitchFamily="34" charset="0"/>
                  <a:buNone/>
                </a:pPr>
                <a:endParaRPr lang="tr-TR" dirty="0"/>
              </a:p>
            </p:txBody>
          </p:sp>
        </mc:Choice>
        <mc:Fallback xmlns="">
          <p:sp>
            <p:nvSpPr>
              <p:cNvPr id="7" name="İçerik Yer Tutucusu 2">
                <a:extLst>
                  <a:ext uri="{FF2B5EF4-FFF2-40B4-BE49-F238E27FC236}">
                    <a16:creationId xmlns:a16="http://schemas.microsoft.com/office/drawing/2014/main" id="{2AE7CF9C-E433-1C47-5A2E-B68DBE18E531}"/>
                  </a:ext>
                </a:extLst>
              </p:cNvPr>
              <p:cNvSpPr txBox="1">
                <a:spLocks noRot="1" noChangeAspect="1" noMove="1" noResize="1" noEditPoints="1" noAdjustHandles="1" noChangeArrowheads="1" noChangeShapeType="1" noTextEdit="1"/>
              </p:cNvSpPr>
              <p:nvPr/>
            </p:nvSpPr>
            <p:spPr>
              <a:xfrm>
                <a:off x="2975402" y="1092173"/>
                <a:ext cx="3853740" cy="443060"/>
              </a:xfrm>
              <a:prstGeom prst="rect">
                <a:avLst/>
              </a:prstGeom>
              <a:blipFill>
                <a:blip r:embed="rId2"/>
                <a:stretch>
                  <a:fillRect/>
                </a:stretch>
              </a:blipFill>
            </p:spPr>
            <p:txBody>
              <a:bodyPr/>
              <a:lstStyle/>
              <a:p>
                <a:r>
                  <a:rPr lang="tr-TR">
                    <a:noFill/>
                  </a:rPr>
                  <a:t> </a:t>
                </a:r>
              </a:p>
            </p:txBody>
          </p:sp>
        </mc:Fallback>
      </mc:AlternateContent>
      <p:sp>
        <p:nvSpPr>
          <p:cNvPr id="10" name="Oval 9">
            <a:extLst>
              <a:ext uri="{FF2B5EF4-FFF2-40B4-BE49-F238E27FC236}">
                <a16:creationId xmlns:a16="http://schemas.microsoft.com/office/drawing/2014/main" id="{45871F10-32EA-5A5E-F41D-470F5302B4E5}"/>
              </a:ext>
            </a:extLst>
          </p:cNvPr>
          <p:cNvSpPr/>
          <p:nvPr/>
        </p:nvSpPr>
        <p:spPr>
          <a:xfrm>
            <a:off x="3975846" y="2520122"/>
            <a:ext cx="524145" cy="3111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Dikdörtgen: Köşeleri Yuvarlatılmış 10">
            <a:extLst>
              <a:ext uri="{FF2B5EF4-FFF2-40B4-BE49-F238E27FC236}">
                <a16:creationId xmlns:a16="http://schemas.microsoft.com/office/drawing/2014/main" id="{43138868-01FB-C372-CC00-AA11A5A34645}"/>
              </a:ext>
            </a:extLst>
          </p:cNvPr>
          <p:cNvSpPr/>
          <p:nvPr/>
        </p:nvSpPr>
        <p:spPr>
          <a:xfrm>
            <a:off x="2949878" y="2567161"/>
            <a:ext cx="614010" cy="26407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Dikdörtgen: Köşeleri Yuvarlatılmış 11">
            <a:extLst>
              <a:ext uri="{FF2B5EF4-FFF2-40B4-BE49-F238E27FC236}">
                <a16:creationId xmlns:a16="http://schemas.microsoft.com/office/drawing/2014/main" id="{36457A25-82F7-31A3-A532-5231C9409A12}"/>
              </a:ext>
            </a:extLst>
          </p:cNvPr>
          <p:cNvSpPr/>
          <p:nvPr/>
        </p:nvSpPr>
        <p:spPr>
          <a:xfrm>
            <a:off x="3975847" y="2952469"/>
            <a:ext cx="614010" cy="26407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Oval 12">
            <a:extLst>
              <a:ext uri="{FF2B5EF4-FFF2-40B4-BE49-F238E27FC236}">
                <a16:creationId xmlns:a16="http://schemas.microsoft.com/office/drawing/2014/main" id="{BF6EF578-63BC-7A36-1D5F-E3C9B7738835}"/>
              </a:ext>
            </a:extLst>
          </p:cNvPr>
          <p:cNvSpPr/>
          <p:nvPr/>
        </p:nvSpPr>
        <p:spPr>
          <a:xfrm>
            <a:off x="3059832" y="2852936"/>
            <a:ext cx="432048" cy="363604"/>
          </a:xfrm>
          <a:prstGeom prst="ellipse">
            <a:avLst/>
          </a:prstGeom>
          <a:noFill/>
          <a:ln>
            <a:solidFill>
              <a:srgbClr val="EA6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mc:AlternateContent xmlns:mc="http://schemas.openxmlformats.org/markup-compatibility/2006" xmlns:a14="http://schemas.microsoft.com/office/drawing/2010/main">
        <mc:Choice Requires="a14">
          <p:sp>
            <p:nvSpPr>
              <p:cNvPr id="15" name="Metin kutusu 14">
                <a:extLst>
                  <a:ext uri="{FF2B5EF4-FFF2-40B4-BE49-F238E27FC236}">
                    <a16:creationId xmlns:a16="http://schemas.microsoft.com/office/drawing/2014/main" id="{E76C36CE-56A6-8F1F-3A71-00A3197CCEFD}"/>
                  </a:ext>
                </a:extLst>
              </p:cNvPr>
              <p:cNvSpPr txBox="1"/>
              <p:nvPr/>
            </p:nvSpPr>
            <p:spPr>
              <a:xfrm>
                <a:off x="467544" y="5155704"/>
                <a:ext cx="2296526" cy="9240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𝑎</m:t>
                          </m:r>
                        </m:e>
                        <m:sub>
                          <m:r>
                            <a:rPr lang="tr-TR" b="0" i="1" smtClean="0">
                              <a:latin typeface="Cambria Math" panose="02040503050406030204" pitchFamily="18" charset="0"/>
                            </a:rPr>
                            <m:t>13</m:t>
                          </m:r>
                        </m:sub>
                      </m:sSub>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1</m:t>
                          </m:r>
                        </m:num>
                        <m:den>
                          <m:r>
                            <a:rPr lang="tr-TR" b="0" i="1" smtClean="0">
                              <a:latin typeface="Cambria Math" panose="02040503050406030204" pitchFamily="18" charset="0"/>
                            </a:rPr>
                            <m:t>6</m:t>
                          </m:r>
                        </m:den>
                      </m:f>
                      <m:r>
                        <a:rPr lang="tr-TR" b="0" i="1" smtClean="0">
                          <a:latin typeface="Cambria Math" panose="02040503050406030204" pitchFamily="18" charset="0"/>
                        </a:rPr>
                        <m:t>−</m:t>
                      </m:r>
                      <m:f>
                        <m:fPr>
                          <m:ctrlPr>
                            <a:rPr lang="tr-TR" b="0" i="1" smtClean="0">
                              <a:latin typeface="Cambria Math" panose="02040503050406030204" pitchFamily="18" charset="0"/>
                            </a:rPr>
                          </m:ctrlPr>
                        </m:fPr>
                        <m:num>
                          <m:f>
                            <m:fPr>
                              <m:ctrlPr>
                                <a:rPr lang="tr-TR" b="0" i="1" smtClean="0">
                                  <a:latin typeface="Cambria Math" panose="02040503050406030204" pitchFamily="18" charset="0"/>
                                </a:rPr>
                              </m:ctrlPr>
                            </m:fPr>
                            <m:num>
                              <m:r>
                                <a:rPr lang="tr-TR" b="0" i="1" smtClean="0">
                                  <a:latin typeface="Cambria Math" panose="02040503050406030204" pitchFamily="18" charset="0"/>
                                </a:rPr>
                                <m:t>2</m:t>
                              </m:r>
                            </m:num>
                            <m:den>
                              <m:r>
                                <a:rPr lang="tr-TR" b="0" i="1" smtClean="0">
                                  <a:latin typeface="Cambria Math" panose="02040503050406030204" pitchFamily="18" charset="0"/>
                                </a:rPr>
                                <m:t>3</m:t>
                              </m:r>
                            </m:den>
                          </m:f>
                          <m:r>
                            <a:rPr lang="tr-TR" b="0" i="1" smtClean="0">
                              <a:latin typeface="Cambria Math" panose="02040503050406030204" pitchFamily="18" charset="0"/>
                              <a:ea typeface="Cambria Math" panose="02040503050406030204" pitchFamily="18" charset="0"/>
                            </a:rPr>
                            <m:t>×</m:t>
                          </m:r>
                          <m:f>
                            <m:fPr>
                              <m:ctrlPr>
                                <a:rPr lang="tr-TR" b="0" i="1" smtClean="0">
                                  <a:latin typeface="Cambria Math" panose="02040503050406030204" pitchFamily="18" charset="0"/>
                                  <a:ea typeface="Cambria Math" panose="02040503050406030204" pitchFamily="18" charset="0"/>
                                </a:rPr>
                              </m:ctrlPr>
                            </m:fPr>
                            <m:num>
                              <m:r>
                                <a:rPr lang="tr-TR" b="0" i="1" smtClean="0">
                                  <a:latin typeface="Cambria Math" panose="02040503050406030204" pitchFamily="18" charset="0"/>
                                  <a:ea typeface="Cambria Math" panose="02040503050406030204" pitchFamily="18" charset="0"/>
                                </a:rPr>
                                <m:t>−1</m:t>
                              </m:r>
                            </m:num>
                            <m:den>
                              <m:r>
                                <a:rPr lang="tr-TR" b="0" i="1" smtClean="0">
                                  <a:latin typeface="Cambria Math" panose="02040503050406030204" pitchFamily="18" charset="0"/>
                                  <a:ea typeface="Cambria Math" panose="02040503050406030204" pitchFamily="18" charset="0"/>
                                </a:rPr>
                                <m:t>6</m:t>
                              </m:r>
                            </m:den>
                          </m:f>
                        </m:num>
                        <m:den>
                          <m:f>
                            <m:fPr>
                              <m:ctrlPr>
                                <a:rPr lang="tr-TR" b="0" i="1" smtClean="0">
                                  <a:latin typeface="Cambria Math" panose="02040503050406030204" pitchFamily="18" charset="0"/>
                                </a:rPr>
                              </m:ctrlPr>
                            </m:fPr>
                            <m:num>
                              <m:r>
                                <a:rPr lang="tr-TR" b="0" i="1" smtClean="0">
                                  <a:latin typeface="Cambria Math" panose="02040503050406030204" pitchFamily="18" charset="0"/>
                                </a:rPr>
                                <m:t>4</m:t>
                              </m:r>
                            </m:num>
                            <m:den>
                              <m:r>
                                <a:rPr lang="tr-TR" b="0" i="1" smtClean="0">
                                  <a:latin typeface="Cambria Math" panose="02040503050406030204" pitchFamily="18" charset="0"/>
                                </a:rPr>
                                <m:t>3</m:t>
                              </m:r>
                            </m:den>
                          </m:f>
                        </m:den>
                      </m:f>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1</m:t>
                          </m:r>
                        </m:num>
                        <m:den>
                          <m:r>
                            <a:rPr lang="tr-TR" b="0" i="1" smtClean="0">
                              <a:latin typeface="Cambria Math" panose="02040503050406030204" pitchFamily="18" charset="0"/>
                            </a:rPr>
                            <m:t>4</m:t>
                          </m:r>
                        </m:den>
                      </m:f>
                    </m:oMath>
                  </m:oMathPara>
                </a14:m>
                <a:endParaRPr lang="tr-TR"/>
              </a:p>
            </p:txBody>
          </p:sp>
        </mc:Choice>
        <mc:Fallback xmlns="">
          <p:sp>
            <p:nvSpPr>
              <p:cNvPr id="15" name="Metin kutusu 14">
                <a:extLst>
                  <a:ext uri="{FF2B5EF4-FFF2-40B4-BE49-F238E27FC236}">
                    <a16:creationId xmlns:a16="http://schemas.microsoft.com/office/drawing/2014/main" id="{E76C36CE-56A6-8F1F-3A71-00A3197CCEFD}"/>
                  </a:ext>
                </a:extLst>
              </p:cNvPr>
              <p:cNvSpPr txBox="1">
                <a:spLocks noRot="1" noChangeAspect="1" noMove="1" noResize="1" noEditPoints="1" noAdjustHandles="1" noChangeArrowheads="1" noChangeShapeType="1" noTextEdit="1"/>
              </p:cNvSpPr>
              <p:nvPr/>
            </p:nvSpPr>
            <p:spPr>
              <a:xfrm>
                <a:off x="467544" y="5155704"/>
                <a:ext cx="2296526" cy="924036"/>
              </a:xfrm>
              <a:prstGeom prst="rect">
                <a:avLst/>
              </a:prstGeom>
              <a:blipFill>
                <a:blip r:embed="rId3"/>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173911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B3AC51C0-927E-6A74-2A7C-D5BD8139D522}"/>
              </a:ext>
            </a:extLst>
          </p:cNvPr>
          <p:cNvSpPr>
            <a:spLocks noGrp="1"/>
          </p:cNvSpPr>
          <p:nvPr>
            <p:ph type="title"/>
          </p:nvPr>
        </p:nvSpPr>
        <p:spPr/>
        <p:txBody>
          <a:bodyPr/>
          <a:lstStyle/>
          <a:p>
            <a:endParaRPr lang="tr-TR"/>
          </a:p>
        </p:txBody>
      </p:sp>
      <p:graphicFrame>
        <p:nvGraphicFramePr>
          <p:cNvPr id="4" name="Tablo 3">
            <a:extLst>
              <a:ext uri="{FF2B5EF4-FFF2-40B4-BE49-F238E27FC236}">
                <a16:creationId xmlns:a16="http://schemas.microsoft.com/office/drawing/2014/main" id="{A562F064-1896-9FEB-8D53-F4222EBC5363}"/>
              </a:ext>
            </a:extLst>
          </p:cNvPr>
          <p:cNvGraphicFramePr>
            <a:graphicFrameLocks noGrp="1"/>
          </p:cNvGraphicFramePr>
          <p:nvPr>
            <p:extLst>
              <p:ext uri="{D42A27DB-BD31-4B8C-83A1-F6EECF244321}">
                <p14:modId xmlns:p14="http://schemas.microsoft.com/office/powerpoint/2010/main" val="1236547425"/>
              </p:ext>
            </p:extLst>
          </p:nvPr>
        </p:nvGraphicFramePr>
        <p:xfrm>
          <a:off x="298941" y="2133600"/>
          <a:ext cx="8499120" cy="2590800"/>
        </p:xfrm>
        <a:graphic>
          <a:graphicData uri="http://schemas.openxmlformats.org/drawingml/2006/table">
            <a:tbl>
              <a:tblPr firstRow="1" bandRow="1">
                <a:tableStyleId>{5C22544A-7EE6-4342-B048-85BDC9FD1C3A}</a:tableStyleId>
              </a:tblPr>
              <a:tblGrid>
                <a:gridCol w="609049">
                  <a:extLst>
                    <a:ext uri="{9D8B030D-6E8A-4147-A177-3AD203B41FA5}">
                      <a16:colId xmlns:a16="http://schemas.microsoft.com/office/drawing/2014/main" val="2178839506"/>
                    </a:ext>
                  </a:extLst>
                </a:gridCol>
                <a:gridCol w="953163">
                  <a:extLst>
                    <a:ext uri="{9D8B030D-6E8A-4147-A177-3AD203B41FA5}">
                      <a16:colId xmlns:a16="http://schemas.microsoft.com/office/drawing/2014/main" val="382021516"/>
                    </a:ext>
                  </a:extLst>
                </a:gridCol>
                <a:gridCol w="953163">
                  <a:extLst>
                    <a:ext uri="{9D8B030D-6E8A-4147-A177-3AD203B41FA5}">
                      <a16:colId xmlns:a16="http://schemas.microsoft.com/office/drawing/2014/main" val="72475181"/>
                    </a:ext>
                  </a:extLst>
                </a:gridCol>
                <a:gridCol w="953163">
                  <a:extLst>
                    <a:ext uri="{9D8B030D-6E8A-4147-A177-3AD203B41FA5}">
                      <a16:colId xmlns:a16="http://schemas.microsoft.com/office/drawing/2014/main" val="1706971421"/>
                    </a:ext>
                  </a:extLst>
                </a:gridCol>
                <a:gridCol w="953163">
                  <a:extLst>
                    <a:ext uri="{9D8B030D-6E8A-4147-A177-3AD203B41FA5}">
                      <a16:colId xmlns:a16="http://schemas.microsoft.com/office/drawing/2014/main" val="763775528"/>
                    </a:ext>
                  </a:extLst>
                </a:gridCol>
                <a:gridCol w="953163">
                  <a:extLst>
                    <a:ext uri="{9D8B030D-6E8A-4147-A177-3AD203B41FA5}">
                      <a16:colId xmlns:a16="http://schemas.microsoft.com/office/drawing/2014/main" val="3167125294"/>
                    </a:ext>
                  </a:extLst>
                </a:gridCol>
                <a:gridCol w="953163">
                  <a:extLst>
                    <a:ext uri="{9D8B030D-6E8A-4147-A177-3AD203B41FA5}">
                      <a16:colId xmlns:a16="http://schemas.microsoft.com/office/drawing/2014/main" val="972441728"/>
                    </a:ext>
                  </a:extLst>
                </a:gridCol>
                <a:gridCol w="953163">
                  <a:extLst>
                    <a:ext uri="{9D8B030D-6E8A-4147-A177-3AD203B41FA5}">
                      <a16:colId xmlns:a16="http://schemas.microsoft.com/office/drawing/2014/main" val="3219138958"/>
                    </a:ext>
                  </a:extLst>
                </a:gridCol>
                <a:gridCol w="1217930">
                  <a:extLst>
                    <a:ext uri="{9D8B030D-6E8A-4147-A177-3AD203B41FA5}">
                      <a16:colId xmlns:a16="http://schemas.microsoft.com/office/drawing/2014/main" val="1005534472"/>
                    </a:ext>
                  </a:extLst>
                </a:gridCol>
              </a:tblGrid>
              <a:tr h="370840">
                <a:tc>
                  <a:txBody>
                    <a:bodyPr/>
                    <a:lstStyle/>
                    <a:p>
                      <a:r>
                        <a:rPr lang="tr-TR" dirty="0" err="1"/>
                        <a:t>Ci</a:t>
                      </a:r>
                      <a:endParaRPr lang="tr-TR" dirty="0"/>
                    </a:p>
                  </a:txBody>
                  <a:tcPr/>
                </a:tc>
                <a:tc>
                  <a:txBody>
                    <a:bodyPr/>
                    <a:lstStyle/>
                    <a:p>
                      <a:endParaRPr lang="tr-TR" dirty="0"/>
                    </a:p>
                  </a:txBody>
                  <a:tcPr/>
                </a:tc>
                <a:tc>
                  <a:txBody>
                    <a:bodyPr/>
                    <a:lstStyle/>
                    <a:p>
                      <a:r>
                        <a:rPr lang="tr-TR" dirty="0"/>
                        <a:t>X1</a:t>
                      </a:r>
                    </a:p>
                  </a:txBody>
                  <a:tcPr/>
                </a:tc>
                <a:tc>
                  <a:txBody>
                    <a:bodyPr/>
                    <a:lstStyle/>
                    <a:p>
                      <a:r>
                        <a:rPr lang="tr-TR" dirty="0"/>
                        <a:t>x2</a:t>
                      </a:r>
                    </a:p>
                  </a:txBody>
                  <a:tcPr/>
                </a:tc>
                <a:tc>
                  <a:txBody>
                    <a:bodyPr/>
                    <a:lstStyle/>
                    <a:p>
                      <a:r>
                        <a:rPr lang="tr-TR" dirty="0"/>
                        <a:t>S1</a:t>
                      </a:r>
                    </a:p>
                  </a:txBody>
                  <a:tcPr/>
                </a:tc>
                <a:tc>
                  <a:txBody>
                    <a:bodyPr/>
                    <a:lstStyle/>
                    <a:p>
                      <a:r>
                        <a:rPr lang="tr-TR" dirty="0"/>
                        <a:t>S2</a:t>
                      </a:r>
                    </a:p>
                  </a:txBody>
                  <a:tcPr/>
                </a:tc>
                <a:tc>
                  <a:txBody>
                    <a:bodyPr/>
                    <a:lstStyle/>
                    <a:p>
                      <a:r>
                        <a:rPr lang="tr-TR" dirty="0"/>
                        <a:t>s3</a:t>
                      </a:r>
                    </a:p>
                  </a:txBody>
                  <a:tcPr/>
                </a:tc>
                <a:tc>
                  <a:txBody>
                    <a:bodyPr/>
                    <a:lstStyle/>
                    <a:p>
                      <a:r>
                        <a:rPr lang="tr-TR" dirty="0"/>
                        <a:t>s4</a:t>
                      </a:r>
                    </a:p>
                  </a:txBody>
                  <a:tcPr/>
                </a:tc>
                <a:tc>
                  <a:txBody>
                    <a:bodyPr/>
                    <a:lstStyle/>
                    <a:p>
                      <a:r>
                        <a:rPr lang="tr-TR" dirty="0"/>
                        <a:t>Çözüm</a:t>
                      </a:r>
                    </a:p>
                  </a:txBody>
                  <a:tcPr/>
                </a:tc>
                <a:extLst>
                  <a:ext uri="{0D108BD9-81ED-4DB2-BD59-A6C34878D82A}">
                    <a16:rowId xmlns:a16="http://schemas.microsoft.com/office/drawing/2014/main" val="2563897716"/>
                  </a:ext>
                </a:extLst>
              </a:tr>
              <a:tr h="370840">
                <a:tc>
                  <a:txBody>
                    <a:bodyPr/>
                    <a:lstStyle/>
                    <a:p>
                      <a:r>
                        <a:rPr lang="tr-TR" dirty="0"/>
                        <a:t>5</a:t>
                      </a:r>
                    </a:p>
                  </a:txBody>
                  <a:tcPr/>
                </a:tc>
                <a:tc>
                  <a:txBody>
                    <a:bodyPr/>
                    <a:lstStyle/>
                    <a:p>
                      <a:r>
                        <a:rPr lang="tr-TR" dirty="0"/>
                        <a:t>x1</a:t>
                      </a:r>
                    </a:p>
                  </a:txBody>
                  <a:tcPr/>
                </a:tc>
                <a:tc>
                  <a:txBody>
                    <a:bodyPr/>
                    <a:lstStyle/>
                    <a:p>
                      <a:pPr algn="ctr"/>
                      <a:r>
                        <a:rPr lang="tr-TR" dirty="0"/>
                        <a:t>1</a:t>
                      </a:r>
                    </a:p>
                  </a:txBody>
                  <a:tcPr/>
                </a:tc>
                <a:tc>
                  <a:txBody>
                    <a:bodyPr/>
                    <a:lstStyle/>
                    <a:p>
                      <a:pPr algn="ctr"/>
                      <a:r>
                        <a:rPr lang="tr-TR" dirty="0"/>
                        <a:t>2/3</a:t>
                      </a:r>
                    </a:p>
                  </a:txBody>
                  <a:tcPr/>
                </a:tc>
                <a:tc>
                  <a:txBody>
                    <a:bodyPr/>
                    <a:lstStyle/>
                    <a:p>
                      <a:pPr algn="ctr"/>
                      <a:r>
                        <a:rPr lang="tr-TR" dirty="0"/>
                        <a:t>1/6</a:t>
                      </a:r>
                    </a:p>
                  </a:txBody>
                  <a:tcPr/>
                </a:tc>
                <a:tc>
                  <a:txBody>
                    <a:bodyPr/>
                    <a:lstStyle/>
                    <a:p>
                      <a:pPr algn="ctr"/>
                      <a:r>
                        <a:rPr lang="tr-TR" dirty="0"/>
                        <a:t>0</a:t>
                      </a:r>
                    </a:p>
                  </a:txBody>
                  <a:tcPr/>
                </a:tc>
                <a:tc>
                  <a:txBody>
                    <a:bodyPr/>
                    <a:lstStyle/>
                    <a:p>
                      <a:pPr algn="ctr"/>
                      <a:r>
                        <a:rPr lang="tr-TR" dirty="0"/>
                        <a:t>0</a:t>
                      </a:r>
                    </a:p>
                  </a:txBody>
                  <a:tcPr/>
                </a:tc>
                <a:tc>
                  <a:txBody>
                    <a:bodyPr/>
                    <a:lstStyle/>
                    <a:p>
                      <a:pPr algn="ctr"/>
                      <a:r>
                        <a:rPr lang="tr-TR" dirty="0"/>
                        <a:t>0</a:t>
                      </a:r>
                    </a:p>
                  </a:txBody>
                  <a:tcPr/>
                </a:tc>
                <a:tc>
                  <a:txBody>
                    <a:bodyPr/>
                    <a:lstStyle/>
                    <a:p>
                      <a:pPr algn="ctr"/>
                      <a:r>
                        <a:rPr lang="tr-TR" dirty="0"/>
                        <a:t>4</a:t>
                      </a:r>
                    </a:p>
                  </a:txBody>
                  <a:tcPr/>
                </a:tc>
                <a:extLst>
                  <a:ext uri="{0D108BD9-81ED-4DB2-BD59-A6C34878D82A}">
                    <a16:rowId xmlns:a16="http://schemas.microsoft.com/office/drawing/2014/main" val="507658012"/>
                  </a:ext>
                </a:extLst>
              </a:tr>
              <a:tr h="370840">
                <a:tc>
                  <a:txBody>
                    <a:bodyPr/>
                    <a:lstStyle/>
                    <a:p>
                      <a:r>
                        <a:rPr lang="tr-TR" dirty="0"/>
                        <a:t>0</a:t>
                      </a:r>
                    </a:p>
                  </a:txBody>
                  <a:tcPr/>
                </a:tc>
                <a:tc>
                  <a:txBody>
                    <a:bodyPr/>
                    <a:lstStyle/>
                    <a:p>
                      <a:r>
                        <a:rPr lang="tr-TR" dirty="0"/>
                        <a:t>S2</a:t>
                      </a:r>
                    </a:p>
                  </a:txBody>
                  <a:tcPr/>
                </a:tc>
                <a:tc>
                  <a:txBody>
                    <a:bodyPr/>
                    <a:lstStyle/>
                    <a:p>
                      <a:pPr algn="ctr"/>
                      <a:r>
                        <a:rPr lang="tr-TR" dirty="0"/>
                        <a:t>0</a:t>
                      </a:r>
                    </a:p>
                  </a:txBody>
                  <a:tcPr/>
                </a:tc>
                <a:tc>
                  <a:txBody>
                    <a:bodyPr/>
                    <a:lstStyle/>
                    <a:p>
                      <a:pPr algn="ctr"/>
                      <a:r>
                        <a:rPr lang="tr-TR" dirty="0">
                          <a:solidFill>
                            <a:srgbClr val="FF0000"/>
                          </a:solidFill>
                        </a:rPr>
                        <a:t>4/3</a:t>
                      </a:r>
                    </a:p>
                  </a:txBody>
                  <a:tcPr/>
                </a:tc>
                <a:tc>
                  <a:txBody>
                    <a:bodyPr/>
                    <a:lstStyle/>
                    <a:p>
                      <a:pPr algn="ctr"/>
                      <a:r>
                        <a:rPr lang="tr-TR" dirty="0"/>
                        <a:t>-1/6</a:t>
                      </a:r>
                    </a:p>
                  </a:txBody>
                  <a:tcPr/>
                </a:tc>
                <a:tc>
                  <a:txBody>
                    <a:bodyPr/>
                    <a:lstStyle/>
                    <a:p>
                      <a:pPr algn="ctr"/>
                      <a:r>
                        <a:rPr lang="tr-TR" dirty="0"/>
                        <a:t>1</a:t>
                      </a:r>
                    </a:p>
                  </a:txBody>
                  <a:tcPr/>
                </a:tc>
                <a:tc>
                  <a:txBody>
                    <a:bodyPr/>
                    <a:lstStyle/>
                    <a:p>
                      <a:pPr algn="ctr"/>
                      <a:r>
                        <a:rPr lang="tr-TR" dirty="0"/>
                        <a:t>0</a:t>
                      </a:r>
                    </a:p>
                  </a:txBody>
                  <a:tcPr/>
                </a:tc>
                <a:tc>
                  <a:txBody>
                    <a:bodyPr/>
                    <a:lstStyle/>
                    <a:p>
                      <a:pPr algn="ctr"/>
                      <a:r>
                        <a:rPr lang="tr-TR" dirty="0"/>
                        <a:t>0</a:t>
                      </a:r>
                    </a:p>
                  </a:txBody>
                  <a:tcPr/>
                </a:tc>
                <a:tc>
                  <a:txBody>
                    <a:bodyPr/>
                    <a:lstStyle/>
                    <a:p>
                      <a:pPr algn="ctr"/>
                      <a:r>
                        <a:rPr lang="tr-TR" dirty="0"/>
                        <a:t>2</a:t>
                      </a:r>
                    </a:p>
                  </a:txBody>
                  <a:tcPr/>
                </a:tc>
                <a:extLst>
                  <a:ext uri="{0D108BD9-81ED-4DB2-BD59-A6C34878D82A}">
                    <a16:rowId xmlns:a16="http://schemas.microsoft.com/office/drawing/2014/main" val="1184464105"/>
                  </a:ext>
                </a:extLst>
              </a:tr>
              <a:tr h="370840">
                <a:tc>
                  <a:txBody>
                    <a:bodyPr/>
                    <a:lstStyle/>
                    <a:p>
                      <a:r>
                        <a:rPr lang="tr-TR" dirty="0"/>
                        <a:t>0</a:t>
                      </a:r>
                    </a:p>
                  </a:txBody>
                  <a:tcPr/>
                </a:tc>
                <a:tc>
                  <a:txBody>
                    <a:bodyPr/>
                    <a:lstStyle/>
                    <a:p>
                      <a:r>
                        <a:rPr lang="tr-TR" dirty="0"/>
                        <a:t>S3</a:t>
                      </a:r>
                    </a:p>
                  </a:txBody>
                  <a:tcPr/>
                </a:tc>
                <a:tc>
                  <a:txBody>
                    <a:bodyPr/>
                    <a:lstStyle/>
                    <a:p>
                      <a:pPr algn="ctr"/>
                      <a:r>
                        <a:rPr lang="tr-TR" dirty="0"/>
                        <a:t>0</a:t>
                      </a:r>
                    </a:p>
                  </a:txBody>
                  <a:tcPr/>
                </a:tc>
                <a:tc>
                  <a:txBody>
                    <a:bodyPr/>
                    <a:lstStyle/>
                    <a:p>
                      <a:pPr algn="ctr"/>
                      <a:r>
                        <a:rPr lang="tr-TR" dirty="0"/>
                        <a:t>5/3</a:t>
                      </a:r>
                    </a:p>
                  </a:txBody>
                  <a:tcPr/>
                </a:tc>
                <a:tc>
                  <a:txBody>
                    <a:bodyPr/>
                    <a:lstStyle/>
                    <a:p>
                      <a:pPr algn="ctr"/>
                      <a:r>
                        <a:rPr lang="tr-TR" dirty="0"/>
                        <a:t>1/6</a:t>
                      </a:r>
                    </a:p>
                  </a:txBody>
                  <a:tcPr/>
                </a:tc>
                <a:tc>
                  <a:txBody>
                    <a:bodyPr/>
                    <a:lstStyle/>
                    <a:p>
                      <a:pPr algn="ctr"/>
                      <a:r>
                        <a:rPr lang="tr-TR" dirty="0"/>
                        <a:t>0</a:t>
                      </a:r>
                    </a:p>
                  </a:txBody>
                  <a:tcPr/>
                </a:tc>
                <a:tc>
                  <a:txBody>
                    <a:bodyPr/>
                    <a:lstStyle/>
                    <a:p>
                      <a:pPr algn="ctr"/>
                      <a:r>
                        <a:rPr lang="tr-TR" dirty="0"/>
                        <a:t>1</a:t>
                      </a:r>
                    </a:p>
                  </a:txBody>
                  <a:tcPr/>
                </a:tc>
                <a:tc>
                  <a:txBody>
                    <a:bodyPr/>
                    <a:lstStyle/>
                    <a:p>
                      <a:pPr algn="ctr"/>
                      <a:r>
                        <a:rPr lang="tr-TR" dirty="0"/>
                        <a:t>0</a:t>
                      </a:r>
                    </a:p>
                  </a:txBody>
                  <a:tcPr/>
                </a:tc>
                <a:tc>
                  <a:txBody>
                    <a:bodyPr/>
                    <a:lstStyle/>
                    <a:p>
                      <a:pPr algn="ctr"/>
                      <a:r>
                        <a:rPr lang="tr-TR" dirty="0"/>
                        <a:t>5</a:t>
                      </a:r>
                    </a:p>
                  </a:txBody>
                  <a:tcPr/>
                </a:tc>
                <a:extLst>
                  <a:ext uri="{0D108BD9-81ED-4DB2-BD59-A6C34878D82A}">
                    <a16:rowId xmlns:a16="http://schemas.microsoft.com/office/drawing/2014/main" val="1181558507"/>
                  </a:ext>
                </a:extLst>
              </a:tr>
              <a:tr h="370840">
                <a:tc>
                  <a:txBody>
                    <a:bodyPr/>
                    <a:lstStyle/>
                    <a:p>
                      <a:r>
                        <a:rPr lang="tr-TR" dirty="0"/>
                        <a:t>0</a:t>
                      </a:r>
                    </a:p>
                  </a:txBody>
                  <a:tcPr/>
                </a:tc>
                <a:tc>
                  <a:txBody>
                    <a:bodyPr/>
                    <a:lstStyle/>
                    <a:p>
                      <a:r>
                        <a:rPr lang="tr-TR" dirty="0"/>
                        <a:t>S4</a:t>
                      </a:r>
                    </a:p>
                  </a:txBody>
                  <a:tcPr/>
                </a:tc>
                <a:tc>
                  <a:txBody>
                    <a:bodyPr/>
                    <a:lstStyle/>
                    <a:p>
                      <a:pPr algn="ctr"/>
                      <a:r>
                        <a:rPr lang="tr-TR" dirty="0"/>
                        <a:t>0</a:t>
                      </a:r>
                    </a:p>
                  </a:txBody>
                  <a:tcPr/>
                </a:tc>
                <a:tc>
                  <a:txBody>
                    <a:bodyPr/>
                    <a:lstStyle/>
                    <a:p>
                      <a:pPr algn="ctr"/>
                      <a:r>
                        <a:rPr lang="tr-TR" dirty="0"/>
                        <a:t>1</a:t>
                      </a:r>
                    </a:p>
                  </a:txBody>
                  <a:tcPr/>
                </a:tc>
                <a:tc>
                  <a:txBody>
                    <a:bodyPr/>
                    <a:lstStyle/>
                    <a:p>
                      <a:pPr algn="ctr"/>
                      <a:r>
                        <a:rPr lang="tr-TR" dirty="0"/>
                        <a:t>0</a:t>
                      </a:r>
                    </a:p>
                  </a:txBody>
                  <a:tcPr/>
                </a:tc>
                <a:tc>
                  <a:txBody>
                    <a:bodyPr/>
                    <a:lstStyle/>
                    <a:p>
                      <a:pPr algn="ctr"/>
                      <a:r>
                        <a:rPr lang="tr-TR" dirty="0"/>
                        <a:t>0</a:t>
                      </a:r>
                    </a:p>
                  </a:txBody>
                  <a:tcPr/>
                </a:tc>
                <a:tc>
                  <a:txBody>
                    <a:bodyPr/>
                    <a:lstStyle/>
                    <a:p>
                      <a:pPr algn="ctr"/>
                      <a:r>
                        <a:rPr lang="tr-TR" dirty="0"/>
                        <a:t>0</a:t>
                      </a:r>
                    </a:p>
                  </a:txBody>
                  <a:tcPr/>
                </a:tc>
                <a:tc>
                  <a:txBody>
                    <a:bodyPr/>
                    <a:lstStyle/>
                    <a:p>
                      <a:pPr algn="ctr"/>
                      <a:r>
                        <a:rPr lang="tr-TR" dirty="0"/>
                        <a:t>1</a:t>
                      </a:r>
                    </a:p>
                  </a:txBody>
                  <a:tcPr/>
                </a:tc>
                <a:tc>
                  <a:txBody>
                    <a:bodyPr/>
                    <a:lstStyle/>
                    <a:p>
                      <a:pPr algn="ctr"/>
                      <a:r>
                        <a:rPr lang="tr-TR" dirty="0"/>
                        <a:t>2</a:t>
                      </a:r>
                    </a:p>
                  </a:txBody>
                  <a:tcPr/>
                </a:tc>
                <a:extLst>
                  <a:ext uri="{0D108BD9-81ED-4DB2-BD59-A6C34878D82A}">
                    <a16:rowId xmlns:a16="http://schemas.microsoft.com/office/drawing/2014/main" val="182383045"/>
                  </a:ext>
                </a:extLst>
              </a:tr>
              <a:tr h="370840">
                <a:tc>
                  <a:txBody>
                    <a:bodyPr/>
                    <a:lstStyle/>
                    <a:p>
                      <a:endParaRPr lang="tr-TR" dirty="0"/>
                    </a:p>
                  </a:txBody>
                  <a:tcPr/>
                </a:tc>
                <a:tc>
                  <a:txBody>
                    <a:bodyPr/>
                    <a:lstStyle/>
                    <a:p>
                      <a:r>
                        <a:rPr lang="tr-TR" dirty="0"/>
                        <a:t>Z</a:t>
                      </a:r>
                    </a:p>
                  </a:txBody>
                  <a:tcPr/>
                </a:tc>
                <a:tc>
                  <a:txBody>
                    <a:bodyPr/>
                    <a:lstStyle/>
                    <a:p>
                      <a:pPr algn="ctr"/>
                      <a:r>
                        <a:rPr lang="tr-TR" dirty="0"/>
                        <a:t>5</a:t>
                      </a:r>
                    </a:p>
                  </a:txBody>
                  <a:tcPr/>
                </a:tc>
                <a:tc>
                  <a:txBody>
                    <a:bodyPr/>
                    <a:lstStyle/>
                    <a:p>
                      <a:pPr algn="ctr"/>
                      <a:r>
                        <a:rPr lang="tr-TR" dirty="0"/>
                        <a:t>10/3</a:t>
                      </a:r>
                    </a:p>
                  </a:txBody>
                  <a:tcPr/>
                </a:tc>
                <a:tc>
                  <a:txBody>
                    <a:bodyPr/>
                    <a:lstStyle/>
                    <a:p>
                      <a:pPr algn="ctr"/>
                      <a:r>
                        <a:rPr lang="tr-TR" dirty="0"/>
                        <a:t>5/6</a:t>
                      </a:r>
                    </a:p>
                  </a:txBody>
                  <a:tcPr/>
                </a:tc>
                <a:tc>
                  <a:txBody>
                    <a:bodyPr/>
                    <a:lstStyle/>
                    <a:p>
                      <a:pPr algn="ctr"/>
                      <a:r>
                        <a:rPr lang="tr-TR" dirty="0"/>
                        <a:t>0</a:t>
                      </a:r>
                    </a:p>
                  </a:txBody>
                  <a:tcPr/>
                </a:tc>
                <a:tc>
                  <a:txBody>
                    <a:bodyPr/>
                    <a:lstStyle/>
                    <a:p>
                      <a:pPr algn="ctr"/>
                      <a:r>
                        <a:rPr lang="tr-TR" dirty="0"/>
                        <a:t>0</a:t>
                      </a:r>
                    </a:p>
                  </a:txBody>
                  <a:tcPr/>
                </a:tc>
                <a:tc>
                  <a:txBody>
                    <a:bodyPr/>
                    <a:lstStyle/>
                    <a:p>
                      <a:pPr algn="ctr"/>
                      <a:r>
                        <a:rPr lang="tr-TR" dirty="0"/>
                        <a:t>0</a:t>
                      </a:r>
                    </a:p>
                  </a:txBody>
                  <a:tcPr/>
                </a:tc>
                <a:tc>
                  <a:txBody>
                    <a:bodyPr/>
                    <a:lstStyle/>
                    <a:p>
                      <a:pPr algn="ctr"/>
                      <a:r>
                        <a:rPr lang="tr-TR" dirty="0"/>
                        <a:t>20</a:t>
                      </a:r>
                    </a:p>
                  </a:txBody>
                  <a:tcPr/>
                </a:tc>
                <a:extLst>
                  <a:ext uri="{0D108BD9-81ED-4DB2-BD59-A6C34878D82A}">
                    <a16:rowId xmlns:a16="http://schemas.microsoft.com/office/drawing/2014/main" val="1161239214"/>
                  </a:ext>
                </a:extLst>
              </a:tr>
              <a:tr h="239350">
                <a:tc>
                  <a:txBody>
                    <a:bodyPr/>
                    <a:lstStyle/>
                    <a:p>
                      <a:endParaRPr lang="tr-TR" dirty="0"/>
                    </a:p>
                  </a:txBody>
                  <a:tcPr/>
                </a:tc>
                <a:tc>
                  <a:txBody>
                    <a:bodyPr/>
                    <a:lstStyle/>
                    <a:p>
                      <a:r>
                        <a:rPr lang="tr-TR" dirty="0"/>
                        <a:t>C-Z</a:t>
                      </a:r>
                    </a:p>
                  </a:txBody>
                  <a:tcPr/>
                </a:tc>
                <a:tc>
                  <a:txBody>
                    <a:bodyPr/>
                    <a:lstStyle/>
                    <a:p>
                      <a:pPr algn="ctr"/>
                      <a:r>
                        <a:rPr lang="tr-TR" dirty="0"/>
                        <a:t>0</a:t>
                      </a:r>
                    </a:p>
                  </a:txBody>
                  <a:tcPr/>
                </a:tc>
                <a:tc>
                  <a:txBody>
                    <a:bodyPr/>
                    <a:lstStyle/>
                    <a:p>
                      <a:pPr algn="ctr"/>
                      <a:r>
                        <a:rPr lang="tr-TR" dirty="0"/>
                        <a:t>2/3</a:t>
                      </a:r>
                    </a:p>
                  </a:txBody>
                  <a:tcPr/>
                </a:tc>
                <a:tc>
                  <a:txBody>
                    <a:bodyPr/>
                    <a:lstStyle/>
                    <a:p>
                      <a:pPr algn="ctr"/>
                      <a:r>
                        <a:rPr lang="tr-TR" dirty="0"/>
                        <a:t>-5/6</a:t>
                      </a:r>
                    </a:p>
                  </a:txBody>
                  <a:tcPr/>
                </a:tc>
                <a:tc>
                  <a:txBody>
                    <a:bodyPr/>
                    <a:lstStyle/>
                    <a:p>
                      <a:pPr algn="ctr"/>
                      <a:r>
                        <a:rPr lang="tr-TR" dirty="0"/>
                        <a:t>0</a:t>
                      </a:r>
                    </a:p>
                  </a:txBody>
                  <a:tcPr/>
                </a:tc>
                <a:tc>
                  <a:txBody>
                    <a:bodyPr/>
                    <a:lstStyle/>
                    <a:p>
                      <a:pPr algn="ctr"/>
                      <a:r>
                        <a:rPr lang="tr-TR" dirty="0"/>
                        <a:t>0</a:t>
                      </a:r>
                    </a:p>
                  </a:txBody>
                  <a:tcPr/>
                </a:tc>
                <a:tc>
                  <a:txBody>
                    <a:bodyPr/>
                    <a:lstStyle/>
                    <a:p>
                      <a:pPr algn="ctr"/>
                      <a:r>
                        <a:rPr lang="tr-TR" dirty="0"/>
                        <a:t>0</a:t>
                      </a:r>
                    </a:p>
                  </a:txBody>
                  <a:tcPr/>
                </a:tc>
                <a:tc>
                  <a:txBody>
                    <a:bodyPr/>
                    <a:lstStyle/>
                    <a:p>
                      <a:pPr algn="ctr"/>
                      <a:r>
                        <a:rPr lang="tr-TR" dirty="0"/>
                        <a:t>-</a:t>
                      </a:r>
                    </a:p>
                  </a:txBody>
                  <a:tcPr/>
                </a:tc>
                <a:extLst>
                  <a:ext uri="{0D108BD9-81ED-4DB2-BD59-A6C34878D82A}">
                    <a16:rowId xmlns:a16="http://schemas.microsoft.com/office/drawing/2014/main" val="3817826542"/>
                  </a:ext>
                </a:extLst>
              </a:tr>
            </a:tbl>
          </a:graphicData>
        </a:graphic>
      </p:graphicFrame>
      <mc:AlternateContent xmlns:mc="http://schemas.openxmlformats.org/markup-compatibility/2006" xmlns:a14="http://schemas.microsoft.com/office/drawing/2010/main">
        <mc:Choice Requires="a14">
          <p:sp>
            <p:nvSpPr>
              <p:cNvPr id="7" name="İçerik Yer Tutucusu 2">
                <a:extLst>
                  <a:ext uri="{FF2B5EF4-FFF2-40B4-BE49-F238E27FC236}">
                    <a16:creationId xmlns:a16="http://schemas.microsoft.com/office/drawing/2014/main" id="{2AE7CF9C-E433-1C47-5A2E-B68DBE18E531}"/>
                  </a:ext>
                </a:extLst>
              </p:cNvPr>
              <p:cNvSpPr txBox="1">
                <a:spLocks/>
              </p:cNvSpPr>
              <p:nvPr/>
            </p:nvSpPr>
            <p:spPr>
              <a:xfrm>
                <a:off x="2975402" y="1092173"/>
                <a:ext cx="3853740" cy="443060"/>
              </a:xfrm>
              <a:prstGeom prst="rect">
                <a:avLst/>
              </a:prstGeom>
            </p:spPr>
            <p:txBody>
              <a:bodyPr vert="horz" lIns="91440" tIns="45720" rIns="91440" bIns="45720" rtlCol="0">
                <a:normAutofit fontScale="85000" lnSpcReduction="10000"/>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𝑍</m:t>
                      </m:r>
                      <m:r>
                        <a:rPr lang="tr-TR" i="1" smtClean="0">
                          <a:latin typeface="Cambria Math" panose="02040503050406030204" pitchFamily="18" charset="0"/>
                        </a:rPr>
                        <m:t>=5</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4</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+0</m:t>
                      </m:r>
                      <m:sSub>
                        <m:sSubPr>
                          <m:ctrlPr>
                            <a:rPr lang="tr-TR" i="1">
                              <a:latin typeface="Cambria Math" panose="02040503050406030204" pitchFamily="18" charset="0"/>
                            </a:rPr>
                          </m:ctrlPr>
                        </m:sSubPr>
                        <m:e>
                          <m:r>
                            <a:rPr lang="tr-TR" i="1" smtClean="0">
                              <a:latin typeface="Cambria Math" panose="02040503050406030204" pitchFamily="18" charset="0"/>
                            </a:rPr>
                            <m:t>𝑆</m:t>
                          </m:r>
                        </m:e>
                        <m:sub>
                          <m:r>
                            <a:rPr lang="tr-TR" i="1" smtClean="0">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0</m:t>
                      </m:r>
                      <m:sSub>
                        <m:sSubPr>
                          <m:ctrlPr>
                            <a:rPr lang="tr-TR" i="1">
                              <a:latin typeface="Cambria Math" panose="02040503050406030204" pitchFamily="18" charset="0"/>
                            </a:rPr>
                          </m:ctrlPr>
                        </m:sSubPr>
                        <m:e>
                          <m:r>
                            <a:rPr lang="tr-TR" i="1">
                              <a:latin typeface="Cambria Math" panose="02040503050406030204" pitchFamily="18" charset="0"/>
                            </a:rPr>
                            <m:t>𝑆</m:t>
                          </m:r>
                        </m:e>
                        <m:sub>
                          <m:r>
                            <a:rPr lang="tr-TR" i="1" smtClean="0">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0</m:t>
                      </m:r>
                      <m:sSub>
                        <m:sSubPr>
                          <m:ctrlPr>
                            <a:rPr lang="tr-TR" i="1">
                              <a:latin typeface="Cambria Math" panose="02040503050406030204" pitchFamily="18" charset="0"/>
                            </a:rPr>
                          </m:ctrlPr>
                        </m:sSubPr>
                        <m:e>
                          <m:r>
                            <a:rPr lang="tr-TR" i="1">
                              <a:latin typeface="Cambria Math" panose="02040503050406030204" pitchFamily="18" charset="0"/>
                            </a:rPr>
                            <m:t>𝑆</m:t>
                          </m:r>
                        </m:e>
                        <m:sub>
                          <m:r>
                            <a:rPr lang="tr-TR" i="1" smtClean="0">
                              <a:latin typeface="Cambria Math" panose="02040503050406030204" pitchFamily="18" charset="0"/>
                            </a:rPr>
                            <m:t>3</m:t>
                          </m:r>
                        </m:sub>
                      </m:sSub>
                      <m:r>
                        <a:rPr lang="tr-TR" b="0" i="1" smtClean="0">
                          <a:latin typeface="Cambria Math" panose="02040503050406030204" pitchFamily="18" charset="0"/>
                        </a:rPr>
                        <m:t>+0</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𝑆</m:t>
                          </m:r>
                        </m:e>
                        <m:sub>
                          <m:r>
                            <a:rPr lang="tr-TR" b="0" i="1" smtClean="0">
                              <a:latin typeface="Cambria Math" panose="02040503050406030204" pitchFamily="18" charset="0"/>
                            </a:rPr>
                            <m:t>4</m:t>
                          </m:r>
                        </m:sub>
                      </m:sSub>
                    </m:oMath>
                  </m:oMathPara>
                </a14:m>
                <a:endParaRPr lang="tr-TR" dirty="0"/>
              </a:p>
              <a:p>
                <a:pPr marL="0" indent="0">
                  <a:buFont typeface="Arial" pitchFamily="34" charset="0"/>
                  <a:buNone/>
                </a:pPr>
                <a:endParaRPr lang="tr-TR" dirty="0"/>
              </a:p>
            </p:txBody>
          </p:sp>
        </mc:Choice>
        <mc:Fallback xmlns="">
          <p:sp>
            <p:nvSpPr>
              <p:cNvPr id="7" name="İçerik Yer Tutucusu 2">
                <a:extLst>
                  <a:ext uri="{FF2B5EF4-FFF2-40B4-BE49-F238E27FC236}">
                    <a16:creationId xmlns:a16="http://schemas.microsoft.com/office/drawing/2014/main" id="{2AE7CF9C-E433-1C47-5A2E-B68DBE18E531}"/>
                  </a:ext>
                </a:extLst>
              </p:cNvPr>
              <p:cNvSpPr txBox="1">
                <a:spLocks noRot="1" noChangeAspect="1" noMove="1" noResize="1" noEditPoints="1" noAdjustHandles="1" noChangeArrowheads="1" noChangeShapeType="1" noTextEdit="1"/>
              </p:cNvSpPr>
              <p:nvPr/>
            </p:nvSpPr>
            <p:spPr>
              <a:xfrm>
                <a:off x="2975402" y="1092173"/>
                <a:ext cx="3853740" cy="443060"/>
              </a:xfrm>
              <a:prstGeom prst="rect">
                <a:avLst/>
              </a:prstGeom>
              <a:blipFill>
                <a:blip r:embed="rId2"/>
                <a:stretch>
                  <a:fillRect/>
                </a:stretch>
              </a:blipFill>
            </p:spPr>
            <p:txBody>
              <a:bodyPr/>
              <a:lstStyle/>
              <a:p>
                <a:r>
                  <a:rPr lang="tr-TR">
                    <a:noFill/>
                  </a:rPr>
                  <a:t> </a:t>
                </a:r>
              </a:p>
            </p:txBody>
          </p:sp>
        </mc:Fallback>
      </mc:AlternateContent>
      <p:sp>
        <p:nvSpPr>
          <p:cNvPr id="10" name="Oval 9">
            <a:extLst>
              <a:ext uri="{FF2B5EF4-FFF2-40B4-BE49-F238E27FC236}">
                <a16:creationId xmlns:a16="http://schemas.microsoft.com/office/drawing/2014/main" id="{45871F10-32EA-5A5E-F41D-470F5302B4E5}"/>
              </a:ext>
            </a:extLst>
          </p:cNvPr>
          <p:cNvSpPr/>
          <p:nvPr/>
        </p:nvSpPr>
        <p:spPr>
          <a:xfrm>
            <a:off x="5004048" y="2520122"/>
            <a:ext cx="432048" cy="3111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Dikdörtgen: Köşeleri Yuvarlatılmış 10">
            <a:extLst>
              <a:ext uri="{FF2B5EF4-FFF2-40B4-BE49-F238E27FC236}">
                <a16:creationId xmlns:a16="http://schemas.microsoft.com/office/drawing/2014/main" id="{43138868-01FB-C372-CC00-AA11A5A34645}"/>
              </a:ext>
            </a:extLst>
          </p:cNvPr>
          <p:cNvSpPr/>
          <p:nvPr/>
        </p:nvSpPr>
        <p:spPr>
          <a:xfrm>
            <a:off x="2949878" y="2567161"/>
            <a:ext cx="614010" cy="26407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Dikdörtgen: Köşeleri Yuvarlatılmış 11">
            <a:extLst>
              <a:ext uri="{FF2B5EF4-FFF2-40B4-BE49-F238E27FC236}">
                <a16:creationId xmlns:a16="http://schemas.microsoft.com/office/drawing/2014/main" id="{36457A25-82F7-31A3-A532-5231C9409A12}"/>
              </a:ext>
            </a:extLst>
          </p:cNvPr>
          <p:cNvSpPr/>
          <p:nvPr/>
        </p:nvSpPr>
        <p:spPr>
          <a:xfrm>
            <a:off x="4901079" y="2902702"/>
            <a:ext cx="614010" cy="26407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Oval 12">
            <a:extLst>
              <a:ext uri="{FF2B5EF4-FFF2-40B4-BE49-F238E27FC236}">
                <a16:creationId xmlns:a16="http://schemas.microsoft.com/office/drawing/2014/main" id="{BF6EF578-63BC-7A36-1D5F-E3C9B7738835}"/>
              </a:ext>
            </a:extLst>
          </p:cNvPr>
          <p:cNvSpPr/>
          <p:nvPr/>
        </p:nvSpPr>
        <p:spPr>
          <a:xfrm>
            <a:off x="3059832" y="2852936"/>
            <a:ext cx="432048" cy="363604"/>
          </a:xfrm>
          <a:prstGeom prst="ellipse">
            <a:avLst/>
          </a:prstGeom>
          <a:noFill/>
          <a:ln>
            <a:solidFill>
              <a:srgbClr val="EA6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mc:AlternateContent xmlns:mc="http://schemas.openxmlformats.org/markup-compatibility/2006" xmlns:a14="http://schemas.microsoft.com/office/drawing/2010/main">
        <mc:Choice Requires="a14">
          <p:sp>
            <p:nvSpPr>
              <p:cNvPr id="15" name="Metin kutusu 14">
                <a:extLst>
                  <a:ext uri="{FF2B5EF4-FFF2-40B4-BE49-F238E27FC236}">
                    <a16:creationId xmlns:a16="http://schemas.microsoft.com/office/drawing/2014/main" id="{E76C36CE-56A6-8F1F-3A71-00A3197CCEFD}"/>
                  </a:ext>
                </a:extLst>
              </p:cNvPr>
              <p:cNvSpPr txBox="1"/>
              <p:nvPr/>
            </p:nvSpPr>
            <p:spPr>
              <a:xfrm>
                <a:off x="467544" y="5155704"/>
                <a:ext cx="2251642" cy="9240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𝑎</m:t>
                          </m:r>
                        </m:e>
                        <m:sub>
                          <m:r>
                            <a:rPr lang="tr-TR" b="0" i="1" smtClean="0">
                              <a:latin typeface="Cambria Math" panose="02040503050406030204" pitchFamily="18" charset="0"/>
                            </a:rPr>
                            <m:t>14</m:t>
                          </m:r>
                        </m:sub>
                      </m:sSub>
                      <m:r>
                        <a:rPr lang="tr-TR" b="0" i="1" smtClean="0">
                          <a:latin typeface="Cambria Math" panose="02040503050406030204" pitchFamily="18" charset="0"/>
                        </a:rPr>
                        <m:t>=0−</m:t>
                      </m:r>
                      <m:f>
                        <m:fPr>
                          <m:ctrlPr>
                            <a:rPr lang="tr-TR" b="0" i="1" smtClean="0">
                              <a:latin typeface="Cambria Math" panose="02040503050406030204" pitchFamily="18" charset="0"/>
                            </a:rPr>
                          </m:ctrlPr>
                        </m:fPr>
                        <m:num>
                          <m:f>
                            <m:fPr>
                              <m:ctrlPr>
                                <a:rPr lang="tr-TR" b="0" i="1" smtClean="0">
                                  <a:latin typeface="Cambria Math" panose="02040503050406030204" pitchFamily="18" charset="0"/>
                                </a:rPr>
                              </m:ctrlPr>
                            </m:fPr>
                            <m:num>
                              <m:r>
                                <a:rPr lang="tr-TR" b="0" i="1" smtClean="0">
                                  <a:latin typeface="Cambria Math" panose="02040503050406030204" pitchFamily="18" charset="0"/>
                                </a:rPr>
                                <m:t>2</m:t>
                              </m:r>
                            </m:num>
                            <m:den>
                              <m:r>
                                <a:rPr lang="tr-TR" b="0" i="1" smtClean="0">
                                  <a:latin typeface="Cambria Math" panose="02040503050406030204" pitchFamily="18" charset="0"/>
                                </a:rPr>
                                <m:t>3</m:t>
                              </m:r>
                            </m:den>
                          </m:f>
                          <m:r>
                            <a:rPr lang="tr-TR" b="0" i="1" smtClean="0">
                              <a:latin typeface="Cambria Math" panose="02040503050406030204" pitchFamily="18" charset="0"/>
                              <a:ea typeface="Cambria Math" panose="02040503050406030204" pitchFamily="18" charset="0"/>
                            </a:rPr>
                            <m:t>×1</m:t>
                          </m:r>
                        </m:num>
                        <m:den>
                          <m:f>
                            <m:fPr>
                              <m:ctrlPr>
                                <a:rPr lang="tr-TR" b="0" i="1" smtClean="0">
                                  <a:latin typeface="Cambria Math" panose="02040503050406030204" pitchFamily="18" charset="0"/>
                                </a:rPr>
                              </m:ctrlPr>
                            </m:fPr>
                            <m:num>
                              <m:r>
                                <a:rPr lang="tr-TR" b="0" i="1" smtClean="0">
                                  <a:latin typeface="Cambria Math" panose="02040503050406030204" pitchFamily="18" charset="0"/>
                                </a:rPr>
                                <m:t>4</m:t>
                              </m:r>
                            </m:num>
                            <m:den>
                              <m:r>
                                <a:rPr lang="tr-TR" b="0" i="1" smtClean="0">
                                  <a:latin typeface="Cambria Math" panose="02040503050406030204" pitchFamily="18" charset="0"/>
                                </a:rPr>
                                <m:t>3</m:t>
                              </m:r>
                            </m:den>
                          </m:f>
                        </m:den>
                      </m:f>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1</m:t>
                          </m:r>
                        </m:num>
                        <m:den>
                          <m:r>
                            <a:rPr lang="tr-TR" b="0" i="1" smtClean="0">
                              <a:latin typeface="Cambria Math" panose="02040503050406030204" pitchFamily="18" charset="0"/>
                            </a:rPr>
                            <m:t>2</m:t>
                          </m:r>
                        </m:den>
                      </m:f>
                    </m:oMath>
                  </m:oMathPara>
                </a14:m>
                <a:endParaRPr lang="tr-TR"/>
              </a:p>
            </p:txBody>
          </p:sp>
        </mc:Choice>
        <mc:Fallback xmlns="">
          <p:sp>
            <p:nvSpPr>
              <p:cNvPr id="15" name="Metin kutusu 14">
                <a:extLst>
                  <a:ext uri="{FF2B5EF4-FFF2-40B4-BE49-F238E27FC236}">
                    <a16:creationId xmlns:a16="http://schemas.microsoft.com/office/drawing/2014/main" id="{E76C36CE-56A6-8F1F-3A71-00A3197CCEFD}"/>
                  </a:ext>
                </a:extLst>
              </p:cNvPr>
              <p:cNvSpPr txBox="1">
                <a:spLocks noRot="1" noChangeAspect="1" noMove="1" noResize="1" noEditPoints="1" noAdjustHandles="1" noChangeArrowheads="1" noChangeShapeType="1" noTextEdit="1"/>
              </p:cNvSpPr>
              <p:nvPr/>
            </p:nvSpPr>
            <p:spPr>
              <a:xfrm>
                <a:off x="467544" y="5155704"/>
                <a:ext cx="2251642" cy="924036"/>
              </a:xfrm>
              <a:prstGeom prst="rect">
                <a:avLst/>
              </a:prstGeom>
              <a:blipFill>
                <a:blip r:embed="rId3"/>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3708594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B3AC51C0-927E-6A74-2A7C-D5BD8139D522}"/>
              </a:ext>
            </a:extLst>
          </p:cNvPr>
          <p:cNvSpPr>
            <a:spLocks noGrp="1"/>
          </p:cNvSpPr>
          <p:nvPr>
            <p:ph type="title"/>
          </p:nvPr>
        </p:nvSpPr>
        <p:spPr/>
        <p:txBody>
          <a:bodyPr/>
          <a:lstStyle/>
          <a:p>
            <a:endParaRPr lang="tr-TR"/>
          </a:p>
        </p:txBody>
      </p:sp>
      <p:graphicFrame>
        <p:nvGraphicFramePr>
          <p:cNvPr id="4" name="Tablo 3">
            <a:extLst>
              <a:ext uri="{FF2B5EF4-FFF2-40B4-BE49-F238E27FC236}">
                <a16:creationId xmlns:a16="http://schemas.microsoft.com/office/drawing/2014/main" id="{A562F064-1896-9FEB-8D53-F4222EBC5363}"/>
              </a:ext>
            </a:extLst>
          </p:cNvPr>
          <p:cNvGraphicFramePr>
            <a:graphicFrameLocks noGrp="1"/>
          </p:cNvGraphicFramePr>
          <p:nvPr>
            <p:extLst>
              <p:ext uri="{D42A27DB-BD31-4B8C-83A1-F6EECF244321}">
                <p14:modId xmlns:p14="http://schemas.microsoft.com/office/powerpoint/2010/main" val="281247419"/>
              </p:ext>
            </p:extLst>
          </p:nvPr>
        </p:nvGraphicFramePr>
        <p:xfrm>
          <a:off x="322440" y="2133600"/>
          <a:ext cx="8499120" cy="2590800"/>
        </p:xfrm>
        <a:graphic>
          <a:graphicData uri="http://schemas.openxmlformats.org/drawingml/2006/table">
            <a:tbl>
              <a:tblPr firstRow="1" bandRow="1">
                <a:tableStyleId>{5C22544A-7EE6-4342-B048-85BDC9FD1C3A}</a:tableStyleId>
              </a:tblPr>
              <a:tblGrid>
                <a:gridCol w="609049">
                  <a:extLst>
                    <a:ext uri="{9D8B030D-6E8A-4147-A177-3AD203B41FA5}">
                      <a16:colId xmlns:a16="http://schemas.microsoft.com/office/drawing/2014/main" val="2178839506"/>
                    </a:ext>
                  </a:extLst>
                </a:gridCol>
                <a:gridCol w="953163">
                  <a:extLst>
                    <a:ext uri="{9D8B030D-6E8A-4147-A177-3AD203B41FA5}">
                      <a16:colId xmlns:a16="http://schemas.microsoft.com/office/drawing/2014/main" val="382021516"/>
                    </a:ext>
                  </a:extLst>
                </a:gridCol>
                <a:gridCol w="953163">
                  <a:extLst>
                    <a:ext uri="{9D8B030D-6E8A-4147-A177-3AD203B41FA5}">
                      <a16:colId xmlns:a16="http://schemas.microsoft.com/office/drawing/2014/main" val="72475181"/>
                    </a:ext>
                  </a:extLst>
                </a:gridCol>
                <a:gridCol w="953163">
                  <a:extLst>
                    <a:ext uri="{9D8B030D-6E8A-4147-A177-3AD203B41FA5}">
                      <a16:colId xmlns:a16="http://schemas.microsoft.com/office/drawing/2014/main" val="1706971421"/>
                    </a:ext>
                  </a:extLst>
                </a:gridCol>
                <a:gridCol w="953163">
                  <a:extLst>
                    <a:ext uri="{9D8B030D-6E8A-4147-A177-3AD203B41FA5}">
                      <a16:colId xmlns:a16="http://schemas.microsoft.com/office/drawing/2014/main" val="763775528"/>
                    </a:ext>
                  </a:extLst>
                </a:gridCol>
                <a:gridCol w="953163">
                  <a:extLst>
                    <a:ext uri="{9D8B030D-6E8A-4147-A177-3AD203B41FA5}">
                      <a16:colId xmlns:a16="http://schemas.microsoft.com/office/drawing/2014/main" val="3167125294"/>
                    </a:ext>
                  </a:extLst>
                </a:gridCol>
                <a:gridCol w="953163">
                  <a:extLst>
                    <a:ext uri="{9D8B030D-6E8A-4147-A177-3AD203B41FA5}">
                      <a16:colId xmlns:a16="http://schemas.microsoft.com/office/drawing/2014/main" val="972441728"/>
                    </a:ext>
                  </a:extLst>
                </a:gridCol>
                <a:gridCol w="953163">
                  <a:extLst>
                    <a:ext uri="{9D8B030D-6E8A-4147-A177-3AD203B41FA5}">
                      <a16:colId xmlns:a16="http://schemas.microsoft.com/office/drawing/2014/main" val="3219138958"/>
                    </a:ext>
                  </a:extLst>
                </a:gridCol>
                <a:gridCol w="1217930">
                  <a:extLst>
                    <a:ext uri="{9D8B030D-6E8A-4147-A177-3AD203B41FA5}">
                      <a16:colId xmlns:a16="http://schemas.microsoft.com/office/drawing/2014/main" val="1005534472"/>
                    </a:ext>
                  </a:extLst>
                </a:gridCol>
              </a:tblGrid>
              <a:tr h="370840">
                <a:tc>
                  <a:txBody>
                    <a:bodyPr/>
                    <a:lstStyle/>
                    <a:p>
                      <a:r>
                        <a:rPr lang="tr-TR" dirty="0" err="1"/>
                        <a:t>Ci</a:t>
                      </a:r>
                      <a:endParaRPr lang="tr-TR" dirty="0"/>
                    </a:p>
                  </a:txBody>
                  <a:tcPr/>
                </a:tc>
                <a:tc>
                  <a:txBody>
                    <a:bodyPr/>
                    <a:lstStyle/>
                    <a:p>
                      <a:endParaRPr lang="tr-TR" dirty="0"/>
                    </a:p>
                  </a:txBody>
                  <a:tcPr/>
                </a:tc>
                <a:tc>
                  <a:txBody>
                    <a:bodyPr/>
                    <a:lstStyle/>
                    <a:p>
                      <a:r>
                        <a:rPr lang="tr-TR" dirty="0"/>
                        <a:t>X1</a:t>
                      </a:r>
                    </a:p>
                  </a:txBody>
                  <a:tcPr/>
                </a:tc>
                <a:tc>
                  <a:txBody>
                    <a:bodyPr/>
                    <a:lstStyle/>
                    <a:p>
                      <a:r>
                        <a:rPr lang="tr-TR" dirty="0"/>
                        <a:t>x2</a:t>
                      </a:r>
                    </a:p>
                  </a:txBody>
                  <a:tcPr/>
                </a:tc>
                <a:tc>
                  <a:txBody>
                    <a:bodyPr/>
                    <a:lstStyle/>
                    <a:p>
                      <a:r>
                        <a:rPr lang="tr-TR" dirty="0"/>
                        <a:t>S1</a:t>
                      </a:r>
                    </a:p>
                  </a:txBody>
                  <a:tcPr/>
                </a:tc>
                <a:tc>
                  <a:txBody>
                    <a:bodyPr/>
                    <a:lstStyle/>
                    <a:p>
                      <a:r>
                        <a:rPr lang="tr-TR" dirty="0"/>
                        <a:t>S2</a:t>
                      </a:r>
                    </a:p>
                  </a:txBody>
                  <a:tcPr/>
                </a:tc>
                <a:tc>
                  <a:txBody>
                    <a:bodyPr/>
                    <a:lstStyle/>
                    <a:p>
                      <a:r>
                        <a:rPr lang="tr-TR" dirty="0"/>
                        <a:t>s3</a:t>
                      </a:r>
                    </a:p>
                  </a:txBody>
                  <a:tcPr/>
                </a:tc>
                <a:tc>
                  <a:txBody>
                    <a:bodyPr/>
                    <a:lstStyle/>
                    <a:p>
                      <a:r>
                        <a:rPr lang="tr-TR" dirty="0"/>
                        <a:t>s4</a:t>
                      </a:r>
                    </a:p>
                  </a:txBody>
                  <a:tcPr/>
                </a:tc>
                <a:tc>
                  <a:txBody>
                    <a:bodyPr/>
                    <a:lstStyle/>
                    <a:p>
                      <a:r>
                        <a:rPr lang="tr-TR" dirty="0"/>
                        <a:t>Çözüm</a:t>
                      </a:r>
                    </a:p>
                  </a:txBody>
                  <a:tcPr/>
                </a:tc>
                <a:extLst>
                  <a:ext uri="{0D108BD9-81ED-4DB2-BD59-A6C34878D82A}">
                    <a16:rowId xmlns:a16="http://schemas.microsoft.com/office/drawing/2014/main" val="2563897716"/>
                  </a:ext>
                </a:extLst>
              </a:tr>
              <a:tr h="370840">
                <a:tc>
                  <a:txBody>
                    <a:bodyPr/>
                    <a:lstStyle/>
                    <a:p>
                      <a:r>
                        <a:rPr lang="tr-TR" dirty="0"/>
                        <a:t>5</a:t>
                      </a:r>
                    </a:p>
                  </a:txBody>
                  <a:tcPr/>
                </a:tc>
                <a:tc>
                  <a:txBody>
                    <a:bodyPr/>
                    <a:lstStyle/>
                    <a:p>
                      <a:r>
                        <a:rPr lang="tr-TR" dirty="0"/>
                        <a:t>x1</a:t>
                      </a:r>
                    </a:p>
                  </a:txBody>
                  <a:tcPr/>
                </a:tc>
                <a:tc>
                  <a:txBody>
                    <a:bodyPr/>
                    <a:lstStyle/>
                    <a:p>
                      <a:pPr algn="ctr"/>
                      <a:r>
                        <a:rPr lang="tr-TR" dirty="0"/>
                        <a:t>1</a:t>
                      </a:r>
                    </a:p>
                  </a:txBody>
                  <a:tcPr/>
                </a:tc>
                <a:tc>
                  <a:txBody>
                    <a:bodyPr/>
                    <a:lstStyle/>
                    <a:p>
                      <a:pPr algn="ctr"/>
                      <a:r>
                        <a:rPr lang="tr-TR" dirty="0"/>
                        <a:t>2/3</a:t>
                      </a:r>
                    </a:p>
                  </a:txBody>
                  <a:tcPr/>
                </a:tc>
                <a:tc>
                  <a:txBody>
                    <a:bodyPr/>
                    <a:lstStyle/>
                    <a:p>
                      <a:pPr algn="ctr"/>
                      <a:r>
                        <a:rPr lang="tr-TR" dirty="0"/>
                        <a:t>1/6</a:t>
                      </a:r>
                    </a:p>
                  </a:txBody>
                  <a:tcPr/>
                </a:tc>
                <a:tc>
                  <a:txBody>
                    <a:bodyPr/>
                    <a:lstStyle/>
                    <a:p>
                      <a:pPr algn="ctr"/>
                      <a:r>
                        <a:rPr lang="tr-TR" dirty="0"/>
                        <a:t>0</a:t>
                      </a:r>
                    </a:p>
                  </a:txBody>
                  <a:tcPr/>
                </a:tc>
                <a:tc>
                  <a:txBody>
                    <a:bodyPr/>
                    <a:lstStyle/>
                    <a:p>
                      <a:pPr algn="ctr"/>
                      <a:r>
                        <a:rPr lang="tr-TR" dirty="0"/>
                        <a:t>0</a:t>
                      </a:r>
                    </a:p>
                  </a:txBody>
                  <a:tcPr/>
                </a:tc>
                <a:tc>
                  <a:txBody>
                    <a:bodyPr/>
                    <a:lstStyle/>
                    <a:p>
                      <a:pPr algn="ctr"/>
                      <a:r>
                        <a:rPr lang="tr-TR" dirty="0"/>
                        <a:t>0</a:t>
                      </a:r>
                    </a:p>
                  </a:txBody>
                  <a:tcPr/>
                </a:tc>
                <a:tc>
                  <a:txBody>
                    <a:bodyPr/>
                    <a:lstStyle/>
                    <a:p>
                      <a:pPr algn="ctr"/>
                      <a:r>
                        <a:rPr lang="tr-TR" dirty="0"/>
                        <a:t>4</a:t>
                      </a:r>
                    </a:p>
                  </a:txBody>
                  <a:tcPr/>
                </a:tc>
                <a:extLst>
                  <a:ext uri="{0D108BD9-81ED-4DB2-BD59-A6C34878D82A}">
                    <a16:rowId xmlns:a16="http://schemas.microsoft.com/office/drawing/2014/main" val="507658012"/>
                  </a:ext>
                </a:extLst>
              </a:tr>
              <a:tr h="370840">
                <a:tc>
                  <a:txBody>
                    <a:bodyPr/>
                    <a:lstStyle/>
                    <a:p>
                      <a:r>
                        <a:rPr lang="tr-TR" dirty="0"/>
                        <a:t>0</a:t>
                      </a:r>
                    </a:p>
                  </a:txBody>
                  <a:tcPr/>
                </a:tc>
                <a:tc>
                  <a:txBody>
                    <a:bodyPr/>
                    <a:lstStyle/>
                    <a:p>
                      <a:r>
                        <a:rPr lang="tr-TR" dirty="0"/>
                        <a:t>S2</a:t>
                      </a:r>
                    </a:p>
                  </a:txBody>
                  <a:tcPr/>
                </a:tc>
                <a:tc>
                  <a:txBody>
                    <a:bodyPr/>
                    <a:lstStyle/>
                    <a:p>
                      <a:pPr algn="ctr"/>
                      <a:r>
                        <a:rPr lang="tr-TR" dirty="0"/>
                        <a:t>0</a:t>
                      </a:r>
                    </a:p>
                  </a:txBody>
                  <a:tcPr/>
                </a:tc>
                <a:tc>
                  <a:txBody>
                    <a:bodyPr/>
                    <a:lstStyle/>
                    <a:p>
                      <a:pPr algn="ctr"/>
                      <a:r>
                        <a:rPr lang="tr-TR" dirty="0">
                          <a:solidFill>
                            <a:srgbClr val="FF0000"/>
                          </a:solidFill>
                        </a:rPr>
                        <a:t>4/3</a:t>
                      </a:r>
                    </a:p>
                  </a:txBody>
                  <a:tcPr/>
                </a:tc>
                <a:tc>
                  <a:txBody>
                    <a:bodyPr/>
                    <a:lstStyle/>
                    <a:p>
                      <a:pPr algn="ctr"/>
                      <a:r>
                        <a:rPr lang="tr-TR" dirty="0"/>
                        <a:t>-1/6</a:t>
                      </a:r>
                    </a:p>
                  </a:txBody>
                  <a:tcPr/>
                </a:tc>
                <a:tc>
                  <a:txBody>
                    <a:bodyPr/>
                    <a:lstStyle/>
                    <a:p>
                      <a:pPr algn="ctr"/>
                      <a:r>
                        <a:rPr lang="tr-TR" dirty="0"/>
                        <a:t>1</a:t>
                      </a:r>
                    </a:p>
                  </a:txBody>
                  <a:tcPr/>
                </a:tc>
                <a:tc>
                  <a:txBody>
                    <a:bodyPr/>
                    <a:lstStyle/>
                    <a:p>
                      <a:pPr algn="ctr"/>
                      <a:r>
                        <a:rPr lang="tr-TR" dirty="0"/>
                        <a:t>0</a:t>
                      </a:r>
                    </a:p>
                  </a:txBody>
                  <a:tcPr/>
                </a:tc>
                <a:tc>
                  <a:txBody>
                    <a:bodyPr/>
                    <a:lstStyle/>
                    <a:p>
                      <a:pPr algn="ctr"/>
                      <a:r>
                        <a:rPr lang="tr-TR" dirty="0"/>
                        <a:t>0</a:t>
                      </a:r>
                    </a:p>
                  </a:txBody>
                  <a:tcPr/>
                </a:tc>
                <a:tc>
                  <a:txBody>
                    <a:bodyPr/>
                    <a:lstStyle/>
                    <a:p>
                      <a:pPr algn="ctr"/>
                      <a:r>
                        <a:rPr lang="tr-TR" dirty="0"/>
                        <a:t>2</a:t>
                      </a:r>
                    </a:p>
                  </a:txBody>
                  <a:tcPr/>
                </a:tc>
                <a:extLst>
                  <a:ext uri="{0D108BD9-81ED-4DB2-BD59-A6C34878D82A}">
                    <a16:rowId xmlns:a16="http://schemas.microsoft.com/office/drawing/2014/main" val="1184464105"/>
                  </a:ext>
                </a:extLst>
              </a:tr>
              <a:tr h="370840">
                <a:tc>
                  <a:txBody>
                    <a:bodyPr/>
                    <a:lstStyle/>
                    <a:p>
                      <a:r>
                        <a:rPr lang="tr-TR" dirty="0"/>
                        <a:t>0</a:t>
                      </a:r>
                    </a:p>
                  </a:txBody>
                  <a:tcPr/>
                </a:tc>
                <a:tc>
                  <a:txBody>
                    <a:bodyPr/>
                    <a:lstStyle/>
                    <a:p>
                      <a:r>
                        <a:rPr lang="tr-TR" dirty="0"/>
                        <a:t>S3</a:t>
                      </a:r>
                    </a:p>
                  </a:txBody>
                  <a:tcPr/>
                </a:tc>
                <a:tc>
                  <a:txBody>
                    <a:bodyPr/>
                    <a:lstStyle/>
                    <a:p>
                      <a:pPr algn="ctr"/>
                      <a:r>
                        <a:rPr lang="tr-TR" dirty="0"/>
                        <a:t>0</a:t>
                      </a:r>
                    </a:p>
                  </a:txBody>
                  <a:tcPr/>
                </a:tc>
                <a:tc>
                  <a:txBody>
                    <a:bodyPr/>
                    <a:lstStyle/>
                    <a:p>
                      <a:pPr algn="ctr"/>
                      <a:r>
                        <a:rPr lang="tr-TR" dirty="0"/>
                        <a:t>5/3</a:t>
                      </a:r>
                    </a:p>
                  </a:txBody>
                  <a:tcPr/>
                </a:tc>
                <a:tc>
                  <a:txBody>
                    <a:bodyPr/>
                    <a:lstStyle/>
                    <a:p>
                      <a:pPr algn="ctr"/>
                      <a:r>
                        <a:rPr lang="tr-TR" dirty="0"/>
                        <a:t>1/6</a:t>
                      </a:r>
                    </a:p>
                  </a:txBody>
                  <a:tcPr/>
                </a:tc>
                <a:tc>
                  <a:txBody>
                    <a:bodyPr/>
                    <a:lstStyle/>
                    <a:p>
                      <a:pPr algn="ctr"/>
                      <a:r>
                        <a:rPr lang="tr-TR" dirty="0"/>
                        <a:t>0</a:t>
                      </a:r>
                    </a:p>
                  </a:txBody>
                  <a:tcPr/>
                </a:tc>
                <a:tc>
                  <a:txBody>
                    <a:bodyPr/>
                    <a:lstStyle/>
                    <a:p>
                      <a:pPr algn="ctr"/>
                      <a:r>
                        <a:rPr lang="tr-TR" dirty="0"/>
                        <a:t>1</a:t>
                      </a:r>
                    </a:p>
                  </a:txBody>
                  <a:tcPr/>
                </a:tc>
                <a:tc>
                  <a:txBody>
                    <a:bodyPr/>
                    <a:lstStyle/>
                    <a:p>
                      <a:pPr algn="ctr"/>
                      <a:r>
                        <a:rPr lang="tr-TR" dirty="0"/>
                        <a:t>0</a:t>
                      </a:r>
                    </a:p>
                  </a:txBody>
                  <a:tcPr/>
                </a:tc>
                <a:tc>
                  <a:txBody>
                    <a:bodyPr/>
                    <a:lstStyle/>
                    <a:p>
                      <a:pPr algn="ctr"/>
                      <a:r>
                        <a:rPr lang="tr-TR" dirty="0"/>
                        <a:t>5</a:t>
                      </a:r>
                    </a:p>
                  </a:txBody>
                  <a:tcPr/>
                </a:tc>
                <a:extLst>
                  <a:ext uri="{0D108BD9-81ED-4DB2-BD59-A6C34878D82A}">
                    <a16:rowId xmlns:a16="http://schemas.microsoft.com/office/drawing/2014/main" val="1181558507"/>
                  </a:ext>
                </a:extLst>
              </a:tr>
              <a:tr h="370840">
                <a:tc>
                  <a:txBody>
                    <a:bodyPr/>
                    <a:lstStyle/>
                    <a:p>
                      <a:r>
                        <a:rPr lang="tr-TR" dirty="0"/>
                        <a:t>0</a:t>
                      </a:r>
                    </a:p>
                  </a:txBody>
                  <a:tcPr/>
                </a:tc>
                <a:tc>
                  <a:txBody>
                    <a:bodyPr/>
                    <a:lstStyle/>
                    <a:p>
                      <a:r>
                        <a:rPr lang="tr-TR" dirty="0"/>
                        <a:t>S4</a:t>
                      </a:r>
                    </a:p>
                  </a:txBody>
                  <a:tcPr/>
                </a:tc>
                <a:tc>
                  <a:txBody>
                    <a:bodyPr/>
                    <a:lstStyle/>
                    <a:p>
                      <a:pPr algn="ctr"/>
                      <a:r>
                        <a:rPr lang="tr-TR" dirty="0"/>
                        <a:t>0</a:t>
                      </a:r>
                    </a:p>
                  </a:txBody>
                  <a:tcPr/>
                </a:tc>
                <a:tc>
                  <a:txBody>
                    <a:bodyPr/>
                    <a:lstStyle/>
                    <a:p>
                      <a:pPr algn="ctr"/>
                      <a:r>
                        <a:rPr lang="tr-TR" dirty="0"/>
                        <a:t>1</a:t>
                      </a:r>
                    </a:p>
                  </a:txBody>
                  <a:tcPr/>
                </a:tc>
                <a:tc>
                  <a:txBody>
                    <a:bodyPr/>
                    <a:lstStyle/>
                    <a:p>
                      <a:pPr algn="ctr"/>
                      <a:r>
                        <a:rPr lang="tr-TR" dirty="0"/>
                        <a:t>0</a:t>
                      </a:r>
                    </a:p>
                  </a:txBody>
                  <a:tcPr/>
                </a:tc>
                <a:tc>
                  <a:txBody>
                    <a:bodyPr/>
                    <a:lstStyle/>
                    <a:p>
                      <a:pPr algn="ctr"/>
                      <a:r>
                        <a:rPr lang="tr-TR" dirty="0"/>
                        <a:t>0</a:t>
                      </a:r>
                    </a:p>
                  </a:txBody>
                  <a:tcPr/>
                </a:tc>
                <a:tc>
                  <a:txBody>
                    <a:bodyPr/>
                    <a:lstStyle/>
                    <a:p>
                      <a:pPr algn="ctr"/>
                      <a:r>
                        <a:rPr lang="tr-TR" dirty="0"/>
                        <a:t>0</a:t>
                      </a:r>
                    </a:p>
                  </a:txBody>
                  <a:tcPr/>
                </a:tc>
                <a:tc>
                  <a:txBody>
                    <a:bodyPr/>
                    <a:lstStyle/>
                    <a:p>
                      <a:pPr algn="ctr"/>
                      <a:r>
                        <a:rPr lang="tr-TR" dirty="0"/>
                        <a:t>1</a:t>
                      </a:r>
                    </a:p>
                  </a:txBody>
                  <a:tcPr/>
                </a:tc>
                <a:tc>
                  <a:txBody>
                    <a:bodyPr/>
                    <a:lstStyle/>
                    <a:p>
                      <a:pPr algn="ctr"/>
                      <a:r>
                        <a:rPr lang="tr-TR" dirty="0"/>
                        <a:t>2</a:t>
                      </a:r>
                    </a:p>
                  </a:txBody>
                  <a:tcPr/>
                </a:tc>
                <a:extLst>
                  <a:ext uri="{0D108BD9-81ED-4DB2-BD59-A6C34878D82A}">
                    <a16:rowId xmlns:a16="http://schemas.microsoft.com/office/drawing/2014/main" val="182383045"/>
                  </a:ext>
                </a:extLst>
              </a:tr>
              <a:tr h="370840">
                <a:tc>
                  <a:txBody>
                    <a:bodyPr/>
                    <a:lstStyle/>
                    <a:p>
                      <a:endParaRPr lang="tr-TR" dirty="0"/>
                    </a:p>
                  </a:txBody>
                  <a:tcPr/>
                </a:tc>
                <a:tc>
                  <a:txBody>
                    <a:bodyPr/>
                    <a:lstStyle/>
                    <a:p>
                      <a:r>
                        <a:rPr lang="tr-TR" dirty="0"/>
                        <a:t>Z</a:t>
                      </a:r>
                    </a:p>
                  </a:txBody>
                  <a:tcPr/>
                </a:tc>
                <a:tc>
                  <a:txBody>
                    <a:bodyPr/>
                    <a:lstStyle/>
                    <a:p>
                      <a:pPr algn="ctr"/>
                      <a:r>
                        <a:rPr lang="tr-TR" dirty="0"/>
                        <a:t>5</a:t>
                      </a:r>
                    </a:p>
                  </a:txBody>
                  <a:tcPr/>
                </a:tc>
                <a:tc>
                  <a:txBody>
                    <a:bodyPr/>
                    <a:lstStyle/>
                    <a:p>
                      <a:pPr algn="ctr"/>
                      <a:r>
                        <a:rPr lang="tr-TR" dirty="0"/>
                        <a:t>10/3</a:t>
                      </a:r>
                    </a:p>
                  </a:txBody>
                  <a:tcPr/>
                </a:tc>
                <a:tc>
                  <a:txBody>
                    <a:bodyPr/>
                    <a:lstStyle/>
                    <a:p>
                      <a:pPr algn="ctr"/>
                      <a:r>
                        <a:rPr lang="tr-TR" dirty="0"/>
                        <a:t>5/6</a:t>
                      </a:r>
                    </a:p>
                  </a:txBody>
                  <a:tcPr/>
                </a:tc>
                <a:tc>
                  <a:txBody>
                    <a:bodyPr/>
                    <a:lstStyle/>
                    <a:p>
                      <a:pPr algn="ctr"/>
                      <a:r>
                        <a:rPr lang="tr-TR" dirty="0"/>
                        <a:t>0</a:t>
                      </a:r>
                    </a:p>
                  </a:txBody>
                  <a:tcPr/>
                </a:tc>
                <a:tc>
                  <a:txBody>
                    <a:bodyPr/>
                    <a:lstStyle/>
                    <a:p>
                      <a:pPr algn="ctr"/>
                      <a:r>
                        <a:rPr lang="tr-TR" dirty="0"/>
                        <a:t>0</a:t>
                      </a:r>
                    </a:p>
                  </a:txBody>
                  <a:tcPr/>
                </a:tc>
                <a:tc>
                  <a:txBody>
                    <a:bodyPr/>
                    <a:lstStyle/>
                    <a:p>
                      <a:pPr algn="ctr"/>
                      <a:r>
                        <a:rPr lang="tr-TR" dirty="0"/>
                        <a:t>0</a:t>
                      </a:r>
                    </a:p>
                  </a:txBody>
                  <a:tcPr/>
                </a:tc>
                <a:tc>
                  <a:txBody>
                    <a:bodyPr/>
                    <a:lstStyle/>
                    <a:p>
                      <a:pPr algn="ctr"/>
                      <a:r>
                        <a:rPr lang="tr-TR" dirty="0"/>
                        <a:t>20</a:t>
                      </a:r>
                    </a:p>
                  </a:txBody>
                  <a:tcPr/>
                </a:tc>
                <a:extLst>
                  <a:ext uri="{0D108BD9-81ED-4DB2-BD59-A6C34878D82A}">
                    <a16:rowId xmlns:a16="http://schemas.microsoft.com/office/drawing/2014/main" val="1161239214"/>
                  </a:ext>
                </a:extLst>
              </a:tr>
              <a:tr h="239350">
                <a:tc>
                  <a:txBody>
                    <a:bodyPr/>
                    <a:lstStyle/>
                    <a:p>
                      <a:endParaRPr lang="tr-TR" dirty="0"/>
                    </a:p>
                  </a:txBody>
                  <a:tcPr/>
                </a:tc>
                <a:tc>
                  <a:txBody>
                    <a:bodyPr/>
                    <a:lstStyle/>
                    <a:p>
                      <a:r>
                        <a:rPr lang="tr-TR" dirty="0"/>
                        <a:t>C-Z</a:t>
                      </a:r>
                    </a:p>
                  </a:txBody>
                  <a:tcPr/>
                </a:tc>
                <a:tc>
                  <a:txBody>
                    <a:bodyPr/>
                    <a:lstStyle/>
                    <a:p>
                      <a:pPr algn="ctr"/>
                      <a:r>
                        <a:rPr lang="tr-TR" dirty="0"/>
                        <a:t>0</a:t>
                      </a:r>
                    </a:p>
                  </a:txBody>
                  <a:tcPr/>
                </a:tc>
                <a:tc>
                  <a:txBody>
                    <a:bodyPr/>
                    <a:lstStyle/>
                    <a:p>
                      <a:pPr algn="ctr"/>
                      <a:r>
                        <a:rPr lang="tr-TR" dirty="0"/>
                        <a:t>2/3</a:t>
                      </a:r>
                    </a:p>
                  </a:txBody>
                  <a:tcPr/>
                </a:tc>
                <a:tc>
                  <a:txBody>
                    <a:bodyPr/>
                    <a:lstStyle/>
                    <a:p>
                      <a:pPr algn="ctr"/>
                      <a:r>
                        <a:rPr lang="tr-TR" dirty="0"/>
                        <a:t>-5/6</a:t>
                      </a:r>
                    </a:p>
                  </a:txBody>
                  <a:tcPr/>
                </a:tc>
                <a:tc>
                  <a:txBody>
                    <a:bodyPr/>
                    <a:lstStyle/>
                    <a:p>
                      <a:pPr algn="ctr"/>
                      <a:r>
                        <a:rPr lang="tr-TR" dirty="0"/>
                        <a:t>0</a:t>
                      </a:r>
                    </a:p>
                  </a:txBody>
                  <a:tcPr/>
                </a:tc>
                <a:tc>
                  <a:txBody>
                    <a:bodyPr/>
                    <a:lstStyle/>
                    <a:p>
                      <a:pPr algn="ctr"/>
                      <a:r>
                        <a:rPr lang="tr-TR" dirty="0"/>
                        <a:t>0</a:t>
                      </a:r>
                    </a:p>
                  </a:txBody>
                  <a:tcPr/>
                </a:tc>
                <a:tc>
                  <a:txBody>
                    <a:bodyPr/>
                    <a:lstStyle/>
                    <a:p>
                      <a:pPr algn="ctr"/>
                      <a:r>
                        <a:rPr lang="tr-TR" dirty="0"/>
                        <a:t>0</a:t>
                      </a:r>
                    </a:p>
                  </a:txBody>
                  <a:tcPr/>
                </a:tc>
                <a:tc>
                  <a:txBody>
                    <a:bodyPr/>
                    <a:lstStyle/>
                    <a:p>
                      <a:pPr algn="ctr"/>
                      <a:r>
                        <a:rPr lang="tr-TR" dirty="0"/>
                        <a:t>-</a:t>
                      </a:r>
                    </a:p>
                  </a:txBody>
                  <a:tcPr/>
                </a:tc>
                <a:extLst>
                  <a:ext uri="{0D108BD9-81ED-4DB2-BD59-A6C34878D82A}">
                    <a16:rowId xmlns:a16="http://schemas.microsoft.com/office/drawing/2014/main" val="3817826542"/>
                  </a:ext>
                </a:extLst>
              </a:tr>
            </a:tbl>
          </a:graphicData>
        </a:graphic>
      </p:graphicFrame>
      <mc:AlternateContent xmlns:mc="http://schemas.openxmlformats.org/markup-compatibility/2006" xmlns:a14="http://schemas.microsoft.com/office/drawing/2010/main">
        <mc:Choice Requires="a14">
          <p:sp>
            <p:nvSpPr>
              <p:cNvPr id="7" name="İçerik Yer Tutucusu 2">
                <a:extLst>
                  <a:ext uri="{FF2B5EF4-FFF2-40B4-BE49-F238E27FC236}">
                    <a16:creationId xmlns:a16="http://schemas.microsoft.com/office/drawing/2014/main" id="{2AE7CF9C-E433-1C47-5A2E-B68DBE18E531}"/>
                  </a:ext>
                </a:extLst>
              </p:cNvPr>
              <p:cNvSpPr txBox="1">
                <a:spLocks/>
              </p:cNvSpPr>
              <p:nvPr/>
            </p:nvSpPr>
            <p:spPr>
              <a:xfrm>
                <a:off x="2975402" y="1092173"/>
                <a:ext cx="3853740" cy="443060"/>
              </a:xfrm>
              <a:prstGeom prst="rect">
                <a:avLst/>
              </a:prstGeom>
            </p:spPr>
            <p:txBody>
              <a:bodyPr vert="horz" lIns="91440" tIns="45720" rIns="91440" bIns="45720" rtlCol="0">
                <a:normAutofit fontScale="85000" lnSpcReduction="10000"/>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𝑍</m:t>
                      </m:r>
                      <m:r>
                        <a:rPr lang="tr-TR" i="1" smtClean="0">
                          <a:latin typeface="Cambria Math" panose="02040503050406030204" pitchFamily="18" charset="0"/>
                        </a:rPr>
                        <m:t>=5</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4</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+0</m:t>
                      </m:r>
                      <m:sSub>
                        <m:sSubPr>
                          <m:ctrlPr>
                            <a:rPr lang="tr-TR" i="1">
                              <a:latin typeface="Cambria Math" panose="02040503050406030204" pitchFamily="18" charset="0"/>
                            </a:rPr>
                          </m:ctrlPr>
                        </m:sSubPr>
                        <m:e>
                          <m:r>
                            <a:rPr lang="tr-TR" i="1" smtClean="0">
                              <a:latin typeface="Cambria Math" panose="02040503050406030204" pitchFamily="18" charset="0"/>
                            </a:rPr>
                            <m:t>𝑆</m:t>
                          </m:r>
                        </m:e>
                        <m:sub>
                          <m:r>
                            <a:rPr lang="tr-TR" i="1" smtClean="0">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0</m:t>
                      </m:r>
                      <m:sSub>
                        <m:sSubPr>
                          <m:ctrlPr>
                            <a:rPr lang="tr-TR" i="1">
                              <a:latin typeface="Cambria Math" panose="02040503050406030204" pitchFamily="18" charset="0"/>
                            </a:rPr>
                          </m:ctrlPr>
                        </m:sSubPr>
                        <m:e>
                          <m:r>
                            <a:rPr lang="tr-TR" i="1">
                              <a:latin typeface="Cambria Math" panose="02040503050406030204" pitchFamily="18" charset="0"/>
                            </a:rPr>
                            <m:t>𝑆</m:t>
                          </m:r>
                        </m:e>
                        <m:sub>
                          <m:r>
                            <a:rPr lang="tr-TR" i="1" smtClean="0">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0</m:t>
                      </m:r>
                      <m:sSub>
                        <m:sSubPr>
                          <m:ctrlPr>
                            <a:rPr lang="tr-TR" i="1">
                              <a:latin typeface="Cambria Math" panose="02040503050406030204" pitchFamily="18" charset="0"/>
                            </a:rPr>
                          </m:ctrlPr>
                        </m:sSubPr>
                        <m:e>
                          <m:r>
                            <a:rPr lang="tr-TR" i="1">
                              <a:latin typeface="Cambria Math" panose="02040503050406030204" pitchFamily="18" charset="0"/>
                            </a:rPr>
                            <m:t>𝑆</m:t>
                          </m:r>
                        </m:e>
                        <m:sub>
                          <m:r>
                            <a:rPr lang="tr-TR" i="1" smtClean="0">
                              <a:latin typeface="Cambria Math" panose="02040503050406030204" pitchFamily="18" charset="0"/>
                            </a:rPr>
                            <m:t>3</m:t>
                          </m:r>
                        </m:sub>
                      </m:sSub>
                      <m:r>
                        <a:rPr lang="tr-TR" b="0" i="1" smtClean="0">
                          <a:latin typeface="Cambria Math" panose="02040503050406030204" pitchFamily="18" charset="0"/>
                        </a:rPr>
                        <m:t>+0</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𝑆</m:t>
                          </m:r>
                        </m:e>
                        <m:sub>
                          <m:r>
                            <a:rPr lang="tr-TR" b="0" i="1" smtClean="0">
                              <a:latin typeface="Cambria Math" panose="02040503050406030204" pitchFamily="18" charset="0"/>
                            </a:rPr>
                            <m:t>4</m:t>
                          </m:r>
                        </m:sub>
                      </m:sSub>
                    </m:oMath>
                  </m:oMathPara>
                </a14:m>
                <a:endParaRPr lang="tr-TR" dirty="0"/>
              </a:p>
              <a:p>
                <a:pPr marL="0" indent="0">
                  <a:buFont typeface="Arial" pitchFamily="34" charset="0"/>
                  <a:buNone/>
                </a:pPr>
                <a:endParaRPr lang="tr-TR" dirty="0"/>
              </a:p>
            </p:txBody>
          </p:sp>
        </mc:Choice>
        <mc:Fallback xmlns="">
          <p:sp>
            <p:nvSpPr>
              <p:cNvPr id="7" name="İçerik Yer Tutucusu 2">
                <a:extLst>
                  <a:ext uri="{FF2B5EF4-FFF2-40B4-BE49-F238E27FC236}">
                    <a16:creationId xmlns:a16="http://schemas.microsoft.com/office/drawing/2014/main" id="{2AE7CF9C-E433-1C47-5A2E-B68DBE18E531}"/>
                  </a:ext>
                </a:extLst>
              </p:cNvPr>
              <p:cNvSpPr txBox="1">
                <a:spLocks noRot="1" noChangeAspect="1" noMove="1" noResize="1" noEditPoints="1" noAdjustHandles="1" noChangeArrowheads="1" noChangeShapeType="1" noTextEdit="1"/>
              </p:cNvSpPr>
              <p:nvPr/>
            </p:nvSpPr>
            <p:spPr>
              <a:xfrm>
                <a:off x="2975402" y="1092173"/>
                <a:ext cx="3853740" cy="443060"/>
              </a:xfrm>
              <a:prstGeom prst="rect">
                <a:avLst/>
              </a:prstGeom>
              <a:blipFill>
                <a:blip r:embed="rId2"/>
                <a:stretch>
                  <a:fillRect/>
                </a:stretch>
              </a:blipFill>
            </p:spPr>
            <p:txBody>
              <a:bodyPr/>
              <a:lstStyle/>
              <a:p>
                <a:r>
                  <a:rPr lang="tr-TR">
                    <a:noFill/>
                  </a:rPr>
                  <a:t> </a:t>
                </a:r>
              </a:p>
            </p:txBody>
          </p:sp>
        </mc:Fallback>
      </mc:AlternateContent>
      <p:sp>
        <p:nvSpPr>
          <p:cNvPr id="10" name="Oval 9">
            <a:extLst>
              <a:ext uri="{FF2B5EF4-FFF2-40B4-BE49-F238E27FC236}">
                <a16:creationId xmlns:a16="http://schemas.microsoft.com/office/drawing/2014/main" id="{45871F10-32EA-5A5E-F41D-470F5302B4E5}"/>
              </a:ext>
            </a:extLst>
          </p:cNvPr>
          <p:cNvSpPr/>
          <p:nvPr/>
        </p:nvSpPr>
        <p:spPr>
          <a:xfrm>
            <a:off x="8022670" y="3665728"/>
            <a:ext cx="432048" cy="3111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Dikdörtgen: Köşeleri Yuvarlatılmış 10">
            <a:extLst>
              <a:ext uri="{FF2B5EF4-FFF2-40B4-BE49-F238E27FC236}">
                <a16:creationId xmlns:a16="http://schemas.microsoft.com/office/drawing/2014/main" id="{43138868-01FB-C372-CC00-AA11A5A34645}"/>
              </a:ext>
            </a:extLst>
          </p:cNvPr>
          <p:cNvSpPr/>
          <p:nvPr/>
        </p:nvSpPr>
        <p:spPr>
          <a:xfrm>
            <a:off x="7840708" y="2925980"/>
            <a:ext cx="614010" cy="26407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Dikdörtgen: Köşeleri Yuvarlatılmış 11">
            <a:extLst>
              <a:ext uri="{FF2B5EF4-FFF2-40B4-BE49-F238E27FC236}">
                <a16:creationId xmlns:a16="http://schemas.microsoft.com/office/drawing/2014/main" id="{36457A25-82F7-31A3-A532-5231C9409A12}"/>
              </a:ext>
            </a:extLst>
          </p:cNvPr>
          <p:cNvSpPr/>
          <p:nvPr/>
        </p:nvSpPr>
        <p:spPr>
          <a:xfrm>
            <a:off x="3059832" y="3647365"/>
            <a:ext cx="614010" cy="26407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Oval 12">
            <a:extLst>
              <a:ext uri="{FF2B5EF4-FFF2-40B4-BE49-F238E27FC236}">
                <a16:creationId xmlns:a16="http://schemas.microsoft.com/office/drawing/2014/main" id="{BF6EF578-63BC-7A36-1D5F-E3C9B7738835}"/>
              </a:ext>
            </a:extLst>
          </p:cNvPr>
          <p:cNvSpPr/>
          <p:nvPr/>
        </p:nvSpPr>
        <p:spPr>
          <a:xfrm>
            <a:off x="3059832" y="2852936"/>
            <a:ext cx="432048" cy="363604"/>
          </a:xfrm>
          <a:prstGeom prst="ellipse">
            <a:avLst/>
          </a:prstGeom>
          <a:noFill/>
          <a:ln>
            <a:solidFill>
              <a:srgbClr val="EA6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mc:AlternateContent xmlns:mc="http://schemas.openxmlformats.org/markup-compatibility/2006" xmlns:a14="http://schemas.microsoft.com/office/drawing/2010/main">
        <mc:Choice Requires="a14">
          <p:sp>
            <p:nvSpPr>
              <p:cNvPr id="15" name="Metin kutusu 14">
                <a:extLst>
                  <a:ext uri="{FF2B5EF4-FFF2-40B4-BE49-F238E27FC236}">
                    <a16:creationId xmlns:a16="http://schemas.microsoft.com/office/drawing/2014/main" id="{E76C36CE-56A6-8F1F-3A71-00A3197CCEFD}"/>
                  </a:ext>
                </a:extLst>
              </p:cNvPr>
              <p:cNvSpPr txBox="1"/>
              <p:nvPr/>
            </p:nvSpPr>
            <p:spPr>
              <a:xfrm>
                <a:off x="467544" y="5155704"/>
                <a:ext cx="2045367" cy="7428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𝑎</m:t>
                          </m:r>
                        </m:e>
                        <m:sub>
                          <m:r>
                            <a:rPr lang="tr-TR" b="0" i="1" smtClean="0">
                              <a:latin typeface="Cambria Math" panose="02040503050406030204" pitchFamily="18" charset="0"/>
                            </a:rPr>
                            <m:t>47</m:t>
                          </m:r>
                        </m:sub>
                      </m:sSub>
                      <m:r>
                        <a:rPr lang="tr-TR" b="0" i="1" smtClean="0">
                          <a:latin typeface="Cambria Math" panose="02040503050406030204" pitchFamily="18" charset="0"/>
                        </a:rPr>
                        <m:t>=2−</m:t>
                      </m:r>
                      <m:f>
                        <m:fPr>
                          <m:ctrlPr>
                            <a:rPr lang="tr-TR" b="0" i="1" smtClean="0">
                              <a:latin typeface="Cambria Math" panose="02040503050406030204" pitchFamily="18" charset="0"/>
                            </a:rPr>
                          </m:ctrlPr>
                        </m:fPr>
                        <m:num>
                          <m:r>
                            <a:rPr lang="tr-TR" b="0" i="1" smtClean="0">
                              <a:latin typeface="Cambria Math" panose="02040503050406030204" pitchFamily="18" charset="0"/>
                            </a:rPr>
                            <m:t>2</m:t>
                          </m:r>
                          <m:r>
                            <a:rPr lang="tr-TR" b="0" i="1" smtClean="0">
                              <a:latin typeface="Cambria Math" panose="02040503050406030204" pitchFamily="18" charset="0"/>
                              <a:ea typeface="Cambria Math" panose="02040503050406030204" pitchFamily="18" charset="0"/>
                            </a:rPr>
                            <m:t>×1</m:t>
                          </m:r>
                        </m:num>
                        <m:den>
                          <m:f>
                            <m:fPr>
                              <m:ctrlPr>
                                <a:rPr lang="tr-TR" b="0" i="1" smtClean="0">
                                  <a:latin typeface="Cambria Math" panose="02040503050406030204" pitchFamily="18" charset="0"/>
                                </a:rPr>
                              </m:ctrlPr>
                            </m:fPr>
                            <m:num>
                              <m:r>
                                <a:rPr lang="tr-TR" b="0" i="1" smtClean="0">
                                  <a:latin typeface="Cambria Math" panose="02040503050406030204" pitchFamily="18" charset="0"/>
                                </a:rPr>
                                <m:t>4</m:t>
                              </m:r>
                            </m:num>
                            <m:den>
                              <m:r>
                                <a:rPr lang="tr-TR" b="0" i="1" smtClean="0">
                                  <a:latin typeface="Cambria Math" panose="02040503050406030204" pitchFamily="18" charset="0"/>
                                </a:rPr>
                                <m:t>3</m:t>
                              </m:r>
                            </m:den>
                          </m:f>
                        </m:den>
                      </m:f>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1</m:t>
                          </m:r>
                        </m:num>
                        <m:den>
                          <m:r>
                            <a:rPr lang="tr-TR" b="0" i="1" smtClean="0">
                              <a:latin typeface="Cambria Math" panose="02040503050406030204" pitchFamily="18" charset="0"/>
                            </a:rPr>
                            <m:t>2</m:t>
                          </m:r>
                        </m:den>
                      </m:f>
                    </m:oMath>
                  </m:oMathPara>
                </a14:m>
                <a:endParaRPr lang="tr-TR"/>
              </a:p>
            </p:txBody>
          </p:sp>
        </mc:Choice>
        <mc:Fallback xmlns="">
          <p:sp>
            <p:nvSpPr>
              <p:cNvPr id="15" name="Metin kutusu 14">
                <a:extLst>
                  <a:ext uri="{FF2B5EF4-FFF2-40B4-BE49-F238E27FC236}">
                    <a16:creationId xmlns:a16="http://schemas.microsoft.com/office/drawing/2014/main" id="{E76C36CE-56A6-8F1F-3A71-00A3197CCEFD}"/>
                  </a:ext>
                </a:extLst>
              </p:cNvPr>
              <p:cNvSpPr txBox="1">
                <a:spLocks noRot="1" noChangeAspect="1" noMove="1" noResize="1" noEditPoints="1" noAdjustHandles="1" noChangeArrowheads="1" noChangeShapeType="1" noTextEdit="1"/>
              </p:cNvSpPr>
              <p:nvPr/>
            </p:nvSpPr>
            <p:spPr>
              <a:xfrm>
                <a:off x="467544" y="5155704"/>
                <a:ext cx="2045367" cy="742896"/>
              </a:xfrm>
              <a:prstGeom prst="rect">
                <a:avLst/>
              </a:prstGeom>
              <a:blipFill>
                <a:blip r:embed="rId3"/>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2652963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7DAEAB9F-2B4B-C9B2-4336-0CC00D7F5BCB}"/>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5B519AAD-8562-9F85-F2EF-E351066F80C9}"/>
              </a:ext>
            </a:extLst>
          </p:cNvPr>
          <p:cNvSpPr>
            <a:spLocks noGrp="1"/>
          </p:cNvSpPr>
          <p:nvPr>
            <p:ph type="title"/>
          </p:nvPr>
        </p:nvSpPr>
        <p:spPr/>
        <p:txBody>
          <a:bodyPr/>
          <a:lstStyle/>
          <a:p>
            <a:endParaRPr lang="tr-TR"/>
          </a:p>
        </p:txBody>
      </p:sp>
      <p:graphicFrame>
        <p:nvGraphicFramePr>
          <p:cNvPr id="4" name="Tablo 3">
            <a:extLst>
              <a:ext uri="{FF2B5EF4-FFF2-40B4-BE49-F238E27FC236}">
                <a16:creationId xmlns:a16="http://schemas.microsoft.com/office/drawing/2014/main" id="{67D16D59-C04F-A4F3-9D82-8E6C5DCCB87F}"/>
              </a:ext>
            </a:extLst>
          </p:cNvPr>
          <p:cNvGraphicFramePr>
            <a:graphicFrameLocks noGrp="1"/>
          </p:cNvGraphicFramePr>
          <p:nvPr>
            <p:extLst>
              <p:ext uri="{D42A27DB-BD31-4B8C-83A1-F6EECF244321}">
                <p14:modId xmlns:p14="http://schemas.microsoft.com/office/powerpoint/2010/main" val="880914563"/>
              </p:ext>
            </p:extLst>
          </p:nvPr>
        </p:nvGraphicFramePr>
        <p:xfrm>
          <a:off x="175181" y="2630227"/>
          <a:ext cx="8843234" cy="2590800"/>
        </p:xfrm>
        <a:graphic>
          <a:graphicData uri="http://schemas.openxmlformats.org/drawingml/2006/table">
            <a:tbl>
              <a:tblPr firstRow="1" bandRow="1">
                <a:tableStyleId>{5C22544A-7EE6-4342-B048-85BDC9FD1C3A}</a:tableStyleId>
              </a:tblPr>
              <a:tblGrid>
                <a:gridCol w="953163">
                  <a:extLst>
                    <a:ext uri="{9D8B030D-6E8A-4147-A177-3AD203B41FA5}">
                      <a16:colId xmlns:a16="http://schemas.microsoft.com/office/drawing/2014/main" val="2178839506"/>
                    </a:ext>
                  </a:extLst>
                </a:gridCol>
                <a:gridCol w="953163">
                  <a:extLst>
                    <a:ext uri="{9D8B030D-6E8A-4147-A177-3AD203B41FA5}">
                      <a16:colId xmlns:a16="http://schemas.microsoft.com/office/drawing/2014/main" val="382021516"/>
                    </a:ext>
                  </a:extLst>
                </a:gridCol>
                <a:gridCol w="953163">
                  <a:extLst>
                    <a:ext uri="{9D8B030D-6E8A-4147-A177-3AD203B41FA5}">
                      <a16:colId xmlns:a16="http://schemas.microsoft.com/office/drawing/2014/main" val="72475181"/>
                    </a:ext>
                  </a:extLst>
                </a:gridCol>
                <a:gridCol w="953163">
                  <a:extLst>
                    <a:ext uri="{9D8B030D-6E8A-4147-A177-3AD203B41FA5}">
                      <a16:colId xmlns:a16="http://schemas.microsoft.com/office/drawing/2014/main" val="1706971421"/>
                    </a:ext>
                  </a:extLst>
                </a:gridCol>
                <a:gridCol w="953163">
                  <a:extLst>
                    <a:ext uri="{9D8B030D-6E8A-4147-A177-3AD203B41FA5}">
                      <a16:colId xmlns:a16="http://schemas.microsoft.com/office/drawing/2014/main" val="763775528"/>
                    </a:ext>
                  </a:extLst>
                </a:gridCol>
                <a:gridCol w="1317547">
                  <a:extLst>
                    <a:ext uri="{9D8B030D-6E8A-4147-A177-3AD203B41FA5}">
                      <a16:colId xmlns:a16="http://schemas.microsoft.com/office/drawing/2014/main" val="3167125294"/>
                    </a:ext>
                  </a:extLst>
                </a:gridCol>
                <a:gridCol w="588779">
                  <a:extLst>
                    <a:ext uri="{9D8B030D-6E8A-4147-A177-3AD203B41FA5}">
                      <a16:colId xmlns:a16="http://schemas.microsoft.com/office/drawing/2014/main" val="972441728"/>
                    </a:ext>
                  </a:extLst>
                </a:gridCol>
                <a:gridCol w="953163">
                  <a:extLst>
                    <a:ext uri="{9D8B030D-6E8A-4147-A177-3AD203B41FA5}">
                      <a16:colId xmlns:a16="http://schemas.microsoft.com/office/drawing/2014/main" val="3219138958"/>
                    </a:ext>
                  </a:extLst>
                </a:gridCol>
                <a:gridCol w="1217930">
                  <a:extLst>
                    <a:ext uri="{9D8B030D-6E8A-4147-A177-3AD203B41FA5}">
                      <a16:colId xmlns:a16="http://schemas.microsoft.com/office/drawing/2014/main" val="1005534472"/>
                    </a:ext>
                  </a:extLst>
                </a:gridCol>
              </a:tblGrid>
              <a:tr h="370840">
                <a:tc>
                  <a:txBody>
                    <a:bodyPr/>
                    <a:lstStyle/>
                    <a:p>
                      <a:r>
                        <a:rPr lang="tr-TR" dirty="0" err="1"/>
                        <a:t>Ci</a:t>
                      </a:r>
                      <a:endParaRPr lang="tr-TR" dirty="0"/>
                    </a:p>
                  </a:txBody>
                  <a:tcPr/>
                </a:tc>
                <a:tc>
                  <a:txBody>
                    <a:bodyPr/>
                    <a:lstStyle/>
                    <a:p>
                      <a:endParaRPr lang="tr-TR" dirty="0"/>
                    </a:p>
                  </a:txBody>
                  <a:tcPr/>
                </a:tc>
                <a:tc>
                  <a:txBody>
                    <a:bodyPr/>
                    <a:lstStyle/>
                    <a:p>
                      <a:r>
                        <a:rPr lang="tr-TR" dirty="0"/>
                        <a:t>X1</a:t>
                      </a:r>
                    </a:p>
                  </a:txBody>
                  <a:tcPr/>
                </a:tc>
                <a:tc>
                  <a:txBody>
                    <a:bodyPr/>
                    <a:lstStyle/>
                    <a:p>
                      <a:r>
                        <a:rPr lang="tr-TR" dirty="0"/>
                        <a:t>X2</a:t>
                      </a:r>
                    </a:p>
                  </a:txBody>
                  <a:tcPr/>
                </a:tc>
                <a:tc>
                  <a:txBody>
                    <a:bodyPr/>
                    <a:lstStyle/>
                    <a:p>
                      <a:r>
                        <a:rPr lang="tr-TR" dirty="0"/>
                        <a:t>S1</a:t>
                      </a:r>
                    </a:p>
                  </a:txBody>
                  <a:tcPr/>
                </a:tc>
                <a:tc>
                  <a:txBody>
                    <a:bodyPr/>
                    <a:lstStyle/>
                    <a:p>
                      <a:r>
                        <a:rPr lang="tr-TR" dirty="0"/>
                        <a:t>S2</a:t>
                      </a:r>
                    </a:p>
                  </a:txBody>
                  <a:tcPr/>
                </a:tc>
                <a:tc>
                  <a:txBody>
                    <a:bodyPr/>
                    <a:lstStyle/>
                    <a:p>
                      <a:r>
                        <a:rPr lang="tr-TR" dirty="0"/>
                        <a:t>S3</a:t>
                      </a:r>
                    </a:p>
                  </a:txBody>
                  <a:tcPr/>
                </a:tc>
                <a:tc>
                  <a:txBody>
                    <a:bodyPr/>
                    <a:lstStyle/>
                    <a:p>
                      <a:r>
                        <a:rPr lang="tr-TR" dirty="0"/>
                        <a:t>s4</a:t>
                      </a:r>
                    </a:p>
                  </a:txBody>
                  <a:tcPr/>
                </a:tc>
                <a:tc>
                  <a:txBody>
                    <a:bodyPr/>
                    <a:lstStyle/>
                    <a:p>
                      <a:r>
                        <a:rPr lang="tr-TR" dirty="0"/>
                        <a:t>Solution</a:t>
                      </a:r>
                    </a:p>
                  </a:txBody>
                  <a:tcPr/>
                </a:tc>
                <a:extLst>
                  <a:ext uri="{0D108BD9-81ED-4DB2-BD59-A6C34878D82A}">
                    <a16:rowId xmlns:a16="http://schemas.microsoft.com/office/drawing/2014/main" val="2563897716"/>
                  </a:ext>
                </a:extLst>
              </a:tr>
              <a:tr h="370840">
                <a:tc>
                  <a:txBody>
                    <a:bodyPr/>
                    <a:lstStyle/>
                    <a:p>
                      <a:r>
                        <a:rPr lang="tr-TR" dirty="0"/>
                        <a:t>5</a:t>
                      </a:r>
                    </a:p>
                  </a:txBody>
                  <a:tcPr/>
                </a:tc>
                <a:tc>
                  <a:txBody>
                    <a:bodyPr/>
                    <a:lstStyle/>
                    <a:p>
                      <a:r>
                        <a:rPr lang="tr-TR" dirty="0"/>
                        <a:t>x1</a:t>
                      </a:r>
                    </a:p>
                  </a:txBody>
                  <a:tcPr/>
                </a:tc>
                <a:tc>
                  <a:txBody>
                    <a:bodyPr/>
                    <a:lstStyle/>
                    <a:p>
                      <a:r>
                        <a:rPr lang="tr-TR" dirty="0"/>
                        <a:t>1</a:t>
                      </a:r>
                    </a:p>
                  </a:txBody>
                  <a:tcPr/>
                </a:tc>
                <a:tc>
                  <a:txBody>
                    <a:bodyPr/>
                    <a:lstStyle/>
                    <a:p>
                      <a:r>
                        <a:rPr lang="tr-TR" dirty="0"/>
                        <a:t>0</a:t>
                      </a:r>
                    </a:p>
                  </a:txBody>
                  <a:tcPr/>
                </a:tc>
                <a:tc>
                  <a:txBody>
                    <a:bodyPr/>
                    <a:lstStyle/>
                    <a:p>
                      <a:r>
                        <a:rPr lang="tr-TR" dirty="0"/>
                        <a:t>¼</a:t>
                      </a:r>
                    </a:p>
                  </a:txBody>
                  <a:tcPr/>
                </a:tc>
                <a:tc>
                  <a:txBody>
                    <a:bodyPr/>
                    <a:lstStyle/>
                    <a:p>
                      <a:r>
                        <a:rPr lang="tr-TR" dirty="0"/>
                        <a:t>-1/2</a:t>
                      </a:r>
                    </a:p>
                  </a:txBody>
                  <a:tcPr/>
                </a:tc>
                <a:tc>
                  <a:txBody>
                    <a:bodyPr/>
                    <a:lstStyle/>
                    <a:p>
                      <a:r>
                        <a:rPr lang="tr-TR" dirty="0"/>
                        <a:t>0</a:t>
                      </a:r>
                    </a:p>
                  </a:txBody>
                  <a:tcPr/>
                </a:tc>
                <a:tc>
                  <a:txBody>
                    <a:bodyPr/>
                    <a:lstStyle/>
                    <a:p>
                      <a:r>
                        <a:rPr lang="tr-TR" dirty="0"/>
                        <a:t>0</a:t>
                      </a:r>
                    </a:p>
                  </a:txBody>
                  <a:tcPr/>
                </a:tc>
                <a:tc>
                  <a:txBody>
                    <a:bodyPr/>
                    <a:lstStyle/>
                    <a:p>
                      <a:r>
                        <a:rPr lang="tr-TR" dirty="0"/>
                        <a:t>3</a:t>
                      </a:r>
                    </a:p>
                  </a:txBody>
                  <a:tcPr/>
                </a:tc>
                <a:extLst>
                  <a:ext uri="{0D108BD9-81ED-4DB2-BD59-A6C34878D82A}">
                    <a16:rowId xmlns:a16="http://schemas.microsoft.com/office/drawing/2014/main" val="507658012"/>
                  </a:ext>
                </a:extLst>
              </a:tr>
              <a:tr h="370840">
                <a:tc>
                  <a:txBody>
                    <a:bodyPr/>
                    <a:lstStyle/>
                    <a:p>
                      <a:r>
                        <a:rPr lang="tr-TR" dirty="0"/>
                        <a:t>4</a:t>
                      </a:r>
                    </a:p>
                  </a:txBody>
                  <a:tcPr/>
                </a:tc>
                <a:tc>
                  <a:txBody>
                    <a:bodyPr/>
                    <a:lstStyle/>
                    <a:p>
                      <a:r>
                        <a:rPr lang="tr-TR" dirty="0"/>
                        <a:t>x2</a:t>
                      </a:r>
                    </a:p>
                  </a:txBody>
                  <a:tcPr/>
                </a:tc>
                <a:tc>
                  <a:txBody>
                    <a:bodyPr/>
                    <a:lstStyle/>
                    <a:p>
                      <a:r>
                        <a:rPr lang="tr-TR" dirty="0"/>
                        <a:t>0</a:t>
                      </a:r>
                    </a:p>
                  </a:txBody>
                  <a:tcPr/>
                </a:tc>
                <a:tc>
                  <a:txBody>
                    <a:bodyPr/>
                    <a:lstStyle/>
                    <a:p>
                      <a:r>
                        <a:rPr lang="tr-TR" dirty="0"/>
                        <a:t>1</a:t>
                      </a:r>
                    </a:p>
                  </a:txBody>
                  <a:tcPr/>
                </a:tc>
                <a:tc>
                  <a:txBody>
                    <a:bodyPr/>
                    <a:lstStyle/>
                    <a:p>
                      <a:r>
                        <a:rPr lang="tr-TR" dirty="0"/>
                        <a:t>-1/8</a:t>
                      </a:r>
                    </a:p>
                  </a:txBody>
                  <a:tcPr/>
                </a:tc>
                <a:tc>
                  <a:txBody>
                    <a:bodyPr/>
                    <a:lstStyle/>
                    <a:p>
                      <a:r>
                        <a:rPr lang="tr-TR" dirty="0"/>
                        <a:t>¾</a:t>
                      </a:r>
                    </a:p>
                  </a:txBody>
                  <a:tcPr/>
                </a:tc>
                <a:tc>
                  <a:txBody>
                    <a:bodyPr/>
                    <a:lstStyle/>
                    <a:p>
                      <a:r>
                        <a:rPr lang="tr-TR" dirty="0"/>
                        <a:t>0</a:t>
                      </a:r>
                    </a:p>
                  </a:txBody>
                  <a:tcPr/>
                </a:tc>
                <a:tc>
                  <a:txBody>
                    <a:bodyPr/>
                    <a:lstStyle/>
                    <a:p>
                      <a:r>
                        <a:rPr lang="tr-TR" dirty="0"/>
                        <a:t>0</a:t>
                      </a:r>
                    </a:p>
                  </a:txBody>
                  <a:tcPr/>
                </a:tc>
                <a:tc>
                  <a:txBody>
                    <a:bodyPr/>
                    <a:lstStyle/>
                    <a:p>
                      <a:r>
                        <a:rPr lang="tr-TR" dirty="0"/>
                        <a:t>3/2</a:t>
                      </a:r>
                    </a:p>
                  </a:txBody>
                  <a:tcPr/>
                </a:tc>
                <a:extLst>
                  <a:ext uri="{0D108BD9-81ED-4DB2-BD59-A6C34878D82A}">
                    <a16:rowId xmlns:a16="http://schemas.microsoft.com/office/drawing/2014/main" val="1184464105"/>
                  </a:ext>
                </a:extLst>
              </a:tr>
              <a:tr h="370840">
                <a:tc>
                  <a:txBody>
                    <a:bodyPr/>
                    <a:lstStyle/>
                    <a:p>
                      <a:r>
                        <a:rPr lang="tr-TR" dirty="0"/>
                        <a:t>0</a:t>
                      </a:r>
                    </a:p>
                  </a:txBody>
                  <a:tcPr/>
                </a:tc>
                <a:tc>
                  <a:txBody>
                    <a:bodyPr/>
                    <a:lstStyle/>
                    <a:p>
                      <a:r>
                        <a:rPr lang="tr-TR" dirty="0"/>
                        <a:t>S3</a:t>
                      </a:r>
                    </a:p>
                  </a:txBody>
                  <a:tcPr/>
                </a:tc>
                <a:tc>
                  <a:txBody>
                    <a:bodyPr/>
                    <a:lstStyle/>
                    <a:p>
                      <a:r>
                        <a:rPr lang="tr-TR" dirty="0"/>
                        <a:t>0</a:t>
                      </a:r>
                    </a:p>
                  </a:txBody>
                  <a:tcPr/>
                </a:tc>
                <a:tc>
                  <a:txBody>
                    <a:bodyPr/>
                    <a:lstStyle/>
                    <a:p>
                      <a:r>
                        <a:rPr lang="tr-TR" dirty="0"/>
                        <a:t>0</a:t>
                      </a:r>
                    </a:p>
                  </a:txBody>
                  <a:tcPr/>
                </a:tc>
                <a:tc>
                  <a:txBody>
                    <a:bodyPr/>
                    <a:lstStyle/>
                    <a:p>
                      <a:r>
                        <a:rPr lang="tr-TR" dirty="0"/>
                        <a:t>3/8</a:t>
                      </a:r>
                    </a:p>
                  </a:txBody>
                  <a:tcPr/>
                </a:tc>
                <a:tc>
                  <a:txBody>
                    <a:bodyPr/>
                    <a:lstStyle/>
                    <a:p>
                      <a:r>
                        <a:rPr lang="tr-TR" dirty="0"/>
                        <a:t>-5/4</a:t>
                      </a:r>
                    </a:p>
                  </a:txBody>
                  <a:tcPr/>
                </a:tc>
                <a:tc>
                  <a:txBody>
                    <a:bodyPr/>
                    <a:lstStyle/>
                    <a:p>
                      <a:r>
                        <a:rPr lang="tr-TR" dirty="0"/>
                        <a:t>1</a:t>
                      </a:r>
                    </a:p>
                  </a:txBody>
                  <a:tcPr/>
                </a:tc>
                <a:tc>
                  <a:txBody>
                    <a:bodyPr/>
                    <a:lstStyle/>
                    <a:p>
                      <a:r>
                        <a:rPr lang="tr-TR" dirty="0"/>
                        <a:t>0</a:t>
                      </a:r>
                    </a:p>
                  </a:txBody>
                  <a:tcPr/>
                </a:tc>
                <a:tc>
                  <a:txBody>
                    <a:bodyPr/>
                    <a:lstStyle/>
                    <a:p>
                      <a:r>
                        <a:rPr lang="tr-TR" dirty="0"/>
                        <a:t>5/2</a:t>
                      </a:r>
                    </a:p>
                  </a:txBody>
                  <a:tcPr/>
                </a:tc>
                <a:extLst>
                  <a:ext uri="{0D108BD9-81ED-4DB2-BD59-A6C34878D82A}">
                    <a16:rowId xmlns:a16="http://schemas.microsoft.com/office/drawing/2014/main" val="1181558507"/>
                  </a:ext>
                </a:extLst>
              </a:tr>
              <a:tr h="370840">
                <a:tc>
                  <a:txBody>
                    <a:bodyPr/>
                    <a:lstStyle/>
                    <a:p>
                      <a:r>
                        <a:rPr lang="tr-TR" dirty="0"/>
                        <a:t>0</a:t>
                      </a:r>
                    </a:p>
                  </a:txBody>
                  <a:tcPr/>
                </a:tc>
                <a:tc>
                  <a:txBody>
                    <a:bodyPr/>
                    <a:lstStyle/>
                    <a:p>
                      <a:r>
                        <a:rPr lang="tr-TR" dirty="0"/>
                        <a:t>S4</a:t>
                      </a:r>
                    </a:p>
                  </a:txBody>
                  <a:tcPr/>
                </a:tc>
                <a:tc>
                  <a:txBody>
                    <a:bodyPr/>
                    <a:lstStyle/>
                    <a:p>
                      <a:r>
                        <a:rPr lang="tr-TR" dirty="0"/>
                        <a:t>0</a:t>
                      </a:r>
                    </a:p>
                  </a:txBody>
                  <a:tcPr/>
                </a:tc>
                <a:tc>
                  <a:txBody>
                    <a:bodyPr/>
                    <a:lstStyle/>
                    <a:p>
                      <a:r>
                        <a:rPr lang="tr-TR" dirty="0"/>
                        <a:t>0</a:t>
                      </a:r>
                    </a:p>
                  </a:txBody>
                  <a:tcPr/>
                </a:tc>
                <a:tc>
                  <a:txBody>
                    <a:bodyPr/>
                    <a:lstStyle/>
                    <a:p>
                      <a:r>
                        <a:rPr lang="tr-TR" dirty="0"/>
                        <a:t>1/8</a:t>
                      </a:r>
                    </a:p>
                  </a:txBody>
                  <a:tcPr/>
                </a:tc>
                <a:tc>
                  <a:txBody>
                    <a:bodyPr/>
                    <a:lstStyle/>
                    <a:p>
                      <a:r>
                        <a:rPr lang="tr-TR" dirty="0"/>
                        <a:t>-3/4</a:t>
                      </a:r>
                    </a:p>
                  </a:txBody>
                  <a:tcPr/>
                </a:tc>
                <a:tc>
                  <a:txBody>
                    <a:bodyPr/>
                    <a:lstStyle/>
                    <a:p>
                      <a:r>
                        <a:rPr lang="tr-TR" dirty="0"/>
                        <a:t>0</a:t>
                      </a:r>
                    </a:p>
                  </a:txBody>
                  <a:tcPr/>
                </a:tc>
                <a:tc>
                  <a:txBody>
                    <a:bodyPr/>
                    <a:lstStyle/>
                    <a:p>
                      <a:r>
                        <a:rPr lang="tr-TR" dirty="0"/>
                        <a:t>1</a:t>
                      </a:r>
                    </a:p>
                  </a:txBody>
                  <a:tcPr/>
                </a:tc>
                <a:tc>
                  <a:txBody>
                    <a:bodyPr/>
                    <a:lstStyle/>
                    <a:p>
                      <a:r>
                        <a:rPr lang="tr-TR" dirty="0"/>
                        <a:t>½</a:t>
                      </a:r>
                    </a:p>
                  </a:txBody>
                  <a:tcPr/>
                </a:tc>
                <a:extLst>
                  <a:ext uri="{0D108BD9-81ED-4DB2-BD59-A6C34878D82A}">
                    <a16:rowId xmlns:a16="http://schemas.microsoft.com/office/drawing/2014/main" val="182383045"/>
                  </a:ext>
                </a:extLst>
              </a:tr>
              <a:tr h="370840">
                <a:tc>
                  <a:txBody>
                    <a:bodyPr/>
                    <a:lstStyle/>
                    <a:p>
                      <a:endParaRPr lang="tr-TR" dirty="0"/>
                    </a:p>
                  </a:txBody>
                  <a:tcPr/>
                </a:tc>
                <a:tc>
                  <a:txBody>
                    <a:bodyPr/>
                    <a:lstStyle/>
                    <a:p>
                      <a:r>
                        <a:rPr lang="tr-TR" dirty="0"/>
                        <a:t>Z</a:t>
                      </a:r>
                    </a:p>
                  </a:txBody>
                  <a:tcPr/>
                </a:tc>
                <a:tc>
                  <a:txBody>
                    <a:bodyPr/>
                    <a:lstStyle/>
                    <a:p>
                      <a:r>
                        <a:rPr lang="tr-TR" dirty="0"/>
                        <a:t>5</a:t>
                      </a:r>
                    </a:p>
                  </a:txBody>
                  <a:tcPr/>
                </a:tc>
                <a:tc>
                  <a:txBody>
                    <a:bodyPr/>
                    <a:lstStyle/>
                    <a:p>
                      <a:r>
                        <a:rPr lang="tr-TR" dirty="0"/>
                        <a:t>4</a:t>
                      </a:r>
                    </a:p>
                  </a:txBody>
                  <a:tcPr/>
                </a:tc>
                <a:tc>
                  <a:txBody>
                    <a:bodyPr/>
                    <a:lstStyle/>
                    <a:p>
                      <a:r>
                        <a:rPr lang="tr-TR" dirty="0"/>
                        <a:t>5/4-4/8</a:t>
                      </a:r>
                    </a:p>
                  </a:txBody>
                  <a:tcPr/>
                </a:tc>
                <a:tc>
                  <a:txBody>
                    <a:bodyPr/>
                    <a:lstStyle/>
                    <a:p>
                      <a:r>
                        <a:rPr lang="tr-TR" dirty="0"/>
                        <a:t>-5/2+12/4</a:t>
                      </a:r>
                    </a:p>
                  </a:txBody>
                  <a:tcPr/>
                </a:tc>
                <a:tc>
                  <a:txBody>
                    <a:bodyPr/>
                    <a:lstStyle/>
                    <a:p>
                      <a:r>
                        <a:rPr lang="tr-TR" dirty="0"/>
                        <a:t>0</a:t>
                      </a:r>
                    </a:p>
                  </a:txBody>
                  <a:tcPr/>
                </a:tc>
                <a:tc>
                  <a:txBody>
                    <a:bodyPr/>
                    <a:lstStyle/>
                    <a:p>
                      <a:r>
                        <a:rPr lang="tr-TR" dirty="0"/>
                        <a:t>0</a:t>
                      </a:r>
                    </a:p>
                  </a:txBody>
                  <a:tcPr/>
                </a:tc>
                <a:tc>
                  <a:txBody>
                    <a:bodyPr/>
                    <a:lstStyle/>
                    <a:p>
                      <a:r>
                        <a:rPr lang="tr-TR" dirty="0"/>
                        <a:t>21</a:t>
                      </a:r>
                    </a:p>
                  </a:txBody>
                  <a:tcPr/>
                </a:tc>
                <a:extLst>
                  <a:ext uri="{0D108BD9-81ED-4DB2-BD59-A6C34878D82A}">
                    <a16:rowId xmlns:a16="http://schemas.microsoft.com/office/drawing/2014/main" val="1634775240"/>
                  </a:ext>
                </a:extLst>
              </a:tr>
              <a:tr h="239350">
                <a:tc>
                  <a:txBody>
                    <a:bodyPr/>
                    <a:lstStyle/>
                    <a:p>
                      <a:endParaRPr lang="tr-TR" dirty="0"/>
                    </a:p>
                  </a:txBody>
                  <a:tcPr/>
                </a:tc>
                <a:tc>
                  <a:txBody>
                    <a:bodyPr/>
                    <a:lstStyle/>
                    <a:p>
                      <a:r>
                        <a:rPr lang="tr-TR" dirty="0"/>
                        <a:t>C-Z</a:t>
                      </a:r>
                    </a:p>
                  </a:txBody>
                  <a:tcPr/>
                </a:tc>
                <a:tc>
                  <a:txBody>
                    <a:bodyPr/>
                    <a:lstStyle/>
                    <a:p>
                      <a:r>
                        <a:rPr lang="tr-TR" dirty="0"/>
                        <a:t>0</a:t>
                      </a:r>
                    </a:p>
                  </a:txBody>
                  <a:tcPr/>
                </a:tc>
                <a:tc>
                  <a:txBody>
                    <a:bodyPr/>
                    <a:lstStyle/>
                    <a:p>
                      <a:r>
                        <a:rPr lang="tr-TR" dirty="0"/>
                        <a:t>0</a:t>
                      </a:r>
                    </a:p>
                  </a:txBody>
                  <a:tcPr/>
                </a:tc>
                <a:tc>
                  <a:txBody>
                    <a:bodyPr/>
                    <a:lstStyle/>
                    <a:p>
                      <a:r>
                        <a:rPr lang="tr-TR" dirty="0"/>
                        <a:t>-3/4</a:t>
                      </a:r>
                    </a:p>
                  </a:txBody>
                  <a:tcPr/>
                </a:tc>
                <a:tc>
                  <a:txBody>
                    <a:bodyPr/>
                    <a:lstStyle/>
                    <a:p>
                      <a:r>
                        <a:rPr lang="tr-TR" dirty="0"/>
                        <a:t>-1/2</a:t>
                      </a:r>
                    </a:p>
                  </a:txBody>
                  <a:tcPr/>
                </a:tc>
                <a:tc>
                  <a:txBody>
                    <a:bodyPr/>
                    <a:lstStyle/>
                    <a:p>
                      <a:r>
                        <a:rPr lang="tr-TR" dirty="0"/>
                        <a:t>0</a:t>
                      </a:r>
                    </a:p>
                  </a:txBody>
                  <a:tcPr/>
                </a:tc>
                <a:tc>
                  <a:txBody>
                    <a:bodyPr/>
                    <a:lstStyle/>
                    <a:p>
                      <a:r>
                        <a:rPr lang="tr-TR" dirty="0"/>
                        <a:t>0</a:t>
                      </a:r>
                    </a:p>
                  </a:txBody>
                  <a:tcPr/>
                </a:tc>
                <a:tc>
                  <a:txBody>
                    <a:bodyPr/>
                    <a:lstStyle/>
                    <a:p>
                      <a:endParaRPr lang="tr-TR" dirty="0"/>
                    </a:p>
                  </a:txBody>
                  <a:tcPr/>
                </a:tc>
                <a:extLst>
                  <a:ext uri="{0D108BD9-81ED-4DB2-BD59-A6C34878D82A}">
                    <a16:rowId xmlns:a16="http://schemas.microsoft.com/office/drawing/2014/main" val="3935721314"/>
                  </a:ext>
                </a:extLst>
              </a:tr>
            </a:tbl>
          </a:graphicData>
        </a:graphic>
      </p:graphicFrame>
    </p:spTree>
    <p:extLst>
      <p:ext uri="{BB962C8B-B14F-4D97-AF65-F5344CB8AC3E}">
        <p14:creationId xmlns:p14="http://schemas.microsoft.com/office/powerpoint/2010/main" val="27100095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A9E5FBBD-0273-7DEC-3E2E-0E60618BC361}"/>
              </a:ext>
            </a:extLst>
          </p:cNvPr>
          <p:cNvPicPr>
            <a:picLocks noGrp="1" noChangeAspect="1"/>
          </p:cNvPicPr>
          <p:nvPr>
            <p:ph idx="1"/>
          </p:nvPr>
        </p:nvPicPr>
        <p:blipFill>
          <a:blip r:embed="rId2"/>
          <a:stretch>
            <a:fillRect/>
          </a:stretch>
        </p:blipFill>
        <p:spPr>
          <a:xfrm>
            <a:off x="1383323" y="1489270"/>
            <a:ext cx="1872208" cy="1414031"/>
          </a:xfrm>
          <a:prstGeom prst="rect">
            <a:avLst/>
          </a:prstGeom>
          <a:ln>
            <a:noFill/>
          </a:ln>
          <a:effectLst>
            <a:outerShdw blurRad="292100" dist="139700" dir="2700000" algn="tl" rotWithShape="0">
              <a:srgbClr val="333333">
                <a:alpha val="65000"/>
              </a:srgbClr>
            </a:outerShdw>
          </a:effectLst>
        </p:spPr>
      </p:pic>
      <p:sp>
        <p:nvSpPr>
          <p:cNvPr id="3" name="Başlık 2">
            <a:extLst>
              <a:ext uri="{FF2B5EF4-FFF2-40B4-BE49-F238E27FC236}">
                <a16:creationId xmlns:a16="http://schemas.microsoft.com/office/drawing/2014/main" id="{54B0EE43-E616-5224-C433-4B55691FA105}"/>
              </a:ext>
            </a:extLst>
          </p:cNvPr>
          <p:cNvSpPr>
            <a:spLocks noGrp="1"/>
          </p:cNvSpPr>
          <p:nvPr>
            <p:ph type="title"/>
          </p:nvPr>
        </p:nvSpPr>
        <p:spPr/>
        <p:txBody>
          <a:bodyPr/>
          <a:lstStyle/>
          <a:p>
            <a:r>
              <a:rPr lang="tr-TR"/>
              <a:t>Simplex iterasyonlar ve Grafik Karşılıkları</a:t>
            </a:r>
          </a:p>
        </p:txBody>
      </p:sp>
      <p:pic>
        <p:nvPicPr>
          <p:cNvPr id="7" name="Resim 6">
            <a:extLst>
              <a:ext uri="{FF2B5EF4-FFF2-40B4-BE49-F238E27FC236}">
                <a16:creationId xmlns:a16="http://schemas.microsoft.com/office/drawing/2014/main" id="{45177196-71AE-853D-7495-F4403F9B5FEE}"/>
              </a:ext>
            </a:extLst>
          </p:cNvPr>
          <p:cNvPicPr>
            <a:picLocks noChangeAspect="1"/>
          </p:cNvPicPr>
          <p:nvPr/>
        </p:nvPicPr>
        <p:blipFill>
          <a:blip r:embed="rId3"/>
          <a:stretch>
            <a:fillRect/>
          </a:stretch>
        </p:blipFill>
        <p:spPr>
          <a:xfrm>
            <a:off x="5277544" y="1115172"/>
            <a:ext cx="3471815" cy="1638821"/>
          </a:xfrm>
          <a:prstGeom prst="rect">
            <a:avLst/>
          </a:prstGeom>
          <a:ln>
            <a:noFill/>
          </a:ln>
          <a:effectLst>
            <a:outerShdw blurRad="292100" dist="139700" dir="2700000" algn="tl" rotWithShape="0">
              <a:srgbClr val="333333">
                <a:alpha val="65000"/>
              </a:srgbClr>
            </a:outerShdw>
          </a:effectLst>
        </p:spPr>
      </p:pic>
      <p:pic>
        <p:nvPicPr>
          <p:cNvPr id="9" name="Resim 8">
            <a:extLst>
              <a:ext uri="{FF2B5EF4-FFF2-40B4-BE49-F238E27FC236}">
                <a16:creationId xmlns:a16="http://schemas.microsoft.com/office/drawing/2014/main" id="{2F31B1C5-4C98-E9B3-C6F7-DD8DB0BB796F}"/>
              </a:ext>
            </a:extLst>
          </p:cNvPr>
          <p:cNvPicPr>
            <a:picLocks noChangeAspect="1"/>
          </p:cNvPicPr>
          <p:nvPr/>
        </p:nvPicPr>
        <p:blipFill>
          <a:blip r:embed="rId4"/>
          <a:stretch>
            <a:fillRect/>
          </a:stretch>
        </p:blipFill>
        <p:spPr>
          <a:xfrm>
            <a:off x="440931" y="3429000"/>
            <a:ext cx="3756992" cy="2314914"/>
          </a:xfrm>
          <a:prstGeom prst="rect">
            <a:avLst/>
          </a:prstGeom>
          <a:ln>
            <a:noFill/>
          </a:ln>
          <a:effectLst>
            <a:outerShdw blurRad="292100" dist="139700" dir="2700000" algn="tl" rotWithShape="0">
              <a:srgbClr val="333333">
                <a:alpha val="65000"/>
              </a:srgbClr>
            </a:outerShdw>
          </a:effectLst>
        </p:spPr>
      </p:pic>
      <p:pic>
        <p:nvPicPr>
          <p:cNvPr id="11" name="Resim 10">
            <a:extLst>
              <a:ext uri="{FF2B5EF4-FFF2-40B4-BE49-F238E27FC236}">
                <a16:creationId xmlns:a16="http://schemas.microsoft.com/office/drawing/2014/main" id="{B6F6C3D6-20AF-467A-A61A-D9D7D88B3B40}"/>
              </a:ext>
            </a:extLst>
          </p:cNvPr>
          <p:cNvPicPr>
            <a:picLocks noChangeAspect="1"/>
          </p:cNvPicPr>
          <p:nvPr/>
        </p:nvPicPr>
        <p:blipFill>
          <a:blip r:embed="rId5"/>
          <a:stretch>
            <a:fillRect/>
          </a:stretch>
        </p:blipFill>
        <p:spPr>
          <a:xfrm>
            <a:off x="5279851" y="2903301"/>
            <a:ext cx="3471815" cy="1681172"/>
          </a:xfrm>
          <a:prstGeom prst="rect">
            <a:avLst/>
          </a:prstGeom>
          <a:ln>
            <a:noFill/>
          </a:ln>
          <a:effectLst>
            <a:outerShdw blurRad="292100" dist="139700" dir="2700000" algn="tl" rotWithShape="0">
              <a:srgbClr val="333333">
                <a:alpha val="65000"/>
              </a:srgbClr>
            </a:outerShdw>
          </a:effectLst>
        </p:spPr>
      </p:pic>
      <p:pic>
        <p:nvPicPr>
          <p:cNvPr id="13" name="Resim 12">
            <a:extLst>
              <a:ext uri="{FF2B5EF4-FFF2-40B4-BE49-F238E27FC236}">
                <a16:creationId xmlns:a16="http://schemas.microsoft.com/office/drawing/2014/main" id="{E604DB59-71DD-8399-E429-D5D7151EED56}"/>
              </a:ext>
            </a:extLst>
          </p:cNvPr>
          <p:cNvPicPr>
            <a:picLocks noChangeAspect="1"/>
          </p:cNvPicPr>
          <p:nvPr/>
        </p:nvPicPr>
        <p:blipFill>
          <a:blip r:embed="rId6"/>
          <a:stretch>
            <a:fillRect/>
          </a:stretch>
        </p:blipFill>
        <p:spPr>
          <a:xfrm>
            <a:off x="5277544" y="4733781"/>
            <a:ext cx="3523855" cy="14521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82277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971EC850-FB16-025C-3026-9FEE4F3A3B4E}"/>
              </a:ext>
            </a:extLst>
          </p:cNvPr>
          <p:cNvSpPr>
            <a:spLocks noGrp="1"/>
          </p:cNvSpPr>
          <p:nvPr>
            <p:ph idx="1"/>
          </p:nvPr>
        </p:nvSpPr>
        <p:spPr/>
        <p:txBody>
          <a:bodyPr/>
          <a:lstStyle/>
          <a:p>
            <a:pPr marL="0" indent="0">
              <a:buNone/>
            </a:pPr>
            <a:endParaRPr lang="tr-TR" dirty="0">
              <a:ea typeface="Cambria Math" panose="02040503050406030204" pitchFamily="18" charset="0"/>
            </a:endParaRPr>
          </a:p>
          <a:p>
            <a:pPr marL="0" indent="0" algn="ctr">
              <a:buNone/>
            </a:pPr>
            <a:r>
              <a:rPr lang="tr-TR" sz="2000" dirty="0">
                <a:ea typeface="Cambria Math" panose="02040503050406030204" pitchFamily="18" charset="0"/>
              </a:rPr>
              <a:t>-1x Minimizasyon Z = Maksimizasyon Z</a:t>
            </a:r>
          </a:p>
          <a:p>
            <a:pPr marL="0" indent="0" algn="ctr">
              <a:buNone/>
            </a:pPr>
            <a:endParaRPr lang="tr-TR" sz="2000" dirty="0">
              <a:ea typeface="Cambria Math" panose="02040503050406030204" pitchFamily="18" charset="0"/>
            </a:endParaRPr>
          </a:p>
          <a:p>
            <a:pPr marL="0" indent="0" algn="ctr"/>
            <a:r>
              <a:rPr lang="tr-TR" sz="2000" dirty="0">
                <a:ea typeface="Cambria Math" panose="02040503050406030204" pitchFamily="18" charset="0"/>
              </a:rPr>
              <a:t>-1x Maksimizasyon Z = Minimizasyon Z</a:t>
            </a:r>
          </a:p>
          <a:p>
            <a:pPr marL="0" indent="0" algn="ctr">
              <a:buNone/>
            </a:pPr>
            <a:endParaRPr lang="tr-TR" sz="2000" dirty="0">
              <a:ea typeface="Cambria Math" panose="02040503050406030204" pitchFamily="18" charset="0"/>
            </a:endParaRPr>
          </a:p>
          <a:p>
            <a:endParaRPr lang="tr-TR" dirty="0"/>
          </a:p>
        </p:txBody>
      </p:sp>
      <p:sp>
        <p:nvSpPr>
          <p:cNvPr id="3" name="Başlık 2">
            <a:extLst>
              <a:ext uri="{FF2B5EF4-FFF2-40B4-BE49-F238E27FC236}">
                <a16:creationId xmlns:a16="http://schemas.microsoft.com/office/drawing/2014/main" id="{F06D7E49-9F65-6045-19E9-2E7F1543D2D9}"/>
              </a:ext>
            </a:extLst>
          </p:cNvPr>
          <p:cNvSpPr>
            <a:spLocks noGrp="1"/>
          </p:cNvSpPr>
          <p:nvPr>
            <p:ph type="title"/>
          </p:nvPr>
        </p:nvSpPr>
        <p:spPr/>
        <p:txBody>
          <a:bodyPr/>
          <a:lstStyle/>
          <a:p>
            <a:endParaRPr lang="tr-TR" dirty="0"/>
          </a:p>
        </p:txBody>
      </p:sp>
    </p:spTree>
    <p:extLst>
      <p:ext uri="{BB962C8B-B14F-4D97-AF65-F5344CB8AC3E}">
        <p14:creationId xmlns:p14="http://schemas.microsoft.com/office/powerpoint/2010/main" val="39646898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B6C5BA37-D77A-D2C9-0EF4-71736EF37D2C}"/>
              </a:ext>
            </a:extLst>
          </p:cNvPr>
          <p:cNvSpPr>
            <a:spLocks noGrp="1"/>
          </p:cNvSpPr>
          <p:nvPr>
            <p:ph idx="1"/>
          </p:nvPr>
        </p:nvSpPr>
        <p:spPr/>
        <p:txBody>
          <a:bodyPr/>
          <a:lstStyle/>
          <a:p>
            <a:endParaRPr lang="tr-TR" dirty="0"/>
          </a:p>
        </p:txBody>
      </p:sp>
      <p:sp>
        <p:nvSpPr>
          <p:cNvPr id="3" name="Başlık 2">
            <a:extLst>
              <a:ext uri="{FF2B5EF4-FFF2-40B4-BE49-F238E27FC236}">
                <a16:creationId xmlns:a16="http://schemas.microsoft.com/office/drawing/2014/main" id="{98EABFF9-7F24-DFD8-33FE-04FF5133E03E}"/>
              </a:ext>
            </a:extLst>
          </p:cNvPr>
          <p:cNvSpPr>
            <a:spLocks noGrp="1"/>
          </p:cNvSpPr>
          <p:nvPr>
            <p:ph type="title"/>
          </p:nvPr>
        </p:nvSpPr>
        <p:spPr/>
        <p:txBody>
          <a:bodyPr/>
          <a:lstStyle/>
          <a:p>
            <a:endParaRPr lang="tr-TR"/>
          </a:p>
        </p:txBody>
      </p:sp>
      <p:pic>
        <p:nvPicPr>
          <p:cNvPr id="4" name="Resim 3">
            <a:extLst>
              <a:ext uri="{FF2B5EF4-FFF2-40B4-BE49-F238E27FC236}">
                <a16:creationId xmlns:a16="http://schemas.microsoft.com/office/drawing/2014/main" id="{5A97EB40-717A-B1BF-F05E-1C4EEBAE9030}"/>
              </a:ext>
            </a:extLst>
          </p:cNvPr>
          <p:cNvPicPr>
            <a:picLocks noChangeAspect="1"/>
          </p:cNvPicPr>
          <p:nvPr/>
        </p:nvPicPr>
        <p:blipFill>
          <a:blip r:embed="rId2"/>
          <a:stretch>
            <a:fillRect/>
          </a:stretch>
        </p:blipFill>
        <p:spPr>
          <a:xfrm>
            <a:off x="2051720" y="1924050"/>
            <a:ext cx="3171825" cy="1504950"/>
          </a:xfrm>
          <a:prstGeom prst="rect">
            <a:avLst/>
          </a:prstGeom>
        </p:spPr>
      </p:pic>
      <p:pic>
        <p:nvPicPr>
          <p:cNvPr id="5" name="Resim 4">
            <a:extLst>
              <a:ext uri="{FF2B5EF4-FFF2-40B4-BE49-F238E27FC236}">
                <a16:creationId xmlns:a16="http://schemas.microsoft.com/office/drawing/2014/main" id="{D6C4B49B-F182-804E-021A-B97190B00F56}"/>
              </a:ext>
            </a:extLst>
          </p:cNvPr>
          <p:cNvPicPr>
            <a:picLocks noChangeAspect="1"/>
          </p:cNvPicPr>
          <p:nvPr/>
        </p:nvPicPr>
        <p:blipFill>
          <a:blip r:embed="rId3"/>
          <a:stretch>
            <a:fillRect/>
          </a:stretch>
        </p:blipFill>
        <p:spPr>
          <a:xfrm>
            <a:off x="1619672" y="3868266"/>
            <a:ext cx="5162550" cy="1619250"/>
          </a:xfrm>
          <a:prstGeom prst="rect">
            <a:avLst/>
          </a:prstGeom>
        </p:spPr>
      </p:pic>
    </p:spTree>
    <p:extLst>
      <p:ext uri="{BB962C8B-B14F-4D97-AF65-F5344CB8AC3E}">
        <p14:creationId xmlns:p14="http://schemas.microsoft.com/office/powerpoint/2010/main" val="862008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D99AD4BE-BA1F-313F-DF71-98C29162C049}"/>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6BADA78B-DA30-0330-3163-D07842C2585B}"/>
              </a:ext>
            </a:extLst>
          </p:cNvPr>
          <p:cNvSpPr>
            <a:spLocks noGrp="1"/>
          </p:cNvSpPr>
          <p:nvPr>
            <p:ph type="title"/>
          </p:nvPr>
        </p:nvSpPr>
        <p:spPr/>
        <p:txBody>
          <a:bodyPr/>
          <a:lstStyle/>
          <a:p>
            <a:endParaRPr lang="tr-TR"/>
          </a:p>
        </p:txBody>
      </p:sp>
      <p:pic>
        <p:nvPicPr>
          <p:cNvPr id="4" name="Resim 3">
            <a:extLst>
              <a:ext uri="{FF2B5EF4-FFF2-40B4-BE49-F238E27FC236}">
                <a16:creationId xmlns:a16="http://schemas.microsoft.com/office/drawing/2014/main" id="{A6E91C62-9936-A04C-2625-A5D29A42BE2C}"/>
              </a:ext>
            </a:extLst>
          </p:cNvPr>
          <p:cNvPicPr>
            <a:picLocks noChangeAspect="1"/>
          </p:cNvPicPr>
          <p:nvPr/>
        </p:nvPicPr>
        <p:blipFill>
          <a:blip r:embed="rId2"/>
          <a:stretch>
            <a:fillRect/>
          </a:stretch>
        </p:blipFill>
        <p:spPr>
          <a:xfrm>
            <a:off x="1885950" y="3068377"/>
            <a:ext cx="5372100" cy="1714500"/>
          </a:xfrm>
          <a:prstGeom prst="rect">
            <a:avLst/>
          </a:prstGeom>
        </p:spPr>
      </p:pic>
    </p:spTree>
    <p:extLst>
      <p:ext uri="{BB962C8B-B14F-4D97-AF65-F5344CB8AC3E}">
        <p14:creationId xmlns:p14="http://schemas.microsoft.com/office/powerpoint/2010/main" val="16410882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3C433371-75F6-1B44-ED0E-18525C14BE66}"/>
              </a:ext>
            </a:extLst>
          </p:cNvPr>
          <p:cNvSpPr txBox="1"/>
          <p:nvPr/>
        </p:nvSpPr>
        <p:spPr>
          <a:xfrm>
            <a:off x="2377480" y="548680"/>
            <a:ext cx="6408712" cy="1107996"/>
          </a:xfrm>
          <a:prstGeom prst="rect">
            <a:avLst/>
          </a:prstGeom>
          <a:noFill/>
        </p:spPr>
        <p:txBody>
          <a:bodyPr wrap="square" rtlCol="0">
            <a:spAutoFit/>
          </a:bodyPr>
          <a:lstStyle/>
          <a:p>
            <a:r>
              <a:rPr lang="tr-TR" sz="6600">
                <a:latin typeface="Albertus" panose="020E0702040304020204" pitchFamily="34" charset="0"/>
              </a:rPr>
              <a:t>Big M ve İki Faz</a:t>
            </a:r>
          </a:p>
        </p:txBody>
      </p:sp>
      <p:sp>
        <p:nvSpPr>
          <p:cNvPr id="5" name="İçerik Yer Tutucusu 2">
            <a:extLst>
              <a:ext uri="{FF2B5EF4-FFF2-40B4-BE49-F238E27FC236}">
                <a16:creationId xmlns:a16="http://schemas.microsoft.com/office/drawing/2014/main" id="{7DF6F5CE-32DB-9FD5-5C86-61652FA1D4D8}"/>
              </a:ext>
            </a:extLst>
          </p:cNvPr>
          <p:cNvSpPr txBox="1">
            <a:spLocks/>
          </p:cNvSpPr>
          <p:nvPr/>
        </p:nvSpPr>
        <p:spPr>
          <a:xfrm>
            <a:off x="2051720" y="2996952"/>
            <a:ext cx="6840760" cy="3600400"/>
          </a:xfrm>
          <a:prstGeom prst="rect">
            <a:avLst/>
          </a:prstGeom>
        </p:spPr>
        <p:txBody>
          <a:bodyPr/>
          <a:lst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tr-TR" sz="1800">
                <a:solidFill>
                  <a:schemeClr val="tx1">
                    <a:lumMod val="50000"/>
                    <a:lumOff val="50000"/>
                  </a:schemeClr>
                </a:solidFill>
              </a:rPr>
              <a:t>Büyük M (Big M) ve İki Faz (Two Phases) temelde yeralmasını istemediğimiz ve tek amacı birim matris oluşturmak olan yapay değişkenlerin (A) çözüme girmesini engellemektir. Simplex’in bir alternatifi değildirler. </a:t>
            </a:r>
          </a:p>
          <a:p>
            <a:endParaRPr lang="tr-TR" sz="1800">
              <a:solidFill>
                <a:schemeClr val="tx1">
                  <a:lumMod val="50000"/>
                  <a:lumOff val="50000"/>
                </a:schemeClr>
              </a:solidFill>
            </a:endParaRPr>
          </a:p>
          <a:p>
            <a:r>
              <a:rPr lang="tr-TR" sz="1800">
                <a:solidFill>
                  <a:schemeClr val="tx1">
                    <a:lumMod val="50000"/>
                    <a:lumOff val="50000"/>
                  </a:schemeClr>
                </a:solidFill>
              </a:rPr>
              <a:t>Eğer bir optimum çözümde temelde (çözümde) A değişkenleri varsa, bu olursuz (infeasible) çözüm olarak tanımlanır.</a:t>
            </a:r>
          </a:p>
          <a:p>
            <a:endParaRPr lang="tr-TR" sz="1800">
              <a:solidFill>
                <a:schemeClr val="tx1">
                  <a:lumMod val="50000"/>
                  <a:lumOff val="50000"/>
                </a:schemeClr>
              </a:solidFill>
            </a:endParaRPr>
          </a:p>
          <a:p>
            <a:r>
              <a:rPr lang="tr-TR" sz="1800">
                <a:solidFill>
                  <a:schemeClr val="tx1">
                    <a:lumMod val="50000"/>
                    <a:lumOff val="50000"/>
                  </a:schemeClr>
                </a:solidFill>
              </a:rPr>
              <a:t>Eğer bir optimum çözümde temelde (çözümde) A değişkenleri varsa, değeri veya değerleri sıfır dahi olsa çözüm olurlu değildir. </a:t>
            </a:r>
          </a:p>
          <a:p>
            <a:endParaRPr lang="tr-TR" sz="1800"/>
          </a:p>
          <a:p>
            <a:endParaRPr lang="tr-TR" sz="1800"/>
          </a:p>
        </p:txBody>
      </p:sp>
      <p:sp>
        <p:nvSpPr>
          <p:cNvPr id="6" name="Başlık 1">
            <a:extLst>
              <a:ext uri="{FF2B5EF4-FFF2-40B4-BE49-F238E27FC236}">
                <a16:creationId xmlns:a16="http://schemas.microsoft.com/office/drawing/2014/main" id="{D3F06DC8-30D0-F665-4E27-4B175616C1B1}"/>
              </a:ext>
            </a:extLst>
          </p:cNvPr>
          <p:cNvSpPr txBox="1">
            <a:spLocks/>
          </p:cNvSpPr>
          <p:nvPr/>
        </p:nvSpPr>
        <p:spPr>
          <a:xfrm>
            <a:off x="2771800" y="2132856"/>
            <a:ext cx="5400600" cy="504056"/>
          </a:xfrm>
          <a:prstGeom prst="rect">
            <a:avLst/>
          </a:prstGeom>
        </p:spPr>
        <p:txBody>
          <a:bodyPr/>
          <a:lst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a:lstStyle>
          <a:p>
            <a:r>
              <a:rPr lang="tr-TR" sz="2400"/>
              <a:t>Büyük M ve İki Faz Neden Gereklidir?</a:t>
            </a:r>
          </a:p>
        </p:txBody>
      </p:sp>
    </p:spTree>
    <p:extLst>
      <p:ext uri="{BB962C8B-B14F-4D97-AF65-F5344CB8AC3E}">
        <p14:creationId xmlns:p14="http://schemas.microsoft.com/office/powerpoint/2010/main" val="2114848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EF349D63-7BB0-1B2D-7ECD-6DDE36731319}"/>
              </a:ext>
            </a:extLst>
          </p:cNvPr>
          <p:cNvSpPr>
            <a:spLocks noGrp="1"/>
          </p:cNvSpPr>
          <p:nvPr>
            <p:ph type="ctrTitle"/>
          </p:nvPr>
        </p:nvSpPr>
        <p:spPr/>
        <p:txBody>
          <a:bodyPr/>
          <a:lstStyle/>
          <a:p>
            <a:r>
              <a:rPr lang="tr-TR" dirty="0">
                <a:solidFill>
                  <a:srgbClr val="EA6131"/>
                </a:solidFill>
              </a:rPr>
              <a:t>B</a:t>
            </a:r>
            <a:r>
              <a:rPr lang="tr-TR" dirty="0"/>
              <a:t>üyük </a:t>
            </a:r>
            <a:r>
              <a:rPr lang="tr-TR" dirty="0">
                <a:solidFill>
                  <a:srgbClr val="EA6131"/>
                </a:solidFill>
              </a:rPr>
              <a:t>M </a:t>
            </a:r>
            <a:r>
              <a:rPr lang="tr-TR" dirty="0"/>
              <a:t>(</a:t>
            </a:r>
            <a:r>
              <a:rPr lang="tr-TR" dirty="0" err="1"/>
              <a:t>Big</a:t>
            </a:r>
            <a:r>
              <a:rPr lang="tr-TR" dirty="0"/>
              <a:t> M)</a:t>
            </a:r>
          </a:p>
        </p:txBody>
      </p:sp>
    </p:spTree>
    <p:extLst>
      <p:ext uri="{BB962C8B-B14F-4D97-AF65-F5344CB8AC3E}">
        <p14:creationId xmlns:p14="http://schemas.microsoft.com/office/powerpoint/2010/main" val="2541028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2A327430-C5BE-CFFD-67BA-BDC7F4616D8A}"/>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Max</m:t>
                          </m:r>
                          <m:r>
                            <a:rPr lang="tr-TR" b="0" i="0" smtClean="0">
                              <a:latin typeface="Cambria Math" panose="02040503050406030204" pitchFamily="18" charset="0"/>
                            </a:rPr>
                            <m:t>/</m:t>
                          </m:r>
                          <m:r>
                            <m:rPr>
                              <m:sty m:val="p"/>
                            </m:rPr>
                            <a:rPr lang="tr-TR" b="0" i="0" smtClean="0">
                              <a:latin typeface="Cambria Math" panose="02040503050406030204" pitchFamily="18" charset="0"/>
                            </a:rPr>
                            <m:t>Min</m:t>
                          </m:r>
                        </m:fName>
                        <m:e>
                          <m:r>
                            <a:rPr lang="tr-TR" b="0" i="1" smtClean="0">
                              <a:latin typeface="Cambria Math" panose="02040503050406030204" pitchFamily="18" charset="0"/>
                            </a:rPr>
                            <m:t>𝑍</m:t>
                          </m:r>
                          <m:r>
                            <a:rPr lang="tr-TR" b="0" i="1" smtClean="0">
                              <a:latin typeface="Cambria Math" panose="02040503050406030204" pitchFamily="18" charset="0"/>
                            </a:rPr>
                            <m:t>=</m:t>
                          </m:r>
                          <m:nary>
                            <m:naryPr>
                              <m:chr m:val="∑"/>
                              <m:subHide m:val="on"/>
                              <m:supHide m:val="on"/>
                              <m:ctrlPr>
                                <a:rPr lang="tr-TR" b="0" i="1" smtClean="0">
                                  <a:latin typeface="Cambria Math" panose="02040503050406030204" pitchFamily="18" charset="0"/>
                                </a:rPr>
                              </m:ctrlPr>
                            </m:naryPr>
                            <m:sub/>
                            <m:sup/>
                            <m:e>
                              <m:sSub>
                                <m:sSubPr>
                                  <m:ctrlPr>
                                    <a:rPr lang="tr-TR" b="0" i="1" smtClean="0">
                                      <a:latin typeface="Cambria Math" panose="02040503050406030204" pitchFamily="18" charset="0"/>
                                    </a:rPr>
                                  </m:ctrlPr>
                                </m:sSubPr>
                                <m:e>
                                  <m:r>
                                    <a:rPr lang="tr-TR" b="0" i="1" smtClean="0">
                                      <a:latin typeface="Cambria Math" panose="02040503050406030204" pitchFamily="18" charset="0"/>
                                    </a:rPr>
                                    <m:t>𝑐</m:t>
                                  </m:r>
                                </m:e>
                                <m:sub>
                                  <m:r>
                                    <a:rPr lang="tr-TR" b="0" i="1" smtClean="0">
                                      <a:latin typeface="Cambria Math" panose="02040503050406030204" pitchFamily="18" charset="0"/>
                                    </a:rPr>
                                    <m:t>𝑖</m:t>
                                  </m:r>
                                </m:sub>
                              </m:sSub>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𝑖</m:t>
                                  </m:r>
                                </m:sub>
                              </m:sSub>
                            </m:e>
                          </m:nary>
                        </m:e>
                      </m:func>
                    </m:oMath>
                  </m:oMathPara>
                </a14:m>
                <a:endParaRPr lang="tr-TR" dirty="0"/>
              </a:p>
              <a:p>
                <a:pPr marL="0" indent="0">
                  <a:buNone/>
                </a:pPr>
                <a14:m>
                  <m:oMathPara xmlns:m="http://schemas.openxmlformats.org/officeDocument/2006/math">
                    <m:oMathParaPr>
                      <m:jc m:val="centerGroup"/>
                    </m:oMathParaPr>
                    <m:oMath xmlns:m="http://schemas.openxmlformats.org/officeDocument/2006/math">
                      <m:nary>
                        <m:naryPr>
                          <m:chr m:val="∑"/>
                          <m:subHide m:val="on"/>
                          <m:supHide m:val="on"/>
                          <m:ctrlPr>
                            <a:rPr lang="tr-TR" i="1" smtClean="0">
                              <a:latin typeface="Cambria Math" panose="02040503050406030204" pitchFamily="18" charset="0"/>
                            </a:rPr>
                          </m:ctrlPr>
                        </m:naryPr>
                        <m:sub/>
                        <m:sup/>
                        <m:e>
                          <m:sSub>
                            <m:sSubPr>
                              <m:ctrlPr>
                                <a:rPr lang="tr-TR" i="1" smtClean="0">
                                  <a:latin typeface="Cambria Math" panose="02040503050406030204" pitchFamily="18" charset="0"/>
                                </a:rPr>
                              </m:ctrlPr>
                            </m:sSubPr>
                            <m:e>
                              <m:r>
                                <a:rPr lang="tr-TR" b="0" i="1" smtClean="0">
                                  <a:latin typeface="Cambria Math" panose="02040503050406030204" pitchFamily="18" charset="0"/>
                                </a:rPr>
                                <m:t>𝑎</m:t>
                              </m:r>
                            </m:e>
                            <m:sub>
                              <m:r>
                                <a:rPr lang="tr-TR" b="0" i="1" smtClean="0">
                                  <a:latin typeface="Cambria Math" panose="02040503050406030204" pitchFamily="18" charset="0"/>
                                </a:rPr>
                                <m:t>𝑖</m:t>
                              </m:r>
                            </m:sub>
                          </m:sSub>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𝑖</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m:t>
                          </m:r>
                          <m:sSub>
                            <m:sSubPr>
                              <m:ctrlPr>
                                <a:rPr lang="tr-TR"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𝑏</m:t>
                              </m:r>
                            </m:e>
                            <m:sub>
                              <m:r>
                                <a:rPr lang="tr-TR" b="0" i="1" smtClean="0">
                                  <a:latin typeface="Cambria Math" panose="02040503050406030204" pitchFamily="18" charset="0"/>
                                  <a:ea typeface="Cambria Math" panose="02040503050406030204" pitchFamily="18" charset="0"/>
                                </a:rPr>
                                <m:t>𝑗</m:t>
                              </m:r>
                            </m:sub>
                          </m:sSub>
                        </m:e>
                      </m:nary>
                    </m:oMath>
                  </m:oMathPara>
                </a14:m>
                <a:endParaRPr lang="tr-TR" dirty="0"/>
              </a:p>
              <a:p>
                <a:pPr marL="0" indent="0">
                  <a:buNone/>
                </a:pP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𝑐</m:t>
                        </m:r>
                      </m:e>
                      <m:sub>
                        <m:r>
                          <a:rPr lang="tr-TR" i="1">
                            <a:latin typeface="Cambria Math" panose="02040503050406030204" pitchFamily="18" charset="0"/>
                          </a:rPr>
                          <m:t>𝑖</m:t>
                        </m:r>
                      </m:sub>
                    </m:sSub>
                  </m:oMath>
                </a14:m>
                <a:r>
                  <a:rPr lang="tr-TR" dirty="0"/>
                  <a:t> Kar/maliyet</a:t>
                </a:r>
              </a:p>
              <a:p>
                <a:pPr marL="0" indent="0">
                  <a:buNone/>
                </a:pP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𝑖</m:t>
                        </m:r>
                      </m:sub>
                    </m:sSub>
                  </m:oMath>
                </a14:m>
                <a:r>
                  <a:rPr lang="tr-TR" dirty="0"/>
                  <a:t> Karar değişkeni</a:t>
                </a:r>
              </a:p>
              <a:p>
                <a:pPr marL="0" indent="0">
                  <a:buNone/>
                </a:pP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𝑎</m:t>
                        </m:r>
                      </m:e>
                      <m:sub>
                        <m:r>
                          <a:rPr lang="tr-TR" i="1">
                            <a:latin typeface="Cambria Math" panose="02040503050406030204" pitchFamily="18" charset="0"/>
                          </a:rPr>
                          <m:t>𝑖</m:t>
                        </m:r>
                      </m:sub>
                    </m:sSub>
                  </m:oMath>
                </a14:m>
                <a:r>
                  <a:rPr lang="tr-TR" dirty="0"/>
                  <a:t> Teknolojik katsayılar</a:t>
                </a:r>
              </a:p>
              <a:p>
                <a:pPr marL="0" indent="0">
                  <a:buNone/>
                </a:pPr>
                <a14:m>
                  <m:oMath xmlns:m="http://schemas.openxmlformats.org/officeDocument/2006/math">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i="1">
                            <a:latin typeface="Cambria Math" panose="02040503050406030204" pitchFamily="18" charset="0"/>
                            <a:ea typeface="Cambria Math" panose="02040503050406030204" pitchFamily="18" charset="0"/>
                          </a:rPr>
                          <m:t>𝑗</m:t>
                        </m:r>
                      </m:sub>
                    </m:sSub>
                  </m:oMath>
                </a14:m>
                <a:r>
                  <a:rPr lang="tr-TR" dirty="0"/>
                  <a:t> Sağ taraf değişkenleri (sağlanması gereken talepler, aşılmaması gereken kaynaklar)</a:t>
                </a:r>
              </a:p>
              <a:p>
                <a:endParaRPr lang="tr-TR" dirty="0"/>
              </a:p>
            </p:txBody>
          </p:sp>
        </mc:Choice>
        <mc:Fallback xmlns="">
          <p:sp>
            <p:nvSpPr>
              <p:cNvPr id="2" name="İçerik Yer Tutucusu 1">
                <a:extLst>
                  <a:ext uri="{FF2B5EF4-FFF2-40B4-BE49-F238E27FC236}">
                    <a16:creationId xmlns:a16="http://schemas.microsoft.com/office/drawing/2014/main" id="{2A327430-C5BE-CFFD-67BA-BDC7F4616D8A}"/>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C1BA7D39-649F-EEE0-A1E0-30FE40011AF7}"/>
              </a:ext>
            </a:extLst>
          </p:cNvPr>
          <p:cNvSpPr>
            <a:spLocks noGrp="1"/>
          </p:cNvSpPr>
          <p:nvPr>
            <p:ph type="title"/>
          </p:nvPr>
        </p:nvSpPr>
        <p:spPr/>
        <p:txBody>
          <a:bodyPr/>
          <a:lstStyle/>
          <a:p>
            <a:r>
              <a:rPr lang="tr-TR" dirty="0"/>
              <a:t>DP Modeli Genel Görünümü</a:t>
            </a:r>
          </a:p>
        </p:txBody>
      </p:sp>
    </p:spTree>
    <p:extLst>
      <p:ext uri="{BB962C8B-B14F-4D97-AF65-F5344CB8AC3E}">
        <p14:creationId xmlns:p14="http://schemas.microsoft.com/office/powerpoint/2010/main" val="37617733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921C5666-CECA-FE6C-04C8-AC51FD293606}"/>
              </a:ext>
            </a:extLst>
          </p:cNvPr>
          <p:cNvSpPr>
            <a:spLocks noGrp="1"/>
          </p:cNvSpPr>
          <p:nvPr>
            <p:ph idx="1"/>
          </p:nvPr>
        </p:nvSpPr>
        <p:spPr/>
        <p:txBody>
          <a:bodyPr/>
          <a:lstStyle/>
          <a:p>
            <a:pPr>
              <a:buFont typeface="Arial" panose="020B0604020202020204" pitchFamily="34" charset="0"/>
              <a:buChar char="•"/>
            </a:pPr>
            <a:r>
              <a:rPr lang="tr-TR" dirty="0"/>
              <a:t>Yaklaşımın esası temelde </a:t>
            </a:r>
            <a:r>
              <a:rPr lang="tr-TR" dirty="0" err="1"/>
              <a:t>yeralmaması</a:t>
            </a:r>
            <a:r>
              <a:rPr lang="tr-TR" dirty="0"/>
              <a:t> gereken yapay değişkenlerin, amaç denkleminde çok büyük bir katsayı ile çarpılarak, çözüme girmesinin engellenmesidir.</a:t>
            </a:r>
          </a:p>
          <a:p>
            <a:endParaRPr lang="tr-TR" dirty="0"/>
          </a:p>
          <a:p>
            <a:pPr>
              <a:buFont typeface="Arial" panose="020B0604020202020204" pitchFamily="34" charset="0"/>
              <a:buChar char="•"/>
            </a:pPr>
            <a:r>
              <a:rPr lang="tr-TR" dirty="0"/>
              <a:t>C-Z satırına göre karar verdiğimiz  uygulama durumlarında, maksimizasyon amaçlı problemlerde, bu katsayı –M olarak belirlenirken, minimizasyon amaçlı problemlerde M olarak belirlenir.</a:t>
            </a:r>
          </a:p>
          <a:p>
            <a:endParaRPr lang="tr-TR" b="1" dirty="0"/>
          </a:p>
          <a:p>
            <a:endParaRPr lang="tr-TR" dirty="0"/>
          </a:p>
        </p:txBody>
      </p:sp>
      <p:sp>
        <p:nvSpPr>
          <p:cNvPr id="3" name="Başlık 2">
            <a:extLst>
              <a:ext uri="{FF2B5EF4-FFF2-40B4-BE49-F238E27FC236}">
                <a16:creationId xmlns:a16="http://schemas.microsoft.com/office/drawing/2014/main" id="{A9A1330B-30CD-0440-DCBF-D84F237EE42F}"/>
              </a:ext>
            </a:extLst>
          </p:cNvPr>
          <p:cNvSpPr>
            <a:spLocks noGrp="1"/>
          </p:cNvSpPr>
          <p:nvPr>
            <p:ph type="title"/>
          </p:nvPr>
        </p:nvSpPr>
        <p:spPr/>
        <p:txBody>
          <a:bodyPr/>
          <a:lstStyle/>
          <a:p>
            <a:r>
              <a:rPr lang="tr-TR" dirty="0"/>
              <a:t>Amacı</a:t>
            </a:r>
          </a:p>
        </p:txBody>
      </p:sp>
    </p:spTree>
    <p:extLst>
      <p:ext uri="{BB962C8B-B14F-4D97-AF65-F5344CB8AC3E}">
        <p14:creationId xmlns:p14="http://schemas.microsoft.com/office/powerpoint/2010/main" val="20522479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E1EF6875-D043-E104-1A6B-4F55ABCB9A89}"/>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=4</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oMath>
                  </m:oMathPara>
                </a14:m>
                <a:endParaRPr lang="tr-TR" b="0" dirty="0"/>
              </a:p>
              <a:p>
                <a:pPr marL="0" indent="0">
                  <a:buNone/>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3</m:t>
                          </m:r>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=3</m:t>
                      </m:r>
                    </m:oMath>
                  </m:oMathPara>
                </a14:m>
                <a:endParaRPr lang="tr-TR" dirty="0"/>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b="0" i="1" smtClean="0">
                              <a:latin typeface="Cambria Math" panose="02040503050406030204" pitchFamily="18" charset="0"/>
                            </a:rPr>
                            <m:t>4</m:t>
                          </m:r>
                          <m:r>
                            <a:rPr lang="tr-TR" i="1">
                              <a:latin typeface="Cambria Math" panose="02040503050406030204" pitchFamily="18" charset="0"/>
                            </a:rPr>
                            <m:t>𝑥</m:t>
                          </m:r>
                        </m:e>
                        <m:sub>
                          <m:r>
                            <a:rPr lang="tr-TR" i="1">
                              <a:latin typeface="Cambria Math" panose="02040503050406030204" pitchFamily="18" charset="0"/>
                            </a:rPr>
                            <m:t>1</m:t>
                          </m:r>
                        </m:sub>
                      </m:sSub>
                      <m:r>
                        <a:rPr lang="tr-TR" i="1">
                          <a:latin typeface="Cambria Math" panose="02040503050406030204" pitchFamily="18" charset="0"/>
                        </a:rPr>
                        <m:t>+</m:t>
                      </m:r>
                      <m:sSub>
                        <m:sSubPr>
                          <m:ctrlPr>
                            <a:rPr lang="tr-TR" i="1">
                              <a:latin typeface="Cambria Math" panose="02040503050406030204" pitchFamily="18" charset="0"/>
                            </a:rPr>
                          </m:ctrlPr>
                        </m:sSubPr>
                        <m:e>
                          <m:r>
                            <a:rPr lang="tr-TR" b="0" i="1" smtClean="0">
                              <a:latin typeface="Cambria Math" panose="02040503050406030204" pitchFamily="18" charset="0"/>
                            </a:rPr>
                            <m:t>3</m:t>
                          </m:r>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rPr>
                        <m:t>6</m:t>
                      </m:r>
                    </m:oMath>
                  </m:oMathPara>
                </a14:m>
                <a:endParaRPr lang="tr-TR" dirty="0"/>
              </a:p>
              <a:p>
                <a:pPr marL="0" indent="0">
                  <a:buNone/>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a:latin typeface="Cambria Math" panose="02040503050406030204" pitchFamily="18" charset="0"/>
                        </a:rPr>
                        <m:t>+</m:t>
                      </m:r>
                      <m:sSub>
                        <m:sSubPr>
                          <m:ctrlPr>
                            <a:rPr lang="tr-TR" i="1">
                              <a:latin typeface="Cambria Math" panose="02040503050406030204" pitchFamily="18" charset="0"/>
                            </a:rPr>
                          </m:ctrlPr>
                        </m:sSubPr>
                        <m:e>
                          <m:r>
                            <a:rPr lang="tr-TR" b="0" i="1" smtClean="0">
                              <a:latin typeface="Cambria Math" panose="02040503050406030204" pitchFamily="18" charset="0"/>
                            </a:rPr>
                            <m:t>2</m:t>
                          </m:r>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rPr>
                        <m:t>4</m:t>
                      </m:r>
                    </m:oMath>
                  </m:oMathPara>
                </a14:m>
                <a:endParaRPr lang="tr-TR" dirty="0"/>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b="0" i="1" smtClean="0">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r>
                            <a:rPr lang="tr-TR" b="0" i="1" smtClean="0">
                              <a:latin typeface="Cambria Math" panose="02040503050406030204" pitchFamily="18" charset="0"/>
                            </a:rPr>
                            <m:t> </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0</m:t>
                      </m:r>
                    </m:oMath>
                  </m:oMathPara>
                </a14:m>
                <a:endParaRPr lang="tr-TR" dirty="0"/>
              </a:p>
              <a:p>
                <a:pPr marL="0" indent="0">
                  <a:buNone/>
                </a:pPr>
                <a:endParaRPr lang="tr-TR" dirty="0"/>
              </a:p>
              <a:p>
                <a:pPr marL="0" indent="0">
                  <a:buNone/>
                </a:pPr>
                <a:r>
                  <a:rPr lang="tr-TR" dirty="0"/>
                  <a:t>Kanonik form</a:t>
                </a:r>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=4</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0</m:t>
                          </m:r>
                          <m:r>
                            <a:rPr lang="tr-TR" b="0" i="1" smtClean="0">
                              <a:latin typeface="Cambria Math" panose="02040503050406030204" pitchFamily="18" charset="0"/>
                            </a:rPr>
                            <m:t>𝐸</m:t>
                          </m:r>
                        </m:e>
                        <m:sub>
                          <m:r>
                            <a:rPr lang="tr-TR" b="0" i="1" smtClean="0">
                              <a:latin typeface="Cambria Math" panose="02040503050406030204" pitchFamily="18" charset="0"/>
                            </a:rPr>
                            <m:t>2</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0</m:t>
                          </m:r>
                          <m:r>
                            <a:rPr lang="tr-TR" b="0" i="1" smtClean="0">
                              <a:latin typeface="Cambria Math" panose="02040503050406030204" pitchFamily="18" charset="0"/>
                            </a:rPr>
                            <m:t>𝑆</m:t>
                          </m:r>
                        </m:e>
                        <m:sub>
                          <m:r>
                            <a:rPr lang="tr-TR" b="0" i="1" smtClean="0">
                              <a:latin typeface="Cambria Math" panose="02040503050406030204" pitchFamily="18" charset="0"/>
                            </a:rPr>
                            <m:t>3</m:t>
                          </m:r>
                        </m:sub>
                      </m:sSub>
                      <m:r>
                        <a:rPr lang="tr-TR" b="0" i="1" smtClean="0">
                          <a:latin typeface="Cambria Math" panose="02040503050406030204" pitchFamily="18" charset="0"/>
                        </a:rPr>
                        <m:t>+</m:t>
                      </m:r>
                      <m:r>
                        <a:rPr lang="tr-TR" b="0" i="1" smtClean="0">
                          <a:latin typeface="Cambria Math" panose="02040503050406030204" pitchFamily="18" charset="0"/>
                        </a:rPr>
                        <m:t>𝑀</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𝐴</m:t>
                          </m:r>
                        </m:e>
                        <m:sub>
                          <m:r>
                            <a:rPr lang="tr-TR" b="0" i="1" smtClean="0">
                              <a:latin typeface="Cambria Math" panose="02040503050406030204" pitchFamily="18" charset="0"/>
                            </a:rPr>
                            <m:t>1</m:t>
                          </m:r>
                        </m:sub>
                      </m:sSub>
                      <m:r>
                        <a:rPr lang="tr-TR" b="0" i="1" smtClean="0">
                          <a:latin typeface="Cambria Math" panose="02040503050406030204" pitchFamily="18" charset="0"/>
                        </a:rPr>
                        <m:t>+</m:t>
                      </m:r>
                      <m:r>
                        <a:rPr lang="tr-TR" b="0" i="1" smtClean="0">
                          <a:latin typeface="Cambria Math" panose="02040503050406030204" pitchFamily="18" charset="0"/>
                        </a:rPr>
                        <m:t>𝑀</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𝐴</m:t>
                          </m:r>
                        </m:e>
                        <m:sub>
                          <m:r>
                            <a:rPr lang="tr-TR" b="0" i="1" smtClean="0">
                              <a:latin typeface="Cambria Math" panose="02040503050406030204" pitchFamily="18" charset="0"/>
                            </a:rPr>
                            <m:t>2</m:t>
                          </m:r>
                        </m:sub>
                      </m:sSub>
                    </m:oMath>
                  </m:oMathPara>
                </a14:m>
                <a:endParaRPr lang="tr-TR" b="0" dirty="0"/>
              </a:p>
              <a:p>
                <a:pPr marL="0" indent="0">
                  <a:buNone/>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3</m:t>
                          </m:r>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𝐴</m:t>
                          </m:r>
                        </m:e>
                        <m:sub>
                          <m:r>
                            <a:rPr lang="tr-TR" b="0" i="1" smtClean="0">
                              <a:latin typeface="Cambria Math" panose="02040503050406030204" pitchFamily="18" charset="0"/>
                            </a:rPr>
                            <m:t>1</m:t>
                          </m:r>
                        </m:sub>
                      </m:sSub>
                      <m:r>
                        <a:rPr lang="tr-TR" b="0" i="1" smtClean="0">
                          <a:latin typeface="Cambria Math" panose="02040503050406030204" pitchFamily="18" charset="0"/>
                        </a:rPr>
                        <m:t>=3</m:t>
                      </m:r>
                    </m:oMath>
                  </m:oMathPara>
                </a14:m>
                <a:endParaRPr lang="tr-TR" dirty="0"/>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b="0" i="1" smtClean="0">
                              <a:latin typeface="Cambria Math" panose="02040503050406030204" pitchFamily="18" charset="0"/>
                            </a:rPr>
                            <m:t>4</m:t>
                          </m:r>
                          <m:r>
                            <a:rPr lang="tr-TR" i="1">
                              <a:latin typeface="Cambria Math" panose="02040503050406030204" pitchFamily="18" charset="0"/>
                            </a:rPr>
                            <m:t>𝑥</m:t>
                          </m:r>
                        </m:e>
                        <m:sub>
                          <m:r>
                            <a:rPr lang="tr-TR" i="1">
                              <a:latin typeface="Cambria Math" panose="02040503050406030204" pitchFamily="18" charset="0"/>
                            </a:rPr>
                            <m:t>1</m:t>
                          </m:r>
                        </m:sub>
                      </m:sSub>
                      <m:r>
                        <a:rPr lang="tr-TR" i="1">
                          <a:latin typeface="Cambria Math" panose="02040503050406030204" pitchFamily="18" charset="0"/>
                        </a:rPr>
                        <m:t>+</m:t>
                      </m:r>
                      <m:sSub>
                        <m:sSubPr>
                          <m:ctrlPr>
                            <a:rPr lang="tr-TR" i="1">
                              <a:latin typeface="Cambria Math" panose="02040503050406030204" pitchFamily="18" charset="0"/>
                            </a:rPr>
                          </m:ctrlPr>
                        </m:sSubPr>
                        <m:e>
                          <m:r>
                            <a:rPr lang="tr-TR" b="0" i="1" smtClean="0">
                              <a:latin typeface="Cambria Math" panose="02040503050406030204" pitchFamily="18" charset="0"/>
                            </a:rPr>
                            <m:t>3</m:t>
                          </m:r>
                          <m:r>
                            <a:rPr lang="tr-TR" i="1">
                              <a:latin typeface="Cambria Math" panose="02040503050406030204" pitchFamily="18" charset="0"/>
                            </a:rPr>
                            <m:t>𝑥</m:t>
                          </m:r>
                        </m:e>
                        <m:sub>
                          <m:r>
                            <a:rPr lang="tr-TR" i="1">
                              <a:latin typeface="Cambria Math" panose="02040503050406030204" pitchFamily="18" charset="0"/>
                            </a:rPr>
                            <m:t>2</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𝐸</m:t>
                          </m:r>
                        </m:e>
                        <m:sub>
                          <m:r>
                            <a:rPr lang="tr-TR" b="0" i="1" smtClean="0">
                              <a:latin typeface="Cambria Math" panose="02040503050406030204" pitchFamily="18" charset="0"/>
                            </a:rPr>
                            <m:t>2</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𝐴</m:t>
                          </m:r>
                        </m:e>
                        <m:sub>
                          <m:r>
                            <a:rPr lang="tr-TR" b="0" i="1" smtClean="0">
                              <a:latin typeface="Cambria Math" panose="02040503050406030204" pitchFamily="18" charset="0"/>
                            </a:rPr>
                            <m:t>2</m:t>
                          </m:r>
                        </m:sub>
                      </m:sSub>
                      <m:r>
                        <a:rPr lang="tr-TR" b="0" i="1" smtClean="0">
                          <a:latin typeface="Cambria Math" panose="02040503050406030204" pitchFamily="18" charset="0"/>
                        </a:rPr>
                        <m:t>=6</m:t>
                      </m:r>
                    </m:oMath>
                  </m:oMathPara>
                </a14:m>
                <a:endParaRPr lang="tr-TR" dirty="0"/>
              </a:p>
              <a:p>
                <a:pPr marL="0" indent="0">
                  <a:buNone/>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a:latin typeface="Cambria Math" panose="02040503050406030204" pitchFamily="18" charset="0"/>
                        </a:rPr>
                        <m:t>+</m:t>
                      </m:r>
                      <m:sSub>
                        <m:sSubPr>
                          <m:ctrlPr>
                            <a:rPr lang="tr-TR" i="1">
                              <a:latin typeface="Cambria Math" panose="02040503050406030204" pitchFamily="18" charset="0"/>
                            </a:rPr>
                          </m:ctrlPr>
                        </m:sSubPr>
                        <m:e>
                          <m:r>
                            <a:rPr lang="tr-TR" b="0" i="1" smtClean="0">
                              <a:latin typeface="Cambria Math" panose="02040503050406030204" pitchFamily="18" charset="0"/>
                            </a:rPr>
                            <m:t>2</m:t>
                          </m:r>
                          <m:r>
                            <a:rPr lang="tr-TR" i="1">
                              <a:latin typeface="Cambria Math" panose="02040503050406030204" pitchFamily="18" charset="0"/>
                            </a:rPr>
                            <m:t>𝑥</m:t>
                          </m:r>
                        </m:e>
                        <m:sub>
                          <m:r>
                            <a:rPr lang="tr-TR" i="1">
                              <a:latin typeface="Cambria Math" panose="02040503050406030204" pitchFamily="18" charset="0"/>
                            </a:rPr>
                            <m:t>2</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𝑆</m:t>
                          </m:r>
                        </m:e>
                        <m:sub>
                          <m:r>
                            <a:rPr lang="tr-TR" b="0" i="1" smtClean="0">
                              <a:latin typeface="Cambria Math" panose="02040503050406030204" pitchFamily="18" charset="0"/>
                            </a:rPr>
                            <m:t>3</m:t>
                          </m:r>
                        </m:sub>
                      </m:sSub>
                      <m:r>
                        <a:rPr lang="tr-TR" b="0" i="1" smtClean="0">
                          <a:latin typeface="Cambria Math" panose="02040503050406030204" pitchFamily="18" charset="0"/>
                        </a:rPr>
                        <m:t>=4</m:t>
                      </m:r>
                    </m:oMath>
                  </m:oMathPara>
                </a14:m>
                <a:endParaRPr lang="tr-TR" dirty="0"/>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b="0" i="1" smtClean="0">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r>
                            <a:rPr lang="tr-TR" b="0" i="1" smtClean="0">
                              <a:latin typeface="Cambria Math" panose="02040503050406030204" pitchFamily="18" charset="0"/>
                            </a:rPr>
                            <m:t> </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0</m:t>
                      </m:r>
                    </m:oMath>
                  </m:oMathPara>
                </a14:m>
                <a:endParaRPr lang="tr-TR" dirty="0"/>
              </a:p>
              <a:p>
                <a:endParaRPr lang="tr-TR" dirty="0"/>
              </a:p>
            </p:txBody>
          </p:sp>
        </mc:Choice>
        <mc:Fallback xmlns="">
          <p:sp>
            <p:nvSpPr>
              <p:cNvPr id="2" name="İçerik Yer Tutucusu 1">
                <a:extLst>
                  <a:ext uri="{FF2B5EF4-FFF2-40B4-BE49-F238E27FC236}">
                    <a16:creationId xmlns:a16="http://schemas.microsoft.com/office/drawing/2014/main" id="{E1EF6875-D043-E104-1A6B-4F55ABCB9A89}"/>
                  </a:ext>
                </a:extLst>
              </p:cNvPr>
              <p:cNvSpPr>
                <a:spLocks noGrp="1" noRot="1" noChangeAspect="1" noMove="1" noResize="1" noEditPoints="1" noAdjustHandles="1" noChangeArrowheads="1" noChangeShapeType="1" noTextEdit="1"/>
              </p:cNvSpPr>
              <p:nvPr>
                <p:ph idx="1"/>
              </p:nvPr>
            </p:nvSpPr>
            <p:spPr>
              <a:blipFill>
                <a:blip r:embed="rId2"/>
                <a:stretch>
                  <a:fillRect l="-43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74466C2B-C4E4-737B-5796-64B43107AACD}"/>
              </a:ext>
            </a:extLst>
          </p:cNvPr>
          <p:cNvSpPr>
            <a:spLocks noGrp="1"/>
          </p:cNvSpPr>
          <p:nvPr>
            <p:ph type="title"/>
          </p:nvPr>
        </p:nvSpPr>
        <p:spPr/>
        <p:txBody>
          <a:bodyPr/>
          <a:lstStyle/>
          <a:p>
            <a:r>
              <a:rPr lang="tr-TR" dirty="0" err="1"/>
              <a:t>Big</a:t>
            </a:r>
            <a:r>
              <a:rPr lang="tr-TR" dirty="0"/>
              <a:t> M</a:t>
            </a:r>
          </a:p>
        </p:txBody>
      </p:sp>
    </p:spTree>
    <p:extLst>
      <p:ext uri="{BB962C8B-B14F-4D97-AF65-F5344CB8AC3E}">
        <p14:creationId xmlns:p14="http://schemas.microsoft.com/office/powerpoint/2010/main" val="26359276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1934F341-ACA3-CC9F-2CE3-9CE78B486BBB}"/>
                  </a:ext>
                </a:extLst>
              </p:cNvPr>
              <p:cNvSpPr>
                <a:spLocks noGrp="1"/>
              </p:cNvSpPr>
              <p:nvPr>
                <p:ph idx="1"/>
              </p:nvPr>
            </p:nvSpPr>
            <p:spPr/>
            <p:txBody>
              <a:bodyPr/>
              <a:lstStyle/>
              <a:p>
                <a:pPr marL="0" indent="0">
                  <a:buNone/>
                </a:pPr>
                <a14:m>
                  <m:oMath xmlns:m="http://schemas.openxmlformats.org/officeDocument/2006/math">
                    <m:r>
                      <a:rPr lang="tr-TR" i="1" smtClean="0">
                        <a:latin typeface="Cambria Math" panose="02040503050406030204" pitchFamily="18" charset="0"/>
                      </a:rPr>
                      <m:t>𝑀𝑖𝑛</m:t>
                    </m:r>
                    <m:r>
                      <a:rPr lang="tr-TR" i="1" smtClean="0">
                        <a:latin typeface="Cambria Math" panose="02040503050406030204" pitchFamily="18" charset="0"/>
                      </a:rPr>
                      <m:t> </m:t>
                    </m:r>
                    <m:r>
                      <a:rPr lang="tr-TR" i="1" smtClean="0">
                        <a:latin typeface="Cambria Math" panose="02040503050406030204" pitchFamily="18" charset="0"/>
                      </a:rPr>
                      <m:t>𝑍</m:t>
                    </m:r>
                    <m:r>
                      <a:rPr lang="tr-TR" i="1" smtClean="0">
                        <a:latin typeface="Cambria Math" panose="02040503050406030204" pitchFamily="18" charset="0"/>
                      </a:rPr>
                      <m:t>=4</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b="0" i="1" smtClean="0">
                        <a:latin typeface="Cambria Math" panose="02040503050406030204" pitchFamily="18" charset="0"/>
                      </a:rPr>
                      <m:t>+0 </m:t>
                    </m:r>
                    <m:r>
                      <a:rPr lang="tr-TR" b="0" i="1" smtClean="0">
                        <a:latin typeface="Cambria Math" panose="02040503050406030204" pitchFamily="18" charset="0"/>
                      </a:rPr>
                      <m:t>𝐸</m:t>
                    </m:r>
                    <m:r>
                      <a:rPr lang="tr-TR" b="0" i="1" smtClean="0">
                        <a:latin typeface="Cambria Math" panose="02040503050406030204" pitchFamily="18" charset="0"/>
                      </a:rPr>
                      <m:t>2</m:t>
                    </m:r>
                    <m:r>
                      <a:rPr lang="tr-TR" b="1" i="1" smtClean="0">
                        <a:latin typeface="Cambria Math" panose="02040503050406030204" pitchFamily="18" charset="0"/>
                      </a:rPr>
                      <m:t>+</m:t>
                    </m:r>
                    <m:r>
                      <a:rPr lang="tr-TR" b="1" i="1" smtClean="0">
                        <a:latin typeface="Cambria Math" panose="02040503050406030204" pitchFamily="18" charset="0"/>
                      </a:rPr>
                      <m:t>𝑴𝑨</m:t>
                    </m:r>
                    <m:r>
                      <a:rPr lang="tr-TR" b="1" i="1" smtClean="0">
                        <a:latin typeface="Cambria Math" panose="02040503050406030204" pitchFamily="18" charset="0"/>
                      </a:rPr>
                      <m:t>𝟏</m:t>
                    </m:r>
                    <m:r>
                      <a:rPr lang="tr-TR" b="1" i="1" smtClean="0">
                        <a:latin typeface="Cambria Math" panose="02040503050406030204" pitchFamily="18" charset="0"/>
                      </a:rPr>
                      <m:t>+</m:t>
                    </m:r>
                    <m:r>
                      <a:rPr lang="tr-TR" b="1" i="1" smtClean="0">
                        <a:latin typeface="Cambria Math" panose="02040503050406030204" pitchFamily="18" charset="0"/>
                      </a:rPr>
                      <m:t>𝑴𝑨</m:t>
                    </m:r>
                    <m:r>
                      <a:rPr lang="tr-TR" b="1" i="1" smtClean="0">
                        <a:latin typeface="Cambria Math" panose="02040503050406030204" pitchFamily="18" charset="0"/>
                      </a:rPr>
                      <m:t>𝟐</m:t>
                    </m:r>
                  </m:oMath>
                </a14:m>
                <a:r>
                  <a:rPr lang="tr-TR" b="1" dirty="0"/>
                  <a:t> </a:t>
                </a:r>
                <a:r>
                  <a:rPr lang="tr-TR" dirty="0"/>
                  <a:t>+ 0S3</a:t>
                </a: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3</m:t>
                          </m:r>
                          <m:r>
                            <a:rPr lang="tr-TR" i="1">
                              <a:latin typeface="Cambria Math" panose="02040503050406030204" pitchFamily="18" charset="0"/>
                            </a:rPr>
                            <m:t>𝑥</m:t>
                          </m:r>
                        </m:e>
                        <m:sub>
                          <m:r>
                            <a:rPr lang="tr-TR" i="1">
                              <a:latin typeface="Cambria Math" panose="02040503050406030204" pitchFamily="18" charset="0"/>
                            </a:rPr>
                            <m:t>1</m:t>
                          </m:r>
                        </m:sub>
                      </m:sSub>
                      <m:r>
                        <a:rPr lang="tr-TR" i="1">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b="0" i="1" smtClean="0">
                          <a:latin typeface="Cambria Math" panose="02040503050406030204" pitchFamily="18" charset="0"/>
                        </a:rPr>
                        <m:t>+</m:t>
                      </m:r>
                      <m:r>
                        <a:rPr lang="tr-TR" b="0" i="1" smtClean="0">
                          <a:latin typeface="Cambria Math" panose="02040503050406030204" pitchFamily="18" charset="0"/>
                        </a:rPr>
                        <m:t>𝐴</m:t>
                      </m:r>
                      <m:r>
                        <a:rPr lang="tr-TR" b="0" i="1" smtClean="0">
                          <a:latin typeface="Cambria Math" panose="02040503050406030204" pitchFamily="18" charset="0"/>
                        </a:rPr>
                        <m:t>1=3</m:t>
                      </m:r>
                    </m:oMath>
                  </m:oMathPara>
                </a14:m>
                <a:endParaRPr lang="tr-TR" dirty="0"/>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4</m:t>
                          </m:r>
                          <m:r>
                            <a:rPr lang="tr-TR" i="1">
                              <a:latin typeface="Cambria Math" panose="02040503050406030204" pitchFamily="18" charset="0"/>
                            </a:rPr>
                            <m:t>𝑥</m:t>
                          </m:r>
                        </m:e>
                        <m:sub>
                          <m:r>
                            <a:rPr lang="tr-TR" i="1">
                              <a:latin typeface="Cambria Math" panose="02040503050406030204" pitchFamily="18" charset="0"/>
                            </a:rPr>
                            <m:t>1</m:t>
                          </m:r>
                        </m:sub>
                      </m:sSub>
                      <m:r>
                        <a:rPr lang="tr-TR" i="1">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3</m:t>
                          </m:r>
                          <m:r>
                            <a:rPr lang="tr-TR" i="1">
                              <a:latin typeface="Cambria Math" panose="02040503050406030204" pitchFamily="18" charset="0"/>
                            </a:rPr>
                            <m:t>𝑥</m:t>
                          </m:r>
                        </m:e>
                        <m:sub>
                          <m:r>
                            <a:rPr lang="tr-TR" i="1">
                              <a:latin typeface="Cambria Math" panose="02040503050406030204" pitchFamily="18" charset="0"/>
                            </a:rPr>
                            <m:t>2</m:t>
                          </m:r>
                        </m:sub>
                      </m:sSub>
                      <m:r>
                        <a:rPr lang="tr-TR" b="0" i="1" smtClean="0">
                          <a:latin typeface="Cambria Math" panose="02040503050406030204" pitchFamily="18" charset="0"/>
                        </a:rPr>
                        <m:t>−</m:t>
                      </m:r>
                      <m:r>
                        <a:rPr lang="tr-TR" b="0" i="1" smtClean="0">
                          <a:latin typeface="Cambria Math" panose="02040503050406030204" pitchFamily="18" charset="0"/>
                        </a:rPr>
                        <m:t>𝐸</m:t>
                      </m:r>
                      <m:r>
                        <a:rPr lang="tr-TR" b="0" i="1" smtClean="0">
                          <a:latin typeface="Cambria Math" panose="02040503050406030204" pitchFamily="18" charset="0"/>
                        </a:rPr>
                        <m:t>2+</m:t>
                      </m:r>
                      <m:r>
                        <a:rPr lang="tr-TR" b="0" i="1" smtClean="0">
                          <a:latin typeface="Cambria Math" panose="02040503050406030204" pitchFamily="18" charset="0"/>
                        </a:rPr>
                        <m:t>𝐴</m:t>
                      </m:r>
                      <m:r>
                        <a:rPr lang="tr-TR" b="0" i="1" smtClean="0">
                          <a:latin typeface="Cambria Math" panose="02040503050406030204" pitchFamily="18" charset="0"/>
                        </a:rPr>
                        <m:t>2=6</m:t>
                      </m:r>
                    </m:oMath>
                  </m:oMathPara>
                </a14:m>
                <a:endParaRPr lang="tr-TR" dirty="0"/>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2</m:t>
                          </m:r>
                          <m:r>
                            <a:rPr lang="tr-TR" i="1">
                              <a:latin typeface="Cambria Math" panose="02040503050406030204" pitchFamily="18" charset="0"/>
                            </a:rPr>
                            <m:t>𝑥</m:t>
                          </m:r>
                        </m:e>
                        <m:sub>
                          <m:r>
                            <a:rPr lang="tr-TR" i="1">
                              <a:latin typeface="Cambria Math" panose="02040503050406030204" pitchFamily="18" charset="0"/>
                            </a:rPr>
                            <m:t>2</m:t>
                          </m:r>
                        </m:sub>
                      </m:sSub>
                      <m:r>
                        <a:rPr lang="tr-TR" b="0" i="1" smtClean="0">
                          <a:latin typeface="Cambria Math" panose="02040503050406030204" pitchFamily="18" charset="0"/>
                        </a:rPr>
                        <m:t>+</m:t>
                      </m:r>
                      <m:r>
                        <a:rPr lang="tr-TR" b="0" i="1" smtClean="0">
                          <a:latin typeface="Cambria Math" panose="02040503050406030204" pitchFamily="18" charset="0"/>
                        </a:rPr>
                        <m:t>𝑆</m:t>
                      </m:r>
                      <m:r>
                        <a:rPr lang="tr-TR" b="0" i="1" smtClean="0">
                          <a:latin typeface="Cambria Math" panose="02040503050406030204" pitchFamily="18" charset="0"/>
                        </a:rPr>
                        <m:t>3=4</m:t>
                      </m:r>
                    </m:oMath>
                  </m:oMathPara>
                </a14:m>
                <a:endParaRPr lang="tr-TR" dirty="0"/>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2 </m:t>
                          </m:r>
                        </m:sub>
                      </m:sSub>
                      <m:r>
                        <a:rPr lang="tr-TR" i="1">
                          <a:latin typeface="Cambria Math" panose="02040503050406030204" pitchFamily="18" charset="0"/>
                          <a:ea typeface="Cambria Math" panose="02040503050406030204" pitchFamily="18" charset="0"/>
                        </a:rPr>
                        <m:t>≥0</m:t>
                      </m:r>
                    </m:oMath>
                  </m:oMathPara>
                </a14:m>
                <a:endParaRPr lang="tr-TR" dirty="0"/>
              </a:p>
              <a:p>
                <a:endParaRPr lang="tr-TR" dirty="0"/>
              </a:p>
              <a:p>
                <a:endParaRPr lang="tr-TR" dirty="0"/>
              </a:p>
            </p:txBody>
          </p:sp>
        </mc:Choice>
        <mc:Fallback xmlns="">
          <p:sp>
            <p:nvSpPr>
              <p:cNvPr id="2" name="İçerik Yer Tutucusu 1">
                <a:extLst>
                  <a:ext uri="{FF2B5EF4-FFF2-40B4-BE49-F238E27FC236}">
                    <a16:creationId xmlns:a16="http://schemas.microsoft.com/office/drawing/2014/main" id="{1934F341-ACA3-CC9F-2CE3-9CE78B486BBB}"/>
                  </a:ext>
                </a:extLst>
              </p:cNvPr>
              <p:cNvSpPr>
                <a:spLocks noGrp="1" noRot="1" noChangeAspect="1" noMove="1" noResize="1" noEditPoints="1" noAdjustHandles="1" noChangeArrowheads="1" noChangeShapeType="1" noTextEdit="1"/>
              </p:cNvSpPr>
              <p:nvPr>
                <p:ph idx="1"/>
              </p:nvPr>
            </p:nvSpPr>
            <p:spPr>
              <a:blipFill>
                <a:blip r:embed="rId2"/>
                <a:stretch>
                  <a:fillRect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FB41191A-B266-A92F-9A38-BFB720E85EFA}"/>
              </a:ext>
            </a:extLst>
          </p:cNvPr>
          <p:cNvSpPr>
            <a:spLocks noGrp="1"/>
          </p:cNvSpPr>
          <p:nvPr>
            <p:ph type="title"/>
          </p:nvPr>
        </p:nvSpPr>
        <p:spPr/>
        <p:txBody>
          <a:bodyPr/>
          <a:lstStyle/>
          <a:p>
            <a:r>
              <a:rPr lang="tr-TR" dirty="0" err="1"/>
              <a:t>Big</a:t>
            </a:r>
            <a:r>
              <a:rPr lang="tr-TR" dirty="0"/>
              <a:t> M: Örnek</a:t>
            </a:r>
          </a:p>
        </p:txBody>
      </p:sp>
      <p:graphicFrame>
        <p:nvGraphicFramePr>
          <p:cNvPr id="4" name="Tablo 3">
            <a:extLst>
              <a:ext uri="{FF2B5EF4-FFF2-40B4-BE49-F238E27FC236}">
                <a16:creationId xmlns:a16="http://schemas.microsoft.com/office/drawing/2014/main" id="{60A8A42B-FE76-E9A7-5BBE-7355B2F17F20}"/>
              </a:ext>
            </a:extLst>
          </p:cNvPr>
          <p:cNvGraphicFramePr>
            <a:graphicFrameLocks noGrp="1"/>
          </p:cNvGraphicFramePr>
          <p:nvPr>
            <p:extLst>
              <p:ext uri="{D42A27DB-BD31-4B8C-83A1-F6EECF244321}">
                <p14:modId xmlns:p14="http://schemas.microsoft.com/office/powerpoint/2010/main" val="2549714037"/>
              </p:ext>
            </p:extLst>
          </p:nvPr>
        </p:nvGraphicFramePr>
        <p:xfrm>
          <a:off x="644816" y="3429000"/>
          <a:ext cx="8127999" cy="2219960"/>
        </p:xfrm>
        <a:graphic>
          <a:graphicData uri="http://schemas.openxmlformats.org/drawingml/2006/table">
            <a:tbl>
              <a:tblPr firstRow="1" bandRow="1">
                <a:tableStyleId>{5C22544A-7EE6-4342-B048-85BDC9FD1C3A}</a:tableStyleId>
              </a:tblPr>
              <a:tblGrid>
                <a:gridCol w="903111">
                  <a:extLst>
                    <a:ext uri="{9D8B030D-6E8A-4147-A177-3AD203B41FA5}">
                      <a16:colId xmlns:a16="http://schemas.microsoft.com/office/drawing/2014/main" val="1098039084"/>
                    </a:ext>
                  </a:extLst>
                </a:gridCol>
                <a:gridCol w="903111">
                  <a:extLst>
                    <a:ext uri="{9D8B030D-6E8A-4147-A177-3AD203B41FA5}">
                      <a16:colId xmlns:a16="http://schemas.microsoft.com/office/drawing/2014/main" val="2366872999"/>
                    </a:ext>
                  </a:extLst>
                </a:gridCol>
                <a:gridCol w="762226">
                  <a:extLst>
                    <a:ext uri="{9D8B030D-6E8A-4147-A177-3AD203B41FA5}">
                      <a16:colId xmlns:a16="http://schemas.microsoft.com/office/drawing/2014/main" val="1337970372"/>
                    </a:ext>
                  </a:extLst>
                </a:gridCol>
                <a:gridCol w="1043996">
                  <a:extLst>
                    <a:ext uri="{9D8B030D-6E8A-4147-A177-3AD203B41FA5}">
                      <a16:colId xmlns:a16="http://schemas.microsoft.com/office/drawing/2014/main" val="1839703053"/>
                    </a:ext>
                  </a:extLst>
                </a:gridCol>
                <a:gridCol w="903111">
                  <a:extLst>
                    <a:ext uri="{9D8B030D-6E8A-4147-A177-3AD203B41FA5}">
                      <a16:colId xmlns:a16="http://schemas.microsoft.com/office/drawing/2014/main" val="2999247387"/>
                    </a:ext>
                  </a:extLst>
                </a:gridCol>
                <a:gridCol w="903111">
                  <a:extLst>
                    <a:ext uri="{9D8B030D-6E8A-4147-A177-3AD203B41FA5}">
                      <a16:colId xmlns:a16="http://schemas.microsoft.com/office/drawing/2014/main" val="2178369177"/>
                    </a:ext>
                  </a:extLst>
                </a:gridCol>
                <a:gridCol w="903111">
                  <a:extLst>
                    <a:ext uri="{9D8B030D-6E8A-4147-A177-3AD203B41FA5}">
                      <a16:colId xmlns:a16="http://schemas.microsoft.com/office/drawing/2014/main" val="3265899500"/>
                    </a:ext>
                  </a:extLst>
                </a:gridCol>
                <a:gridCol w="903111">
                  <a:extLst>
                    <a:ext uri="{9D8B030D-6E8A-4147-A177-3AD203B41FA5}">
                      <a16:colId xmlns:a16="http://schemas.microsoft.com/office/drawing/2014/main" val="1581665209"/>
                    </a:ext>
                  </a:extLst>
                </a:gridCol>
                <a:gridCol w="903111">
                  <a:extLst>
                    <a:ext uri="{9D8B030D-6E8A-4147-A177-3AD203B41FA5}">
                      <a16:colId xmlns:a16="http://schemas.microsoft.com/office/drawing/2014/main" val="486421598"/>
                    </a:ext>
                  </a:extLst>
                </a:gridCol>
              </a:tblGrid>
              <a:tr h="296863">
                <a:tc>
                  <a:txBody>
                    <a:bodyPr/>
                    <a:lstStyle/>
                    <a:p>
                      <a:r>
                        <a:rPr lang="tr-TR" dirty="0" err="1"/>
                        <a:t>Ci</a:t>
                      </a:r>
                      <a:endParaRPr lang="tr-TR" dirty="0"/>
                    </a:p>
                  </a:txBody>
                  <a:tcPr/>
                </a:tc>
                <a:tc>
                  <a:txBody>
                    <a:bodyPr/>
                    <a:lstStyle/>
                    <a:p>
                      <a:endParaRPr lang="tr-TR" dirty="0"/>
                    </a:p>
                  </a:txBody>
                  <a:tcPr/>
                </a:tc>
                <a:tc>
                  <a:txBody>
                    <a:bodyPr/>
                    <a:lstStyle/>
                    <a:p>
                      <a:r>
                        <a:rPr lang="tr-TR" dirty="0"/>
                        <a:t>x1</a:t>
                      </a:r>
                    </a:p>
                  </a:txBody>
                  <a:tcPr/>
                </a:tc>
                <a:tc>
                  <a:txBody>
                    <a:bodyPr/>
                    <a:lstStyle/>
                    <a:p>
                      <a:r>
                        <a:rPr lang="tr-TR" dirty="0"/>
                        <a:t>x2</a:t>
                      </a:r>
                    </a:p>
                  </a:txBody>
                  <a:tcPr/>
                </a:tc>
                <a:tc>
                  <a:txBody>
                    <a:bodyPr/>
                    <a:lstStyle/>
                    <a:p>
                      <a:r>
                        <a:rPr lang="tr-TR" dirty="0"/>
                        <a:t>E2</a:t>
                      </a:r>
                    </a:p>
                  </a:txBody>
                  <a:tcPr/>
                </a:tc>
                <a:tc>
                  <a:txBody>
                    <a:bodyPr/>
                    <a:lstStyle/>
                    <a:p>
                      <a:r>
                        <a:rPr lang="tr-TR" dirty="0"/>
                        <a:t>A1</a:t>
                      </a:r>
                    </a:p>
                  </a:txBody>
                  <a:tcPr/>
                </a:tc>
                <a:tc>
                  <a:txBody>
                    <a:bodyPr/>
                    <a:lstStyle/>
                    <a:p>
                      <a:r>
                        <a:rPr lang="tr-TR" dirty="0"/>
                        <a:t>A2</a:t>
                      </a:r>
                    </a:p>
                  </a:txBody>
                  <a:tcPr/>
                </a:tc>
                <a:tc>
                  <a:txBody>
                    <a:bodyPr/>
                    <a:lstStyle/>
                    <a:p>
                      <a:r>
                        <a:rPr lang="tr-TR" dirty="0"/>
                        <a:t>S3</a:t>
                      </a:r>
                    </a:p>
                  </a:txBody>
                  <a:tcPr/>
                </a:tc>
                <a:tc>
                  <a:txBody>
                    <a:bodyPr/>
                    <a:lstStyle/>
                    <a:p>
                      <a:endParaRPr lang="tr-TR" dirty="0"/>
                    </a:p>
                  </a:txBody>
                  <a:tcPr/>
                </a:tc>
                <a:extLst>
                  <a:ext uri="{0D108BD9-81ED-4DB2-BD59-A6C34878D82A}">
                    <a16:rowId xmlns:a16="http://schemas.microsoft.com/office/drawing/2014/main" val="354720229"/>
                  </a:ext>
                </a:extLst>
              </a:tr>
              <a:tr h="370840">
                <a:tc>
                  <a:txBody>
                    <a:bodyPr/>
                    <a:lstStyle/>
                    <a:p>
                      <a:r>
                        <a:rPr lang="tr-TR" dirty="0"/>
                        <a:t>M</a:t>
                      </a:r>
                    </a:p>
                  </a:txBody>
                  <a:tcPr/>
                </a:tc>
                <a:tc>
                  <a:txBody>
                    <a:bodyPr/>
                    <a:lstStyle/>
                    <a:p>
                      <a:r>
                        <a:rPr lang="tr-TR" dirty="0"/>
                        <a:t>A1</a:t>
                      </a:r>
                    </a:p>
                  </a:txBody>
                  <a:tcPr/>
                </a:tc>
                <a:tc>
                  <a:txBody>
                    <a:bodyPr/>
                    <a:lstStyle/>
                    <a:p>
                      <a:r>
                        <a:rPr lang="tr-TR" dirty="0"/>
                        <a:t>3</a:t>
                      </a:r>
                    </a:p>
                  </a:txBody>
                  <a:tcPr/>
                </a:tc>
                <a:tc>
                  <a:txBody>
                    <a:bodyPr/>
                    <a:lstStyle/>
                    <a:p>
                      <a:r>
                        <a:rPr lang="tr-TR" dirty="0"/>
                        <a:t>1</a:t>
                      </a:r>
                    </a:p>
                  </a:txBody>
                  <a:tcPr/>
                </a:tc>
                <a:tc>
                  <a:txBody>
                    <a:bodyPr/>
                    <a:lstStyle/>
                    <a:p>
                      <a:r>
                        <a:rPr lang="tr-TR" dirty="0"/>
                        <a:t>0</a:t>
                      </a:r>
                    </a:p>
                  </a:txBody>
                  <a:tcPr/>
                </a:tc>
                <a:tc>
                  <a:txBody>
                    <a:bodyPr/>
                    <a:lstStyle/>
                    <a:p>
                      <a:r>
                        <a:rPr lang="tr-TR" dirty="0"/>
                        <a:t>1</a:t>
                      </a:r>
                    </a:p>
                  </a:txBody>
                  <a:tcPr/>
                </a:tc>
                <a:tc>
                  <a:txBody>
                    <a:bodyPr/>
                    <a:lstStyle/>
                    <a:p>
                      <a:r>
                        <a:rPr lang="tr-TR" dirty="0"/>
                        <a:t>0</a:t>
                      </a:r>
                    </a:p>
                  </a:txBody>
                  <a:tcPr/>
                </a:tc>
                <a:tc>
                  <a:txBody>
                    <a:bodyPr/>
                    <a:lstStyle/>
                    <a:p>
                      <a:r>
                        <a:rPr lang="tr-TR" dirty="0"/>
                        <a:t>0</a:t>
                      </a:r>
                    </a:p>
                  </a:txBody>
                  <a:tcPr/>
                </a:tc>
                <a:tc>
                  <a:txBody>
                    <a:bodyPr/>
                    <a:lstStyle/>
                    <a:p>
                      <a:r>
                        <a:rPr lang="tr-TR" dirty="0"/>
                        <a:t>3</a:t>
                      </a:r>
                    </a:p>
                  </a:txBody>
                  <a:tcPr/>
                </a:tc>
                <a:extLst>
                  <a:ext uri="{0D108BD9-81ED-4DB2-BD59-A6C34878D82A}">
                    <a16:rowId xmlns:a16="http://schemas.microsoft.com/office/drawing/2014/main" val="4008225323"/>
                  </a:ext>
                </a:extLst>
              </a:tr>
              <a:tr h="370840">
                <a:tc>
                  <a:txBody>
                    <a:bodyPr/>
                    <a:lstStyle/>
                    <a:p>
                      <a:r>
                        <a:rPr lang="tr-TR" dirty="0"/>
                        <a:t>M</a:t>
                      </a:r>
                    </a:p>
                  </a:txBody>
                  <a:tcPr/>
                </a:tc>
                <a:tc>
                  <a:txBody>
                    <a:bodyPr/>
                    <a:lstStyle/>
                    <a:p>
                      <a:r>
                        <a:rPr lang="tr-TR" dirty="0"/>
                        <a:t>A2</a:t>
                      </a:r>
                    </a:p>
                  </a:txBody>
                  <a:tcPr/>
                </a:tc>
                <a:tc>
                  <a:txBody>
                    <a:bodyPr/>
                    <a:lstStyle/>
                    <a:p>
                      <a:r>
                        <a:rPr lang="tr-TR" dirty="0"/>
                        <a:t>4</a:t>
                      </a:r>
                    </a:p>
                  </a:txBody>
                  <a:tcPr/>
                </a:tc>
                <a:tc>
                  <a:txBody>
                    <a:bodyPr/>
                    <a:lstStyle/>
                    <a:p>
                      <a:r>
                        <a:rPr lang="tr-TR" dirty="0"/>
                        <a:t>3</a:t>
                      </a:r>
                    </a:p>
                  </a:txBody>
                  <a:tcPr/>
                </a:tc>
                <a:tc>
                  <a:txBody>
                    <a:bodyPr/>
                    <a:lstStyle/>
                    <a:p>
                      <a:r>
                        <a:rPr lang="tr-TR" dirty="0"/>
                        <a:t>-1</a:t>
                      </a:r>
                    </a:p>
                  </a:txBody>
                  <a:tcPr/>
                </a:tc>
                <a:tc>
                  <a:txBody>
                    <a:bodyPr/>
                    <a:lstStyle/>
                    <a:p>
                      <a:r>
                        <a:rPr lang="tr-TR" dirty="0"/>
                        <a:t>0</a:t>
                      </a:r>
                    </a:p>
                  </a:txBody>
                  <a:tcPr/>
                </a:tc>
                <a:tc>
                  <a:txBody>
                    <a:bodyPr/>
                    <a:lstStyle/>
                    <a:p>
                      <a:r>
                        <a:rPr lang="tr-TR" dirty="0"/>
                        <a:t>1</a:t>
                      </a:r>
                    </a:p>
                  </a:txBody>
                  <a:tcPr/>
                </a:tc>
                <a:tc>
                  <a:txBody>
                    <a:bodyPr/>
                    <a:lstStyle/>
                    <a:p>
                      <a:r>
                        <a:rPr lang="tr-TR" dirty="0"/>
                        <a:t>0</a:t>
                      </a:r>
                    </a:p>
                  </a:txBody>
                  <a:tcPr/>
                </a:tc>
                <a:tc>
                  <a:txBody>
                    <a:bodyPr/>
                    <a:lstStyle/>
                    <a:p>
                      <a:r>
                        <a:rPr lang="tr-TR" dirty="0"/>
                        <a:t>6</a:t>
                      </a:r>
                    </a:p>
                  </a:txBody>
                  <a:tcPr/>
                </a:tc>
                <a:extLst>
                  <a:ext uri="{0D108BD9-81ED-4DB2-BD59-A6C34878D82A}">
                    <a16:rowId xmlns:a16="http://schemas.microsoft.com/office/drawing/2014/main" val="1257945463"/>
                  </a:ext>
                </a:extLst>
              </a:tr>
              <a:tr h="370840">
                <a:tc>
                  <a:txBody>
                    <a:bodyPr/>
                    <a:lstStyle/>
                    <a:p>
                      <a:r>
                        <a:rPr lang="tr-TR" dirty="0"/>
                        <a:t>0</a:t>
                      </a:r>
                    </a:p>
                  </a:txBody>
                  <a:tcPr/>
                </a:tc>
                <a:tc>
                  <a:txBody>
                    <a:bodyPr/>
                    <a:lstStyle/>
                    <a:p>
                      <a:r>
                        <a:rPr lang="tr-TR" dirty="0"/>
                        <a:t>S3</a:t>
                      </a:r>
                    </a:p>
                  </a:txBody>
                  <a:tcPr/>
                </a:tc>
                <a:tc>
                  <a:txBody>
                    <a:bodyPr/>
                    <a:lstStyle/>
                    <a:p>
                      <a:r>
                        <a:rPr lang="tr-TR" dirty="0"/>
                        <a:t>1</a:t>
                      </a:r>
                    </a:p>
                  </a:txBody>
                  <a:tcPr/>
                </a:tc>
                <a:tc>
                  <a:txBody>
                    <a:bodyPr/>
                    <a:lstStyle/>
                    <a:p>
                      <a:r>
                        <a:rPr lang="tr-TR" dirty="0"/>
                        <a:t>2</a:t>
                      </a:r>
                    </a:p>
                  </a:txBody>
                  <a:tcPr/>
                </a:tc>
                <a:tc>
                  <a:txBody>
                    <a:bodyPr/>
                    <a:lstStyle/>
                    <a:p>
                      <a:r>
                        <a:rPr lang="tr-TR" dirty="0"/>
                        <a:t>0</a:t>
                      </a:r>
                    </a:p>
                  </a:txBody>
                  <a:tcPr/>
                </a:tc>
                <a:tc>
                  <a:txBody>
                    <a:bodyPr/>
                    <a:lstStyle/>
                    <a:p>
                      <a:r>
                        <a:rPr lang="tr-TR" dirty="0"/>
                        <a:t>0</a:t>
                      </a:r>
                    </a:p>
                  </a:txBody>
                  <a:tcPr/>
                </a:tc>
                <a:tc>
                  <a:txBody>
                    <a:bodyPr/>
                    <a:lstStyle/>
                    <a:p>
                      <a:r>
                        <a:rPr lang="tr-TR" dirty="0"/>
                        <a:t>0</a:t>
                      </a:r>
                    </a:p>
                  </a:txBody>
                  <a:tcPr/>
                </a:tc>
                <a:tc>
                  <a:txBody>
                    <a:bodyPr/>
                    <a:lstStyle/>
                    <a:p>
                      <a:r>
                        <a:rPr lang="tr-TR" dirty="0"/>
                        <a:t>1</a:t>
                      </a:r>
                    </a:p>
                  </a:txBody>
                  <a:tcPr/>
                </a:tc>
                <a:tc>
                  <a:txBody>
                    <a:bodyPr/>
                    <a:lstStyle/>
                    <a:p>
                      <a:r>
                        <a:rPr lang="tr-TR" dirty="0"/>
                        <a:t>4</a:t>
                      </a:r>
                    </a:p>
                  </a:txBody>
                  <a:tcPr/>
                </a:tc>
                <a:extLst>
                  <a:ext uri="{0D108BD9-81ED-4DB2-BD59-A6C34878D82A}">
                    <a16:rowId xmlns:a16="http://schemas.microsoft.com/office/drawing/2014/main" val="2778535968"/>
                  </a:ext>
                </a:extLst>
              </a:tr>
              <a:tr h="370840">
                <a:tc>
                  <a:txBody>
                    <a:bodyPr/>
                    <a:lstStyle/>
                    <a:p>
                      <a:endParaRPr lang="tr-TR" dirty="0"/>
                    </a:p>
                  </a:txBody>
                  <a:tcPr/>
                </a:tc>
                <a:tc>
                  <a:txBody>
                    <a:bodyPr/>
                    <a:lstStyle/>
                    <a:p>
                      <a:r>
                        <a:rPr lang="tr-TR" dirty="0"/>
                        <a:t>Z</a:t>
                      </a:r>
                    </a:p>
                  </a:txBody>
                  <a:tcPr/>
                </a:tc>
                <a:tc>
                  <a:txBody>
                    <a:bodyPr/>
                    <a:lstStyle/>
                    <a:p>
                      <a:r>
                        <a:rPr lang="tr-TR" dirty="0"/>
                        <a:t>7M</a:t>
                      </a:r>
                    </a:p>
                  </a:txBody>
                  <a:tcPr/>
                </a:tc>
                <a:tc>
                  <a:txBody>
                    <a:bodyPr/>
                    <a:lstStyle/>
                    <a:p>
                      <a:r>
                        <a:rPr lang="tr-TR" dirty="0"/>
                        <a:t>4M</a:t>
                      </a:r>
                    </a:p>
                  </a:txBody>
                  <a:tcPr/>
                </a:tc>
                <a:tc>
                  <a:txBody>
                    <a:bodyPr/>
                    <a:lstStyle/>
                    <a:p>
                      <a:r>
                        <a:rPr lang="tr-TR" dirty="0"/>
                        <a:t>-M</a:t>
                      </a:r>
                    </a:p>
                  </a:txBody>
                  <a:tcPr/>
                </a:tc>
                <a:tc>
                  <a:txBody>
                    <a:bodyPr/>
                    <a:lstStyle/>
                    <a:p>
                      <a:r>
                        <a:rPr lang="tr-TR" dirty="0"/>
                        <a:t>M</a:t>
                      </a:r>
                    </a:p>
                  </a:txBody>
                  <a:tcPr/>
                </a:tc>
                <a:tc>
                  <a:txBody>
                    <a:bodyPr/>
                    <a:lstStyle/>
                    <a:p>
                      <a:r>
                        <a:rPr lang="tr-TR" dirty="0"/>
                        <a:t>M</a:t>
                      </a:r>
                    </a:p>
                  </a:txBody>
                  <a:tcPr/>
                </a:tc>
                <a:tc>
                  <a:txBody>
                    <a:bodyPr/>
                    <a:lstStyle/>
                    <a:p>
                      <a:r>
                        <a:rPr lang="tr-TR" dirty="0"/>
                        <a:t>0</a:t>
                      </a:r>
                    </a:p>
                  </a:txBody>
                  <a:tcPr/>
                </a:tc>
                <a:tc>
                  <a:txBody>
                    <a:bodyPr/>
                    <a:lstStyle/>
                    <a:p>
                      <a:r>
                        <a:rPr lang="tr-TR" dirty="0"/>
                        <a:t>9M</a:t>
                      </a:r>
                    </a:p>
                  </a:txBody>
                  <a:tcPr/>
                </a:tc>
                <a:extLst>
                  <a:ext uri="{0D108BD9-81ED-4DB2-BD59-A6C34878D82A}">
                    <a16:rowId xmlns:a16="http://schemas.microsoft.com/office/drawing/2014/main" val="561710963"/>
                  </a:ext>
                </a:extLst>
              </a:tr>
              <a:tr h="370840">
                <a:tc>
                  <a:txBody>
                    <a:bodyPr/>
                    <a:lstStyle/>
                    <a:p>
                      <a:endParaRPr lang="tr-TR" dirty="0"/>
                    </a:p>
                  </a:txBody>
                  <a:tcPr/>
                </a:tc>
                <a:tc>
                  <a:txBody>
                    <a:bodyPr/>
                    <a:lstStyle/>
                    <a:p>
                      <a:r>
                        <a:rPr lang="tr-TR" dirty="0"/>
                        <a:t>C-Z</a:t>
                      </a:r>
                    </a:p>
                  </a:txBody>
                  <a:tcPr/>
                </a:tc>
                <a:tc>
                  <a:txBody>
                    <a:bodyPr/>
                    <a:lstStyle/>
                    <a:p>
                      <a:r>
                        <a:rPr lang="tr-TR" dirty="0"/>
                        <a:t>4-7M</a:t>
                      </a:r>
                    </a:p>
                  </a:txBody>
                  <a:tcPr/>
                </a:tc>
                <a:tc>
                  <a:txBody>
                    <a:bodyPr/>
                    <a:lstStyle/>
                    <a:p>
                      <a:r>
                        <a:rPr lang="tr-TR" dirty="0"/>
                        <a:t>1-4M</a:t>
                      </a:r>
                    </a:p>
                  </a:txBody>
                  <a:tcPr/>
                </a:tc>
                <a:tc>
                  <a:txBody>
                    <a:bodyPr/>
                    <a:lstStyle/>
                    <a:p>
                      <a:r>
                        <a:rPr lang="tr-TR" dirty="0"/>
                        <a:t>M</a:t>
                      </a:r>
                    </a:p>
                  </a:txBody>
                  <a:tcPr/>
                </a:tc>
                <a:tc>
                  <a:txBody>
                    <a:bodyPr/>
                    <a:lstStyle/>
                    <a:p>
                      <a:r>
                        <a:rPr lang="tr-TR" dirty="0"/>
                        <a:t>0</a:t>
                      </a:r>
                    </a:p>
                  </a:txBody>
                  <a:tcPr/>
                </a:tc>
                <a:tc>
                  <a:txBody>
                    <a:bodyPr/>
                    <a:lstStyle/>
                    <a:p>
                      <a:r>
                        <a:rPr lang="tr-TR" dirty="0"/>
                        <a:t>0</a:t>
                      </a:r>
                    </a:p>
                  </a:txBody>
                  <a:tcPr/>
                </a:tc>
                <a:tc>
                  <a:txBody>
                    <a:bodyPr/>
                    <a:lstStyle/>
                    <a:p>
                      <a:r>
                        <a:rPr lang="tr-TR" dirty="0"/>
                        <a:t>0</a:t>
                      </a:r>
                    </a:p>
                  </a:txBody>
                  <a:tcPr/>
                </a:tc>
                <a:tc>
                  <a:txBody>
                    <a:bodyPr/>
                    <a:lstStyle/>
                    <a:p>
                      <a:endParaRPr lang="tr-TR" dirty="0"/>
                    </a:p>
                  </a:txBody>
                  <a:tcPr/>
                </a:tc>
                <a:extLst>
                  <a:ext uri="{0D108BD9-81ED-4DB2-BD59-A6C34878D82A}">
                    <a16:rowId xmlns:a16="http://schemas.microsoft.com/office/drawing/2014/main" val="755616653"/>
                  </a:ext>
                </a:extLst>
              </a:tr>
            </a:tbl>
          </a:graphicData>
        </a:graphic>
      </p:graphicFrame>
    </p:spTree>
    <p:extLst>
      <p:ext uri="{BB962C8B-B14F-4D97-AF65-F5344CB8AC3E}">
        <p14:creationId xmlns:p14="http://schemas.microsoft.com/office/powerpoint/2010/main" val="23369298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466884B0-64BD-3410-5776-760F0DC4BFB8}"/>
              </a:ext>
            </a:extLst>
          </p:cNvPr>
          <p:cNvSpPr>
            <a:spLocks noGrp="1"/>
          </p:cNvSpPr>
          <p:nvPr>
            <p:ph idx="1"/>
          </p:nvPr>
        </p:nvSpPr>
        <p:spPr/>
        <p:txBody>
          <a:bodyPr/>
          <a:lstStyle/>
          <a:p>
            <a:r>
              <a:rPr lang="tr-TR" dirty="0"/>
              <a:t>C1-Z1 = 4 – (3M +4M+1*0)</a:t>
            </a:r>
          </a:p>
          <a:p>
            <a:r>
              <a:rPr lang="tr-TR" dirty="0"/>
              <a:t>C2-Z2 = 1 – (M + 3M +4*0)</a:t>
            </a:r>
          </a:p>
          <a:p>
            <a:r>
              <a:rPr lang="tr-TR" dirty="0"/>
              <a:t>C3-Z3 = 0  + M </a:t>
            </a:r>
          </a:p>
          <a:p>
            <a:r>
              <a:rPr lang="tr-TR" dirty="0"/>
              <a:t>C4-Z4 = M - M </a:t>
            </a:r>
          </a:p>
          <a:p>
            <a:r>
              <a:rPr lang="tr-TR" dirty="0"/>
              <a:t>C5-Z5 = M - M </a:t>
            </a:r>
          </a:p>
          <a:p>
            <a:r>
              <a:rPr lang="tr-TR" dirty="0"/>
              <a:t>C6-Z6 = 0 - 0 </a:t>
            </a:r>
          </a:p>
          <a:p>
            <a:endParaRPr lang="tr-TR" dirty="0"/>
          </a:p>
        </p:txBody>
      </p:sp>
      <p:sp>
        <p:nvSpPr>
          <p:cNvPr id="3" name="Başlık 2">
            <a:extLst>
              <a:ext uri="{FF2B5EF4-FFF2-40B4-BE49-F238E27FC236}">
                <a16:creationId xmlns:a16="http://schemas.microsoft.com/office/drawing/2014/main" id="{E617D3F4-91AE-FF1D-8DE5-0A4B0297663A}"/>
              </a:ext>
            </a:extLst>
          </p:cNvPr>
          <p:cNvSpPr>
            <a:spLocks noGrp="1"/>
          </p:cNvSpPr>
          <p:nvPr>
            <p:ph type="title"/>
          </p:nvPr>
        </p:nvSpPr>
        <p:spPr/>
        <p:txBody>
          <a:bodyPr/>
          <a:lstStyle/>
          <a:p>
            <a:endParaRPr lang="tr-TR"/>
          </a:p>
        </p:txBody>
      </p:sp>
      <p:sp>
        <p:nvSpPr>
          <p:cNvPr id="4" name="Ok: Aşağı 3">
            <a:extLst>
              <a:ext uri="{FF2B5EF4-FFF2-40B4-BE49-F238E27FC236}">
                <a16:creationId xmlns:a16="http://schemas.microsoft.com/office/drawing/2014/main" id="{4006F24C-F071-0A60-5377-A5A010142224}"/>
              </a:ext>
            </a:extLst>
          </p:cNvPr>
          <p:cNvSpPr/>
          <p:nvPr/>
        </p:nvSpPr>
        <p:spPr>
          <a:xfrm>
            <a:off x="3203848" y="3174381"/>
            <a:ext cx="484632" cy="4892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Ok: Sağ 4">
            <a:extLst>
              <a:ext uri="{FF2B5EF4-FFF2-40B4-BE49-F238E27FC236}">
                <a16:creationId xmlns:a16="http://schemas.microsoft.com/office/drawing/2014/main" id="{0147FDE1-E63C-D6D7-9F34-6C559D6F0144}"/>
              </a:ext>
            </a:extLst>
          </p:cNvPr>
          <p:cNvSpPr/>
          <p:nvPr/>
        </p:nvSpPr>
        <p:spPr>
          <a:xfrm>
            <a:off x="7225416" y="4077072"/>
            <a:ext cx="52903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aphicFrame>
        <p:nvGraphicFramePr>
          <p:cNvPr id="6" name="Tablo 3">
            <a:extLst>
              <a:ext uri="{FF2B5EF4-FFF2-40B4-BE49-F238E27FC236}">
                <a16:creationId xmlns:a16="http://schemas.microsoft.com/office/drawing/2014/main" id="{049C1364-9492-2E6F-6173-682910E84A41}"/>
              </a:ext>
            </a:extLst>
          </p:cNvPr>
          <p:cNvGraphicFramePr>
            <a:graphicFrameLocks noGrp="1"/>
          </p:cNvGraphicFramePr>
          <p:nvPr>
            <p:extLst>
              <p:ext uri="{D42A27DB-BD31-4B8C-83A1-F6EECF244321}">
                <p14:modId xmlns:p14="http://schemas.microsoft.com/office/powerpoint/2010/main" val="3542837914"/>
              </p:ext>
            </p:extLst>
          </p:nvPr>
        </p:nvGraphicFramePr>
        <p:xfrm>
          <a:off x="1782989" y="3789040"/>
          <a:ext cx="5406893" cy="2225040"/>
        </p:xfrm>
        <a:graphic>
          <a:graphicData uri="http://schemas.openxmlformats.org/drawingml/2006/table">
            <a:tbl>
              <a:tblPr firstRow="1" bandRow="1">
                <a:tableStyleId>{5C22544A-7EE6-4342-B048-85BDC9FD1C3A}</a:tableStyleId>
              </a:tblPr>
              <a:tblGrid>
                <a:gridCol w="811648">
                  <a:extLst>
                    <a:ext uri="{9D8B030D-6E8A-4147-A177-3AD203B41FA5}">
                      <a16:colId xmlns:a16="http://schemas.microsoft.com/office/drawing/2014/main" val="879217095"/>
                    </a:ext>
                  </a:extLst>
                </a:gridCol>
                <a:gridCol w="533718">
                  <a:extLst>
                    <a:ext uri="{9D8B030D-6E8A-4147-A177-3AD203B41FA5}">
                      <a16:colId xmlns:a16="http://schemas.microsoft.com/office/drawing/2014/main" val="2366872999"/>
                    </a:ext>
                  </a:extLst>
                </a:gridCol>
                <a:gridCol w="730568">
                  <a:extLst>
                    <a:ext uri="{9D8B030D-6E8A-4147-A177-3AD203B41FA5}">
                      <a16:colId xmlns:a16="http://schemas.microsoft.com/office/drawing/2014/main" val="1337970372"/>
                    </a:ext>
                  </a:extLst>
                </a:gridCol>
                <a:gridCol w="730568">
                  <a:extLst>
                    <a:ext uri="{9D8B030D-6E8A-4147-A177-3AD203B41FA5}">
                      <a16:colId xmlns:a16="http://schemas.microsoft.com/office/drawing/2014/main" val="1839703053"/>
                    </a:ext>
                  </a:extLst>
                </a:gridCol>
                <a:gridCol w="472336">
                  <a:extLst>
                    <a:ext uri="{9D8B030D-6E8A-4147-A177-3AD203B41FA5}">
                      <a16:colId xmlns:a16="http://schemas.microsoft.com/office/drawing/2014/main" val="2999247387"/>
                    </a:ext>
                  </a:extLst>
                </a:gridCol>
                <a:gridCol w="472336">
                  <a:extLst>
                    <a:ext uri="{9D8B030D-6E8A-4147-A177-3AD203B41FA5}">
                      <a16:colId xmlns:a16="http://schemas.microsoft.com/office/drawing/2014/main" val="2178369177"/>
                    </a:ext>
                  </a:extLst>
                </a:gridCol>
                <a:gridCol w="472336">
                  <a:extLst>
                    <a:ext uri="{9D8B030D-6E8A-4147-A177-3AD203B41FA5}">
                      <a16:colId xmlns:a16="http://schemas.microsoft.com/office/drawing/2014/main" val="3265899500"/>
                    </a:ext>
                  </a:extLst>
                </a:gridCol>
                <a:gridCol w="415970">
                  <a:extLst>
                    <a:ext uri="{9D8B030D-6E8A-4147-A177-3AD203B41FA5}">
                      <a16:colId xmlns:a16="http://schemas.microsoft.com/office/drawing/2014/main" val="1581665209"/>
                    </a:ext>
                  </a:extLst>
                </a:gridCol>
                <a:gridCol w="767413">
                  <a:extLst>
                    <a:ext uri="{9D8B030D-6E8A-4147-A177-3AD203B41FA5}">
                      <a16:colId xmlns:a16="http://schemas.microsoft.com/office/drawing/2014/main" val="486421598"/>
                    </a:ext>
                  </a:extLst>
                </a:gridCol>
              </a:tblGrid>
              <a:tr h="370840">
                <a:tc>
                  <a:txBody>
                    <a:bodyPr/>
                    <a:lstStyle/>
                    <a:p>
                      <a:endParaRPr lang="tr-TR" dirty="0"/>
                    </a:p>
                  </a:txBody>
                  <a:tcPr/>
                </a:tc>
                <a:tc>
                  <a:txBody>
                    <a:bodyPr/>
                    <a:lstStyle/>
                    <a:p>
                      <a:endParaRPr lang="tr-TR" dirty="0"/>
                    </a:p>
                  </a:txBody>
                  <a:tcPr/>
                </a:tc>
                <a:tc>
                  <a:txBody>
                    <a:bodyPr/>
                    <a:lstStyle/>
                    <a:p>
                      <a:r>
                        <a:rPr lang="tr-TR" dirty="0"/>
                        <a:t>x1</a:t>
                      </a:r>
                    </a:p>
                  </a:txBody>
                  <a:tcPr/>
                </a:tc>
                <a:tc>
                  <a:txBody>
                    <a:bodyPr/>
                    <a:lstStyle/>
                    <a:p>
                      <a:r>
                        <a:rPr lang="tr-TR" dirty="0"/>
                        <a:t>x2</a:t>
                      </a:r>
                    </a:p>
                  </a:txBody>
                  <a:tcPr/>
                </a:tc>
                <a:tc>
                  <a:txBody>
                    <a:bodyPr/>
                    <a:lstStyle/>
                    <a:p>
                      <a:r>
                        <a:rPr lang="tr-TR" dirty="0"/>
                        <a:t>E2</a:t>
                      </a:r>
                    </a:p>
                  </a:txBody>
                  <a:tcPr/>
                </a:tc>
                <a:tc>
                  <a:txBody>
                    <a:bodyPr/>
                    <a:lstStyle/>
                    <a:p>
                      <a:r>
                        <a:rPr lang="tr-TR" dirty="0"/>
                        <a:t>A1</a:t>
                      </a:r>
                    </a:p>
                  </a:txBody>
                  <a:tcPr/>
                </a:tc>
                <a:tc>
                  <a:txBody>
                    <a:bodyPr/>
                    <a:lstStyle/>
                    <a:p>
                      <a:r>
                        <a:rPr lang="tr-TR" dirty="0"/>
                        <a:t>A2</a:t>
                      </a:r>
                    </a:p>
                  </a:txBody>
                  <a:tcPr/>
                </a:tc>
                <a:tc>
                  <a:txBody>
                    <a:bodyPr/>
                    <a:lstStyle/>
                    <a:p>
                      <a:r>
                        <a:rPr lang="tr-TR" dirty="0"/>
                        <a:t>S3</a:t>
                      </a:r>
                    </a:p>
                  </a:txBody>
                  <a:tcPr/>
                </a:tc>
                <a:tc>
                  <a:txBody>
                    <a:bodyPr/>
                    <a:lstStyle/>
                    <a:p>
                      <a:endParaRPr lang="tr-TR" dirty="0"/>
                    </a:p>
                  </a:txBody>
                  <a:tcPr/>
                </a:tc>
                <a:extLst>
                  <a:ext uri="{0D108BD9-81ED-4DB2-BD59-A6C34878D82A}">
                    <a16:rowId xmlns:a16="http://schemas.microsoft.com/office/drawing/2014/main" val="354720229"/>
                  </a:ext>
                </a:extLst>
              </a:tr>
              <a:tr h="370840">
                <a:tc>
                  <a:txBody>
                    <a:bodyPr/>
                    <a:lstStyle/>
                    <a:p>
                      <a:r>
                        <a:rPr lang="tr-TR" dirty="0"/>
                        <a:t>M</a:t>
                      </a:r>
                    </a:p>
                  </a:txBody>
                  <a:tcPr/>
                </a:tc>
                <a:tc>
                  <a:txBody>
                    <a:bodyPr/>
                    <a:lstStyle/>
                    <a:p>
                      <a:r>
                        <a:rPr lang="tr-TR" dirty="0"/>
                        <a:t>A1</a:t>
                      </a:r>
                    </a:p>
                  </a:txBody>
                  <a:tcPr/>
                </a:tc>
                <a:tc>
                  <a:txBody>
                    <a:bodyPr/>
                    <a:lstStyle/>
                    <a:p>
                      <a:r>
                        <a:rPr lang="tr-TR" dirty="0"/>
                        <a:t>3</a:t>
                      </a:r>
                    </a:p>
                  </a:txBody>
                  <a:tcPr/>
                </a:tc>
                <a:tc>
                  <a:txBody>
                    <a:bodyPr/>
                    <a:lstStyle/>
                    <a:p>
                      <a:r>
                        <a:rPr lang="tr-TR" dirty="0"/>
                        <a:t>1</a:t>
                      </a:r>
                    </a:p>
                  </a:txBody>
                  <a:tcPr/>
                </a:tc>
                <a:tc>
                  <a:txBody>
                    <a:bodyPr/>
                    <a:lstStyle/>
                    <a:p>
                      <a:r>
                        <a:rPr lang="tr-TR" dirty="0"/>
                        <a:t>0</a:t>
                      </a:r>
                    </a:p>
                  </a:txBody>
                  <a:tcPr/>
                </a:tc>
                <a:tc>
                  <a:txBody>
                    <a:bodyPr/>
                    <a:lstStyle/>
                    <a:p>
                      <a:r>
                        <a:rPr lang="tr-TR" dirty="0"/>
                        <a:t>1</a:t>
                      </a:r>
                    </a:p>
                  </a:txBody>
                  <a:tcPr/>
                </a:tc>
                <a:tc>
                  <a:txBody>
                    <a:bodyPr/>
                    <a:lstStyle/>
                    <a:p>
                      <a:r>
                        <a:rPr lang="tr-TR" dirty="0"/>
                        <a:t>0</a:t>
                      </a:r>
                    </a:p>
                  </a:txBody>
                  <a:tcPr/>
                </a:tc>
                <a:tc>
                  <a:txBody>
                    <a:bodyPr/>
                    <a:lstStyle/>
                    <a:p>
                      <a:r>
                        <a:rPr lang="tr-TR" dirty="0"/>
                        <a:t>0</a:t>
                      </a:r>
                    </a:p>
                  </a:txBody>
                  <a:tcPr/>
                </a:tc>
                <a:tc>
                  <a:txBody>
                    <a:bodyPr/>
                    <a:lstStyle/>
                    <a:p>
                      <a:r>
                        <a:rPr lang="tr-TR" dirty="0"/>
                        <a:t>3</a:t>
                      </a:r>
                    </a:p>
                  </a:txBody>
                  <a:tcPr/>
                </a:tc>
                <a:extLst>
                  <a:ext uri="{0D108BD9-81ED-4DB2-BD59-A6C34878D82A}">
                    <a16:rowId xmlns:a16="http://schemas.microsoft.com/office/drawing/2014/main" val="4008225323"/>
                  </a:ext>
                </a:extLst>
              </a:tr>
              <a:tr h="370840">
                <a:tc>
                  <a:txBody>
                    <a:bodyPr/>
                    <a:lstStyle/>
                    <a:p>
                      <a:r>
                        <a:rPr lang="tr-TR" dirty="0"/>
                        <a:t>M</a:t>
                      </a:r>
                    </a:p>
                  </a:txBody>
                  <a:tcPr/>
                </a:tc>
                <a:tc>
                  <a:txBody>
                    <a:bodyPr/>
                    <a:lstStyle/>
                    <a:p>
                      <a:r>
                        <a:rPr lang="tr-TR" dirty="0"/>
                        <a:t>A2</a:t>
                      </a:r>
                    </a:p>
                  </a:txBody>
                  <a:tcPr/>
                </a:tc>
                <a:tc>
                  <a:txBody>
                    <a:bodyPr/>
                    <a:lstStyle/>
                    <a:p>
                      <a:r>
                        <a:rPr lang="tr-TR" dirty="0"/>
                        <a:t>4</a:t>
                      </a:r>
                    </a:p>
                  </a:txBody>
                  <a:tcPr/>
                </a:tc>
                <a:tc>
                  <a:txBody>
                    <a:bodyPr/>
                    <a:lstStyle/>
                    <a:p>
                      <a:r>
                        <a:rPr lang="tr-TR" dirty="0"/>
                        <a:t>3</a:t>
                      </a:r>
                    </a:p>
                  </a:txBody>
                  <a:tcPr/>
                </a:tc>
                <a:tc>
                  <a:txBody>
                    <a:bodyPr/>
                    <a:lstStyle/>
                    <a:p>
                      <a:r>
                        <a:rPr lang="tr-TR" dirty="0"/>
                        <a:t>-1</a:t>
                      </a:r>
                    </a:p>
                  </a:txBody>
                  <a:tcPr/>
                </a:tc>
                <a:tc>
                  <a:txBody>
                    <a:bodyPr/>
                    <a:lstStyle/>
                    <a:p>
                      <a:r>
                        <a:rPr lang="tr-TR" dirty="0"/>
                        <a:t>0</a:t>
                      </a:r>
                    </a:p>
                  </a:txBody>
                  <a:tcPr/>
                </a:tc>
                <a:tc>
                  <a:txBody>
                    <a:bodyPr/>
                    <a:lstStyle/>
                    <a:p>
                      <a:r>
                        <a:rPr lang="tr-TR" dirty="0"/>
                        <a:t>1</a:t>
                      </a:r>
                    </a:p>
                  </a:txBody>
                  <a:tcPr/>
                </a:tc>
                <a:tc>
                  <a:txBody>
                    <a:bodyPr/>
                    <a:lstStyle/>
                    <a:p>
                      <a:r>
                        <a:rPr lang="tr-TR" dirty="0"/>
                        <a:t>0</a:t>
                      </a:r>
                    </a:p>
                  </a:txBody>
                  <a:tcPr/>
                </a:tc>
                <a:tc>
                  <a:txBody>
                    <a:bodyPr/>
                    <a:lstStyle/>
                    <a:p>
                      <a:r>
                        <a:rPr lang="tr-TR" dirty="0"/>
                        <a:t>6</a:t>
                      </a:r>
                    </a:p>
                  </a:txBody>
                  <a:tcPr/>
                </a:tc>
                <a:extLst>
                  <a:ext uri="{0D108BD9-81ED-4DB2-BD59-A6C34878D82A}">
                    <a16:rowId xmlns:a16="http://schemas.microsoft.com/office/drawing/2014/main" val="1257945463"/>
                  </a:ext>
                </a:extLst>
              </a:tr>
              <a:tr h="370840">
                <a:tc>
                  <a:txBody>
                    <a:bodyPr/>
                    <a:lstStyle/>
                    <a:p>
                      <a:r>
                        <a:rPr lang="tr-TR" dirty="0"/>
                        <a:t>0</a:t>
                      </a:r>
                    </a:p>
                  </a:txBody>
                  <a:tcPr/>
                </a:tc>
                <a:tc>
                  <a:txBody>
                    <a:bodyPr/>
                    <a:lstStyle/>
                    <a:p>
                      <a:r>
                        <a:rPr lang="tr-TR" dirty="0"/>
                        <a:t>S3</a:t>
                      </a:r>
                    </a:p>
                  </a:txBody>
                  <a:tcPr/>
                </a:tc>
                <a:tc>
                  <a:txBody>
                    <a:bodyPr/>
                    <a:lstStyle/>
                    <a:p>
                      <a:r>
                        <a:rPr lang="tr-TR" dirty="0"/>
                        <a:t>1</a:t>
                      </a:r>
                    </a:p>
                  </a:txBody>
                  <a:tcPr/>
                </a:tc>
                <a:tc>
                  <a:txBody>
                    <a:bodyPr/>
                    <a:lstStyle/>
                    <a:p>
                      <a:r>
                        <a:rPr lang="tr-TR" dirty="0"/>
                        <a:t>2</a:t>
                      </a:r>
                    </a:p>
                  </a:txBody>
                  <a:tcPr/>
                </a:tc>
                <a:tc>
                  <a:txBody>
                    <a:bodyPr/>
                    <a:lstStyle/>
                    <a:p>
                      <a:r>
                        <a:rPr lang="tr-TR" dirty="0"/>
                        <a:t>0</a:t>
                      </a:r>
                    </a:p>
                  </a:txBody>
                  <a:tcPr/>
                </a:tc>
                <a:tc>
                  <a:txBody>
                    <a:bodyPr/>
                    <a:lstStyle/>
                    <a:p>
                      <a:r>
                        <a:rPr lang="tr-TR" dirty="0"/>
                        <a:t>0</a:t>
                      </a:r>
                    </a:p>
                  </a:txBody>
                  <a:tcPr/>
                </a:tc>
                <a:tc>
                  <a:txBody>
                    <a:bodyPr/>
                    <a:lstStyle/>
                    <a:p>
                      <a:r>
                        <a:rPr lang="tr-TR" dirty="0"/>
                        <a:t>0</a:t>
                      </a:r>
                    </a:p>
                  </a:txBody>
                  <a:tcPr/>
                </a:tc>
                <a:tc>
                  <a:txBody>
                    <a:bodyPr/>
                    <a:lstStyle/>
                    <a:p>
                      <a:r>
                        <a:rPr lang="tr-TR" dirty="0"/>
                        <a:t>1</a:t>
                      </a:r>
                    </a:p>
                  </a:txBody>
                  <a:tcPr/>
                </a:tc>
                <a:tc>
                  <a:txBody>
                    <a:bodyPr/>
                    <a:lstStyle/>
                    <a:p>
                      <a:r>
                        <a:rPr lang="tr-TR" dirty="0"/>
                        <a:t>4</a:t>
                      </a:r>
                    </a:p>
                  </a:txBody>
                  <a:tcPr/>
                </a:tc>
                <a:extLst>
                  <a:ext uri="{0D108BD9-81ED-4DB2-BD59-A6C34878D82A}">
                    <a16:rowId xmlns:a16="http://schemas.microsoft.com/office/drawing/2014/main" val="2778535968"/>
                  </a:ext>
                </a:extLst>
              </a:tr>
              <a:tr h="370840">
                <a:tc>
                  <a:txBody>
                    <a:bodyPr/>
                    <a:lstStyle/>
                    <a:p>
                      <a:endParaRPr lang="tr-TR" dirty="0"/>
                    </a:p>
                  </a:txBody>
                  <a:tcPr/>
                </a:tc>
                <a:tc>
                  <a:txBody>
                    <a:bodyPr/>
                    <a:lstStyle/>
                    <a:p>
                      <a:r>
                        <a:rPr lang="tr-TR" dirty="0"/>
                        <a:t>Z</a:t>
                      </a:r>
                    </a:p>
                  </a:txBody>
                  <a:tcPr/>
                </a:tc>
                <a:tc>
                  <a:txBody>
                    <a:bodyPr/>
                    <a:lstStyle/>
                    <a:p>
                      <a:r>
                        <a:rPr lang="tr-TR" dirty="0"/>
                        <a:t>7M</a:t>
                      </a:r>
                    </a:p>
                  </a:txBody>
                  <a:tcPr/>
                </a:tc>
                <a:tc>
                  <a:txBody>
                    <a:bodyPr/>
                    <a:lstStyle/>
                    <a:p>
                      <a:r>
                        <a:rPr lang="tr-TR" dirty="0"/>
                        <a:t>4M</a:t>
                      </a:r>
                    </a:p>
                  </a:txBody>
                  <a:tcPr/>
                </a:tc>
                <a:tc>
                  <a:txBody>
                    <a:bodyPr/>
                    <a:lstStyle/>
                    <a:p>
                      <a:r>
                        <a:rPr lang="tr-TR" dirty="0"/>
                        <a:t>-M</a:t>
                      </a:r>
                    </a:p>
                  </a:txBody>
                  <a:tcPr/>
                </a:tc>
                <a:tc>
                  <a:txBody>
                    <a:bodyPr/>
                    <a:lstStyle/>
                    <a:p>
                      <a:r>
                        <a:rPr lang="tr-TR" dirty="0"/>
                        <a:t>M</a:t>
                      </a:r>
                    </a:p>
                  </a:txBody>
                  <a:tcPr/>
                </a:tc>
                <a:tc>
                  <a:txBody>
                    <a:bodyPr/>
                    <a:lstStyle/>
                    <a:p>
                      <a:r>
                        <a:rPr lang="tr-TR" dirty="0"/>
                        <a:t>M</a:t>
                      </a:r>
                    </a:p>
                  </a:txBody>
                  <a:tcPr/>
                </a:tc>
                <a:tc>
                  <a:txBody>
                    <a:bodyPr/>
                    <a:lstStyle/>
                    <a:p>
                      <a:r>
                        <a:rPr lang="tr-TR" dirty="0"/>
                        <a:t>0</a:t>
                      </a:r>
                    </a:p>
                  </a:txBody>
                  <a:tcPr/>
                </a:tc>
                <a:tc>
                  <a:txBody>
                    <a:bodyPr/>
                    <a:lstStyle/>
                    <a:p>
                      <a:endParaRPr lang="tr-TR" dirty="0"/>
                    </a:p>
                  </a:txBody>
                  <a:tcPr/>
                </a:tc>
                <a:extLst>
                  <a:ext uri="{0D108BD9-81ED-4DB2-BD59-A6C34878D82A}">
                    <a16:rowId xmlns:a16="http://schemas.microsoft.com/office/drawing/2014/main" val="561710963"/>
                  </a:ext>
                </a:extLst>
              </a:tr>
              <a:tr h="370840">
                <a:tc>
                  <a:txBody>
                    <a:bodyPr/>
                    <a:lstStyle/>
                    <a:p>
                      <a:endParaRPr lang="tr-TR" dirty="0"/>
                    </a:p>
                  </a:txBody>
                  <a:tcPr/>
                </a:tc>
                <a:tc>
                  <a:txBody>
                    <a:bodyPr/>
                    <a:lstStyle/>
                    <a:p>
                      <a:r>
                        <a:rPr lang="tr-TR" dirty="0"/>
                        <a:t>C-Z</a:t>
                      </a:r>
                    </a:p>
                  </a:txBody>
                  <a:tcPr/>
                </a:tc>
                <a:tc>
                  <a:txBody>
                    <a:bodyPr/>
                    <a:lstStyle/>
                    <a:p>
                      <a:r>
                        <a:rPr lang="tr-TR" dirty="0"/>
                        <a:t>4-7M</a:t>
                      </a:r>
                    </a:p>
                  </a:txBody>
                  <a:tcPr/>
                </a:tc>
                <a:tc>
                  <a:txBody>
                    <a:bodyPr/>
                    <a:lstStyle/>
                    <a:p>
                      <a:r>
                        <a:rPr lang="tr-TR" dirty="0"/>
                        <a:t>1-4M</a:t>
                      </a:r>
                    </a:p>
                  </a:txBody>
                  <a:tcPr/>
                </a:tc>
                <a:tc>
                  <a:txBody>
                    <a:bodyPr/>
                    <a:lstStyle/>
                    <a:p>
                      <a:r>
                        <a:rPr lang="tr-TR" dirty="0"/>
                        <a:t>M</a:t>
                      </a:r>
                    </a:p>
                  </a:txBody>
                  <a:tcPr/>
                </a:tc>
                <a:tc>
                  <a:txBody>
                    <a:bodyPr/>
                    <a:lstStyle/>
                    <a:p>
                      <a:r>
                        <a:rPr lang="tr-TR" dirty="0"/>
                        <a:t>0</a:t>
                      </a:r>
                    </a:p>
                  </a:txBody>
                  <a:tcPr/>
                </a:tc>
                <a:tc>
                  <a:txBody>
                    <a:bodyPr/>
                    <a:lstStyle/>
                    <a:p>
                      <a:r>
                        <a:rPr lang="tr-TR" dirty="0"/>
                        <a:t>0</a:t>
                      </a:r>
                    </a:p>
                  </a:txBody>
                  <a:tcPr/>
                </a:tc>
                <a:tc>
                  <a:txBody>
                    <a:bodyPr/>
                    <a:lstStyle/>
                    <a:p>
                      <a:r>
                        <a:rPr lang="tr-TR" dirty="0"/>
                        <a:t>0</a:t>
                      </a:r>
                    </a:p>
                  </a:txBody>
                  <a:tcPr/>
                </a:tc>
                <a:tc>
                  <a:txBody>
                    <a:bodyPr/>
                    <a:lstStyle/>
                    <a:p>
                      <a:endParaRPr lang="tr-TR" dirty="0"/>
                    </a:p>
                  </a:txBody>
                  <a:tcPr/>
                </a:tc>
                <a:extLst>
                  <a:ext uri="{0D108BD9-81ED-4DB2-BD59-A6C34878D82A}">
                    <a16:rowId xmlns:a16="http://schemas.microsoft.com/office/drawing/2014/main" val="755616653"/>
                  </a:ext>
                </a:extLst>
              </a:tr>
            </a:tbl>
          </a:graphicData>
        </a:graphic>
      </p:graphicFrame>
    </p:spTree>
    <p:extLst>
      <p:ext uri="{BB962C8B-B14F-4D97-AF65-F5344CB8AC3E}">
        <p14:creationId xmlns:p14="http://schemas.microsoft.com/office/powerpoint/2010/main" val="1167052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F373726E-BF4E-2A0B-DE8C-13E283CCCAE0}"/>
              </a:ext>
            </a:extLst>
          </p:cNvPr>
          <p:cNvSpPr>
            <a:spLocks noGrp="1"/>
          </p:cNvSpPr>
          <p:nvPr>
            <p:ph idx="1"/>
          </p:nvPr>
        </p:nvSpPr>
        <p:spPr/>
        <p:txBody>
          <a:bodyPr/>
          <a:lstStyle/>
          <a:p>
            <a:endParaRPr lang="tr-TR" dirty="0"/>
          </a:p>
        </p:txBody>
      </p:sp>
      <p:sp>
        <p:nvSpPr>
          <p:cNvPr id="3" name="Başlık 2">
            <a:extLst>
              <a:ext uri="{FF2B5EF4-FFF2-40B4-BE49-F238E27FC236}">
                <a16:creationId xmlns:a16="http://schemas.microsoft.com/office/drawing/2014/main" id="{E8690A19-0228-FFD8-703A-159E0AEC1D3E}"/>
              </a:ext>
            </a:extLst>
          </p:cNvPr>
          <p:cNvSpPr>
            <a:spLocks noGrp="1"/>
          </p:cNvSpPr>
          <p:nvPr>
            <p:ph type="title"/>
          </p:nvPr>
        </p:nvSpPr>
        <p:spPr/>
        <p:txBody>
          <a:bodyPr/>
          <a:lstStyle/>
          <a:p>
            <a:endParaRPr lang="tr-TR"/>
          </a:p>
        </p:txBody>
      </p:sp>
      <p:graphicFrame>
        <p:nvGraphicFramePr>
          <p:cNvPr id="4" name="Tablo 3">
            <a:extLst>
              <a:ext uri="{FF2B5EF4-FFF2-40B4-BE49-F238E27FC236}">
                <a16:creationId xmlns:a16="http://schemas.microsoft.com/office/drawing/2014/main" id="{3DC2F5D9-B2C4-960E-DF15-FFE629309560}"/>
              </a:ext>
            </a:extLst>
          </p:cNvPr>
          <p:cNvGraphicFramePr>
            <a:graphicFrameLocks noGrp="1"/>
          </p:cNvGraphicFramePr>
          <p:nvPr>
            <p:extLst>
              <p:ext uri="{D42A27DB-BD31-4B8C-83A1-F6EECF244321}">
                <p14:modId xmlns:p14="http://schemas.microsoft.com/office/powerpoint/2010/main" val="3653650354"/>
              </p:ext>
            </p:extLst>
          </p:nvPr>
        </p:nvGraphicFramePr>
        <p:xfrm>
          <a:off x="208112" y="2593059"/>
          <a:ext cx="8605399" cy="2308715"/>
        </p:xfrm>
        <a:graphic>
          <a:graphicData uri="http://schemas.openxmlformats.org/drawingml/2006/table">
            <a:tbl>
              <a:tblPr firstRow="1" bandRow="1">
                <a:tableStyleId>{5C22544A-7EE6-4342-B048-85BDC9FD1C3A}</a:tableStyleId>
              </a:tblPr>
              <a:tblGrid>
                <a:gridCol w="1108445">
                  <a:extLst>
                    <a:ext uri="{9D8B030D-6E8A-4147-A177-3AD203B41FA5}">
                      <a16:colId xmlns:a16="http://schemas.microsoft.com/office/drawing/2014/main" val="3303352606"/>
                    </a:ext>
                  </a:extLst>
                </a:gridCol>
                <a:gridCol w="1108445">
                  <a:extLst>
                    <a:ext uri="{9D8B030D-6E8A-4147-A177-3AD203B41FA5}">
                      <a16:colId xmlns:a16="http://schemas.microsoft.com/office/drawing/2014/main" val="2366872999"/>
                    </a:ext>
                  </a:extLst>
                </a:gridCol>
                <a:gridCol w="1108445">
                  <a:extLst>
                    <a:ext uri="{9D8B030D-6E8A-4147-A177-3AD203B41FA5}">
                      <a16:colId xmlns:a16="http://schemas.microsoft.com/office/drawing/2014/main" val="1337970372"/>
                    </a:ext>
                  </a:extLst>
                </a:gridCol>
                <a:gridCol w="1250430">
                  <a:extLst>
                    <a:ext uri="{9D8B030D-6E8A-4147-A177-3AD203B41FA5}">
                      <a16:colId xmlns:a16="http://schemas.microsoft.com/office/drawing/2014/main" val="1839703053"/>
                    </a:ext>
                  </a:extLst>
                </a:gridCol>
                <a:gridCol w="570493">
                  <a:extLst>
                    <a:ext uri="{9D8B030D-6E8A-4147-A177-3AD203B41FA5}">
                      <a16:colId xmlns:a16="http://schemas.microsoft.com/office/drawing/2014/main" val="2999247387"/>
                    </a:ext>
                  </a:extLst>
                </a:gridCol>
                <a:gridCol w="1314329">
                  <a:extLst>
                    <a:ext uri="{9D8B030D-6E8A-4147-A177-3AD203B41FA5}">
                      <a16:colId xmlns:a16="http://schemas.microsoft.com/office/drawing/2014/main" val="2178369177"/>
                    </a:ext>
                  </a:extLst>
                </a:gridCol>
                <a:gridCol w="791231">
                  <a:extLst>
                    <a:ext uri="{9D8B030D-6E8A-4147-A177-3AD203B41FA5}">
                      <a16:colId xmlns:a16="http://schemas.microsoft.com/office/drawing/2014/main" val="3265899500"/>
                    </a:ext>
                  </a:extLst>
                </a:gridCol>
                <a:gridCol w="528081">
                  <a:extLst>
                    <a:ext uri="{9D8B030D-6E8A-4147-A177-3AD203B41FA5}">
                      <a16:colId xmlns:a16="http://schemas.microsoft.com/office/drawing/2014/main" val="1581665209"/>
                    </a:ext>
                  </a:extLst>
                </a:gridCol>
                <a:gridCol w="825500">
                  <a:extLst>
                    <a:ext uri="{9D8B030D-6E8A-4147-A177-3AD203B41FA5}">
                      <a16:colId xmlns:a16="http://schemas.microsoft.com/office/drawing/2014/main" val="486421598"/>
                    </a:ext>
                  </a:extLst>
                </a:gridCol>
              </a:tblGrid>
              <a:tr h="370840">
                <a:tc>
                  <a:txBody>
                    <a:bodyPr/>
                    <a:lstStyle/>
                    <a:p>
                      <a:endParaRPr lang="tr-TR" dirty="0"/>
                    </a:p>
                  </a:txBody>
                  <a:tcPr/>
                </a:tc>
                <a:tc>
                  <a:txBody>
                    <a:bodyPr/>
                    <a:lstStyle/>
                    <a:p>
                      <a:endParaRPr lang="tr-TR" dirty="0"/>
                    </a:p>
                  </a:txBody>
                  <a:tcPr/>
                </a:tc>
                <a:tc>
                  <a:txBody>
                    <a:bodyPr/>
                    <a:lstStyle/>
                    <a:p>
                      <a:r>
                        <a:rPr lang="tr-TR" dirty="0"/>
                        <a:t>x1</a:t>
                      </a:r>
                    </a:p>
                  </a:txBody>
                  <a:tcPr/>
                </a:tc>
                <a:tc>
                  <a:txBody>
                    <a:bodyPr/>
                    <a:lstStyle/>
                    <a:p>
                      <a:r>
                        <a:rPr lang="tr-TR" dirty="0"/>
                        <a:t>x2</a:t>
                      </a:r>
                    </a:p>
                  </a:txBody>
                  <a:tcPr/>
                </a:tc>
                <a:tc>
                  <a:txBody>
                    <a:bodyPr/>
                    <a:lstStyle/>
                    <a:p>
                      <a:r>
                        <a:rPr lang="tr-TR" dirty="0"/>
                        <a:t>E2</a:t>
                      </a:r>
                    </a:p>
                  </a:txBody>
                  <a:tcPr/>
                </a:tc>
                <a:tc>
                  <a:txBody>
                    <a:bodyPr/>
                    <a:lstStyle/>
                    <a:p>
                      <a:r>
                        <a:rPr lang="tr-TR" dirty="0"/>
                        <a:t>A1</a:t>
                      </a:r>
                    </a:p>
                  </a:txBody>
                  <a:tcPr/>
                </a:tc>
                <a:tc>
                  <a:txBody>
                    <a:bodyPr/>
                    <a:lstStyle/>
                    <a:p>
                      <a:r>
                        <a:rPr lang="tr-TR" dirty="0"/>
                        <a:t>A2</a:t>
                      </a:r>
                    </a:p>
                  </a:txBody>
                  <a:tcPr/>
                </a:tc>
                <a:tc>
                  <a:txBody>
                    <a:bodyPr/>
                    <a:lstStyle/>
                    <a:p>
                      <a:r>
                        <a:rPr lang="tr-TR" dirty="0"/>
                        <a:t>S3</a:t>
                      </a:r>
                    </a:p>
                  </a:txBody>
                  <a:tcPr/>
                </a:tc>
                <a:tc>
                  <a:txBody>
                    <a:bodyPr/>
                    <a:lstStyle/>
                    <a:p>
                      <a:endParaRPr lang="tr-TR" dirty="0"/>
                    </a:p>
                  </a:txBody>
                  <a:tcPr/>
                </a:tc>
                <a:extLst>
                  <a:ext uri="{0D108BD9-81ED-4DB2-BD59-A6C34878D82A}">
                    <a16:rowId xmlns:a16="http://schemas.microsoft.com/office/drawing/2014/main" val="354720229"/>
                  </a:ext>
                </a:extLst>
              </a:tr>
              <a:tr h="370840">
                <a:tc>
                  <a:txBody>
                    <a:bodyPr/>
                    <a:lstStyle/>
                    <a:p>
                      <a:r>
                        <a:rPr lang="tr-TR" dirty="0"/>
                        <a:t>4</a:t>
                      </a:r>
                    </a:p>
                  </a:txBody>
                  <a:tcPr/>
                </a:tc>
                <a:tc>
                  <a:txBody>
                    <a:bodyPr/>
                    <a:lstStyle/>
                    <a:p>
                      <a:r>
                        <a:rPr lang="tr-TR" dirty="0"/>
                        <a:t>X1</a:t>
                      </a:r>
                    </a:p>
                  </a:txBody>
                  <a:tcPr/>
                </a:tc>
                <a:tc>
                  <a:txBody>
                    <a:bodyPr/>
                    <a:lstStyle/>
                    <a:p>
                      <a:r>
                        <a:rPr lang="tr-TR" dirty="0"/>
                        <a:t>1</a:t>
                      </a:r>
                    </a:p>
                  </a:txBody>
                  <a:tcPr/>
                </a:tc>
                <a:tc>
                  <a:txBody>
                    <a:bodyPr/>
                    <a:lstStyle/>
                    <a:p>
                      <a:r>
                        <a:rPr lang="tr-TR" dirty="0">
                          <a:solidFill>
                            <a:srgbClr val="FF0000"/>
                          </a:solidFill>
                        </a:rPr>
                        <a:t>1/3</a:t>
                      </a:r>
                    </a:p>
                  </a:txBody>
                  <a:tcPr/>
                </a:tc>
                <a:tc>
                  <a:txBody>
                    <a:bodyPr/>
                    <a:lstStyle/>
                    <a:p>
                      <a:r>
                        <a:rPr lang="tr-TR"/>
                        <a:t>0</a:t>
                      </a:r>
                      <a:endParaRPr lang="tr-TR" dirty="0"/>
                    </a:p>
                  </a:txBody>
                  <a:tcPr/>
                </a:tc>
                <a:tc>
                  <a:txBody>
                    <a:bodyPr/>
                    <a:lstStyle/>
                    <a:p>
                      <a:r>
                        <a:rPr lang="tr-TR" dirty="0"/>
                        <a:t>1/3</a:t>
                      </a:r>
                    </a:p>
                  </a:txBody>
                  <a:tcPr/>
                </a:tc>
                <a:tc>
                  <a:txBody>
                    <a:bodyPr/>
                    <a:lstStyle/>
                    <a:p>
                      <a:r>
                        <a:rPr lang="tr-TR" dirty="0"/>
                        <a:t>0</a:t>
                      </a:r>
                    </a:p>
                  </a:txBody>
                  <a:tcPr/>
                </a:tc>
                <a:tc>
                  <a:txBody>
                    <a:bodyPr/>
                    <a:lstStyle/>
                    <a:p>
                      <a:r>
                        <a:rPr lang="tr-TR" dirty="0"/>
                        <a:t>0</a:t>
                      </a:r>
                    </a:p>
                  </a:txBody>
                  <a:tcPr/>
                </a:tc>
                <a:tc>
                  <a:txBody>
                    <a:bodyPr/>
                    <a:lstStyle/>
                    <a:p>
                      <a:r>
                        <a:rPr lang="tr-TR" dirty="0"/>
                        <a:t>1</a:t>
                      </a:r>
                    </a:p>
                  </a:txBody>
                  <a:tcPr/>
                </a:tc>
                <a:extLst>
                  <a:ext uri="{0D108BD9-81ED-4DB2-BD59-A6C34878D82A}">
                    <a16:rowId xmlns:a16="http://schemas.microsoft.com/office/drawing/2014/main" val="4008225323"/>
                  </a:ext>
                </a:extLst>
              </a:tr>
              <a:tr h="370840">
                <a:tc>
                  <a:txBody>
                    <a:bodyPr/>
                    <a:lstStyle/>
                    <a:p>
                      <a:r>
                        <a:rPr lang="tr-TR" dirty="0"/>
                        <a:t>M</a:t>
                      </a:r>
                    </a:p>
                  </a:txBody>
                  <a:tcPr/>
                </a:tc>
                <a:tc>
                  <a:txBody>
                    <a:bodyPr/>
                    <a:lstStyle/>
                    <a:p>
                      <a:r>
                        <a:rPr lang="tr-TR" dirty="0"/>
                        <a:t>A2</a:t>
                      </a:r>
                    </a:p>
                  </a:txBody>
                  <a:tcPr/>
                </a:tc>
                <a:tc>
                  <a:txBody>
                    <a:bodyPr/>
                    <a:lstStyle/>
                    <a:p>
                      <a:r>
                        <a:rPr lang="tr-TR" dirty="0">
                          <a:solidFill>
                            <a:srgbClr val="FF0000"/>
                          </a:solidFill>
                        </a:rPr>
                        <a:t>0</a:t>
                      </a:r>
                    </a:p>
                  </a:txBody>
                  <a:tcPr/>
                </a:tc>
                <a:tc>
                  <a:txBody>
                    <a:bodyPr/>
                    <a:lstStyle/>
                    <a:p>
                      <a:r>
                        <a:rPr lang="tr-TR" dirty="0">
                          <a:solidFill>
                            <a:srgbClr val="FF0000"/>
                          </a:solidFill>
                        </a:rPr>
                        <a:t>5/3</a:t>
                      </a:r>
                    </a:p>
                  </a:txBody>
                  <a:tcPr/>
                </a:tc>
                <a:tc>
                  <a:txBody>
                    <a:bodyPr/>
                    <a:lstStyle/>
                    <a:p>
                      <a:r>
                        <a:rPr lang="tr-TR" dirty="0">
                          <a:solidFill>
                            <a:srgbClr val="FF0000"/>
                          </a:solidFill>
                        </a:rPr>
                        <a:t>-1</a:t>
                      </a:r>
                    </a:p>
                  </a:txBody>
                  <a:tcPr/>
                </a:tc>
                <a:tc>
                  <a:txBody>
                    <a:bodyPr/>
                    <a:lstStyle/>
                    <a:p>
                      <a:r>
                        <a:rPr lang="tr-TR" dirty="0">
                          <a:solidFill>
                            <a:srgbClr val="FF0000"/>
                          </a:solidFill>
                        </a:rPr>
                        <a:t>-4/3</a:t>
                      </a:r>
                    </a:p>
                  </a:txBody>
                  <a:tcPr/>
                </a:tc>
                <a:tc>
                  <a:txBody>
                    <a:bodyPr/>
                    <a:lstStyle/>
                    <a:p>
                      <a:r>
                        <a:rPr lang="tr-TR" dirty="0">
                          <a:solidFill>
                            <a:srgbClr val="FF0000"/>
                          </a:solidFill>
                        </a:rPr>
                        <a:t>1</a:t>
                      </a:r>
                    </a:p>
                  </a:txBody>
                  <a:tcPr/>
                </a:tc>
                <a:tc>
                  <a:txBody>
                    <a:bodyPr/>
                    <a:lstStyle/>
                    <a:p>
                      <a:r>
                        <a:rPr lang="tr-TR" dirty="0">
                          <a:solidFill>
                            <a:srgbClr val="FF0000"/>
                          </a:solidFill>
                        </a:rPr>
                        <a:t>0</a:t>
                      </a:r>
                    </a:p>
                  </a:txBody>
                  <a:tcPr/>
                </a:tc>
                <a:tc>
                  <a:txBody>
                    <a:bodyPr/>
                    <a:lstStyle/>
                    <a:p>
                      <a:r>
                        <a:rPr lang="tr-TR" dirty="0">
                          <a:solidFill>
                            <a:srgbClr val="FF0000"/>
                          </a:solidFill>
                        </a:rPr>
                        <a:t>2</a:t>
                      </a:r>
                    </a:p>
                  </a:txBody>
                  <a:tcPr/>
                </a:tc>
                <a:extLst>
                  <a:ext uri="{0D108BD9-81ED-4DB2-BD59-A6C34878D82A}">
                    <a16:rowId xmlns:a16="http://schemas.microsoft.com/office/drawing/2014/main" val="1257945463"/>
                  </a:ext>
                </a:extLst>
              </a:tr>
              <a:tr h="370840">
                <a:tc>
                  <a:txBody>
                    <a:bodyPr/>
                    <a:lstStyle/>
                    <a:p>
                      <a:r>
                        <a:rPr lang="tr-TR" dirty="0"/>
                        <a:t>0</a:t>
                      </a:r>
                    </a:p>
                  </a:txBody>
                  <a:tcPr/>
                </a:tc>
                <a:tc>
                  <a:txBody>
                    <a:bodyPr/>
                    <a:lstStyle/>
                    <a:p>
                      <a:r>
                        <a:rPr lang="tr-TR" dirty="0"/>
                        <a:t>S3</a:t>
                      </a:r>
                    </a:p>
                  </a:txBody>
                  <a:tcPr/>
                </a:tc>
                <a:tc>
                  <a:txBody>
                    <a:bodyPr/>
                    <a:lstStyle/>
                    <a:p>
                      <a:r>
                        <a:rPr lang="tr-TR" dirty="0">
                          <a:solidFill>
                            <a:schemeClr val="tx1"/>
                          </a:solidFill>
                        </a:rPr>
                        <a:t>0</a:t>
                      </a:r>
                    </a:p>
                  </a:txBody>
                  <a:tcPr/>
                </a:tc>
                <a:tc>
                  <a:txBody>
                    <a:bodyPr/>
                    <a:lstStyle/>
                    <a:p>
                      <a:r>
                        <a:rPr lang="tr-TR" dirty="0">
                          <a:solidFill>
                            <a:srgbClr val="FF0000"/>
                          </a:solidFill>
                        </a:rPr>
                        <a:t>5/3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solidFill>
                            <a:schemeClr val="tx1"/>
                          </a:solidFill>
                        </a:rPr>
                        <a:t>0</a:t>
                      </a:r>
                    </a:p>
                  </a:txBody>
                  <a:tcPr/>
                </a:tc>
                <a:tc>
                  <a:txBody>
                    <a:bodyPr/>
                    <a:lstStyle/>
                    <a:p>
                      <a:r>
                        <a:rPr lang="tr-TR" dirty="0">
                          <a:solidFill>
                            <a:schemeClr val="tx1"/>
                          </a:solidFill>
                        </a:rPr>
                        <a:t>-1/3</a:t>
                      </a:r>
                    </a:p>
                  </a:txBody>
                  <a:tcPr/>
                </a:tc>
                <a:tc>
                  <a:txBody>
                    <a:bodyPr/>
                    <a:lstStyle/>
                    <a:p>
                      <a:r>
                        <a:rPr lang="tr-TR" dirty="0">
                          <a:solidFill>
                            <a:schemeClr val="tx1"/>
                          </a:solidFill>
                        </a:rPr>
                        <a:t>0</a:t>
                      </a:r>
                    </a:p>
                  </a:txBody>
                  <a:tcPr/>
                </a:tc>
                <a:tc>
                  <a:txBody>
                    <a:bodyPr/>
                    <a:lstStyle/>
                    <a:p>
                      <a:r>
                        <a:rPr lang="tr-TR" dirty="0">
                          <a:solidFill>
                            <a:schemeClr val="tx1"/>
                          </a:solidFill>
                        </a:rPr>
                        <a:t>1</a:t>
                      </a:r>
                    </a:p>
                  </a:txBody>
                  <a:tcPr/>
                </a:tc>
                <a:tc>
                  <a:txBody>
                    <a:bodyPr/>
                    <a:lstStyle/>
                    <a:p>
                      <a:r>
                        <a:rPr lang="tr-TR" dirty="0">
                          <a:solidFill>
                            <a:schemeClr val="tx1"/>
                          </a:solidFill>
                        </a:rPr>
                        <a:t>3</a:t>
                      </a:r>
                    </a:p>
                  </a:txBody>
                  <a:tcPr/>
                </a:tc>
                <a:extLst>
                  <a:ext uri="{0D108BD9-81ED-4DB2-BD59-A6C34878D82A}">
                    <a16:rowId xmlns:a16="http://schemas.microsoft.com/office/drawing/2014/main" val="2778535968"/>
                  </a:ext>
                </a:extLst>
              </a:tr>
              <a:tr h="459595">
                <a:tc>
                  <a:txBody>
                    <a:bodyPr/>
                    <a:lstStyle/>
                    <a:p>
                      <a:endParaRPr lang="tr-TR" dirty="0"/>
                    </a:p>
                  </a:txBody>
                  <a:tcPr/>
                </a:tc>
                <a:tc>
                  <a:txBody>
                    <a:bodyPr/>
                    <a:lstStyle/>
                    <a:p>
                      <a:r>
                        <a:rPr lang="tr-TR" dirty="0"/>
                        <a:t>Z</a:t>
                      </a:r>
                    </a:p>
                  </a:txBody>
                  <a:tcPr/>
                </a:tc>
                <a:tc>
                  <a:txBody>
                    <a:bodyPr/>
                    <a:lstStyle/>
                    <a:p>
                      <a:r>
                        <a:rPr lang="tr-TR" dirty="0"/>
                        <a:t>4</a:t>
                      </a:r>
                    </a:p>
                  </a:txBody>
                  <a:tcPr/>
                </a:tc>
                <a:tc>
                  <a:txBody>
                    <a:bodyPr/>
                    <a:lstStyle/>
                    <a:p>
                      <a:r>
                        <a:rPr lang="tr-TR" dirty="0">
                          <a:solidFill>
                            <a:srgbClr val="FF0000"/>
                          </a:solidFill>
                        </a:rPr>
                        <a:t>(5M+4)/3</a:t>
                      </a:r>
                    </a:p>
                  </a:txBody>
                  <a:tcPr/>
                </a:tc>
                <a:tc>
                  <a:txBody>
                    <a:bodyPr/>
                    <a:lstStyle/>
                    <a:p>
                      <a:r>
                        <a:rPr lang="tr-TR" dirty="0"/>
                        <a:t>-M</a:t>
                      </a:r>
                    </a:p>
                  </a:txBody>
                  <a:tcPr/>
                </a:tc>
                <a:tc>
                  <a:txBody>
                    <a:bodyPr/>
                    <a:lstStyle/>
                    <a:p>
                      <a:r>
                        <a:rPr lang="tr-TR" dirty="0"/>
                        <a:t>(4-4M)/3</a:t>
                      </a:r>
                    </a:p>
                  </a:txBody>
                  <a:tcPr/>
                </a:tc>
                <a:tc>
                  <a:txBody>
                    <a:bodyPr/>
                    <a:lstStyle/>
                    <a:p>
                      <a:r>
                        <a:rPr lang="tr-TR" dirty="0"/>
                        <a:t>M</a:t>
                      </a:r>
                    </a:p>
                  </a:txBody>
                  <a:tcPr/>
                </a:tc>
                <a:tc>
                  <a:txBody>
                    <a:bodyPr/>
                    <a:lstStyle/>
                    <a:p>
                      <a:r>
                        <a:rPr lang="tr-TR" dirty="0"/>
                        <a:t>0</a:t>
                      </a:r>
                    </a:p>
                  </a:txBody>
                  <a:tcPr/>
                </a:tc>
                <a:tc>
                  <a:txBody>
                    <a:bodyPr/>
                    <a:lstStyle/>
                    <a:p>
                      <a:r>
                        <a:rPr lang="tr-TR" dirty="0"/>
                        <a:t>4+2M</a:t>
                      </a:r>
                    </a:p>
                  </a:txBody>
                  <a:tcPr/>
                </a:tc>
                <a:extLst>
                  <a:ext uri="{0D108BD9-81ED-4DB2-BD59-A6C34878D82A}">
                    <a16:rowId xmlns:a16="http://schemas.microsoft.com/office/drawing/2014/main" val="561710963"/>
                  </a:ext>
                </a:extLst>
              </a:tr>
              <a:tr h="0">
                <a:tc>
                  <a:txBody>
                    <a:bodyPr/>
                    <a:lstStyle/>
                    <a:p>
                      <a:endParaRPr lang="tr-TR" dirty="0"/>
                    </a:p>
                  </a:txBody>
                  <a:tcPr/>
                </a:tc>
                <a:tc>
                  <a:txBody>
                    <a:bodyPr/>
                    <a:lstStyle/>
                    <a:p>
                      <a:r>
                        <a:rPr lang="tr-TR" dirty="0"/>
                        <a:t>C-Z</a:t>
                      </a:r>
                    </a:p>
                  </a:txBody>
                  <a:tcPr/>
                </a:tc>
                <a:tc>
                  <a:txBody>
                    <a:bodyPr/>
                    <a:lstStyle/>
                    <a:p>
                      <a:r>
                        <a:rPr lang="tr-TR" dirty="0"/>
                        <a:t>0</a:t>
                      </a:r>
                    </a:p>
                  </a:txBody>
                  <a:tcPr/>
                </a:tc>
                <a:tc>
                  <a:txBody>
                    <a:bodyPr/>
                    <a:lstStyle/>
                    <a:p>
                      <a:r>
                        <a:rPr lang="tr-TR" dirty="0">
                          <a:solidFill>
                            <a:srgbClr val="FF0000"/>
                          </a:solidFill>
                        </a:rPr>
                        <a:t>(-1-5M)/3</a:t>
                      </a:r>
                    </a:p>
                  </a:txBody>
                  <a:tcPr/>
                </a:tc>
                <a:tc>
                  <a:txBody>
                    <a:bodyPr/>
                    <a:lstStyle/>
                    <a:p>
                      <a:r>
                        <a:rPr lang="tr-TR" dirty="0"/>
                        <a:t>M</a:t>
                      </a:r>
                    </a:p>
                  </a:txBody>
                  <a:tcPr/>
                </a:tc>
                <a:tc>
                  <a:txBody>
                    <a:bodyPr/>
                    <a:lstStyle/>
                    <a:p>
                      <a:r>
                        <a:rPr lang="tr-TR" dirty="0"/>
                        <a:t>(-4+7M)/3</a:t>
                      </a:r>
                    </a:p>
                  </a:txBody>
                  <a:tcPr/>
                </a:tc>
                <a:tc>
                  <a:txBody>
                    <a:bodyPr/>
                    <a:lstStyle/>
                    <a:p>
                      <a:r>
                        <a:rPr lang="tr-TR" dirty="0"/>
                        <a:t>0</a:t>
                      </a:r>
                    </a:p>
                  </a:txBody>
                  <a:tcPr/>
                </a:tc>
                <a:tc>
                  <a:txBody>
                    <a:bodyPr/>
                    <a:lstStyle/>
                    <a:p>
                      <a:r>
                        <a:rPr lang="tr-TR" dirty="0"/>
                        <a:t>0</a:t>
                      </a:r>
                    </a:p>
                  </a:txBody>
                  <a:tcPr/>
                </a:tc>
                <a:tc>
                  <a:txBody>
                    <a:bodyPr/>
                    <a:lstStyle/>
                    <a:p>
                      <a:endParaRPr lang="tr-TR" dirty="0"/>
                    </a:p>
                  </a:txBody>
                  <a:tcPr/>
                </a:tc>
                <a:extLst>
                  <a:ext uri="{0D108BD9-81ED-4DB2-BD59-A6C34878D82A}">
                    <a16:rowId xmlns:a16="http://schemas.microsoft.com/office/drawing/2014/main" val="755616653"/>
                  </a:ext>
                </a:extLst>
              </a:tr>
            </a:tbl>
          </a:graphicData>
        </a:graphic>
      </p:graphicFrame>
      <p:sp>
        <p:nvSpPr>
          <p:cNvPr id="5" name="Ok: Aşağı 4">
            <a:extLst>
              <a:ext uri="{FF2B5EF4-FFF2-40B4-BE49-F238E27FC236}">
                <a16:creationId xmlns:a16="http://schemas.microsoft.com/office/drawing/2014/main" id="{75FAC916-701A-BFEE-8B56-86833B498A43}"/>
              </a:ext>
            </a:extLst>
          </p:cNvPr>
          <p:cNvSpPr/>
          <p:nvPr/>
        </p:nvSpPr>
        <p:spPr>
          <a:xfrm>
            <a:off x="3768000" y="1875919"/>
            <a:ext cx="484632" cy="5626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Ok: Sağ 5">
            <a:extLst>
              <a:ext uri="{FF2B5EF4-FFF2-40B4-BE49-F238E27FC236}">
                <a16:creationId xmlns:a16="http://schemas.microsoft.com/office/drawing/2014/main" id="{123D617A-D7FE-3197-D1DB-70CEE846675F}"/>
              </a:ext>
            </a:extLst>
          </p:cNvPr>
          <p:cNvSpPr/>
          <p:nvPr/>
        </p:nvSpPr>
        <p:spPr>
          <a:xfrm>
            <a:off x="8623931" y="3304496"/>
            <a:ext cx="48920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mc:AlternateContent xmlns:mc="http://schemas.openxmlformats.org/markup-compatibility/2006" xmlns:a14="http://schemas.microsoft.com/office/drawing/2010/main">
        <mc:Choice Requires="a14">
          <p:sp>
            <p:nvSpPr>
              <p:cNvPr id="7" name="TextBox 7">
                <a:extLst>
                  <a:ext uri="{FF2B5EF4-FFF2-40B4-BE49-F238E27FC236}">
                    <a16:creationId xmlns:a16="http://schemas.microsoft.com/office/drawing/2014/main" id="{33343FE3-2594-3A45-1C46-E39F8A8F9C51}"/>
                  </a:ext>
                </a:extLst>
              </p:cNvPr>
              <p:cNvSpPr txBox="1"/>
              <p:nvPr/>
            </p:nvSpPr>
            <p:spPr>
              <a:xfrm>
                <a:off x="4467571" y="2069205"/>
                <a:ext cx="6106160" cy="369332"/>
              </a:xfrm>
              <a:prstGeom prst="rect">
                <a:avLst/>
              </a:prstGeom>
              <a:noFill/>
            </p:spPr>
            <p:txBody>
              <a:bodyPr wrap="square">
                <a:spAutoFit/>
              </a:bodyPr>
              <a:lstStyle/>
              <a:p>
                <a:pPr marL="0" indent="0">
                  <a:buNone/>
                </a:pPr>
                <a14:m>
                  <m:oMath xmlns:m="http://schemas.openxmlformats.org/officeDocument/2006/math">
                    <m:r>
                      <a:rPr lang="tr-TR" i="1" smtClean="0">
                        <a:latin typeface="Cambria Math" panose="02040503050406030204" pitchFamily="18" charset="0"/>
                      </a:rPr>
                      <m:t>𝑀𝑖𝑛</m:t>
                    </m:r>
                    <m:r>
                      <a:rPr lang="tr-TR" i="1" smtClean="0">
                        <a:latin typeface="Cambria Math" panose="02040503050406030204" pitchFamily="18" charset="0"/>
                      </a:rPr>
                      <m:t> </m:t>
                    </m:r>
                    <m:r>
                      <a:rPr lang="tr-TR" i="1" smtClean="0">
                        <a:latin typeface="Cambria Math" panose="02040503050406030204" pitchFamily="18" charset="0"/>
                      </a:rPr>
                      <m:t>𝑍</m:t>
                    </m:r>
                    <m:r>
                      <a:rPr lang="tr-TR" i="1" smtClean="0">
                        <a:latin typeface="Cambria Math" panose="02040503050406030204" pitchFamily="18" charset="0"/>
                      </a:rPr>
                      <m:t>=4</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b="0" i="1" smtClean="0">
                        <a:latin typeface="Cambria Math" panose="02040503050406030204" pitchFamily="18" charset="0"/>
                      </a:rPr>
                      <m:t>+0 </m:t>
                    </m:r>
                    <m:r>
                      <a:rPr lang="tr-TR" b="0" i="1" smtClean="0">
                        <a:latin typeface="Cambria Math" panose="02040503050406030204" pitchFamily="18" charset="0"/>
                      </a:rPr>
                      <m:t>𝐸</m:t>
                    </m:r>
                    <m:r>
                      <a:rPr lang="tr-TR" b="0" i="1" smtClean="0">
                        <a:latin typeface="Cambria Math" panose="02040503050406030204" pitchFamily="18" charset="0"/>
                      </a:rPr>
                      <m:t>2</m:t>
                    </m:r>
                    <m:r>
                      <a:rPr lang="tr-TR" b="1" i="1" smtClean="0">
                        <a:latin typeface="Cambria Math" panose="02040503050406030204" pitchFamily="18" charset="0"/>
                      </a:rPr>
                      <m:t>+</m:t>
                    </m:r>
                    <m:r>
                      <a:rPr lang="tr-TR" b="1" i="1" smtClean="0">
                        <a:latin typeface="Cambria Math" panose="02040503050406030204" pitchFamily="18" charset="0"/>
                      </a:rPr>
                      <m:t>𝑴𝑨</m:t>
                    </m:r>
                    <m:r>
                      <a:rPr lang="tr-TR" b="1" i="1" smtClean="0">
                        <a:latin typeface="Cambria Math" panose="02040503050406030204" pitchFamily="18" charset="0"/>
                      </a:rPr>
                      <m:t>𝟏</m:t>
                    </m:r>
                    <m:r>
                      <a:rPr lang="tr-TR" b="1" i="1" smtClean="0">
                        <a:latin typeface="Cambria Math" panose="02040503050406030204" pitchFamily="18" charset="0"/>
                      </a:rPr>
                      <m:t>+</m:t>
                    </m:r>
                    <m:r>
                      <a:rPr lang="tr-TR" b="1" i="1" smtClean="0">
                        <a:latin typeface="Cambria Math" panose="02040503050406030204" pitchFamily="18" charset="0"/>
                      </a:rPr>
                      <m:t>𝑴𝑨</m:t>
                    </m:r>
                    <m:r>
                      <a:rPr lang="tr-TR" b="1" i="1" smtClean="0">
                        <a:latin typeface="Cambria Math" panose="02040503050406030204" pitchFamily="18" charset="0"/>
                      </a:rPr>
                      <m:t>𝟐</m:t>
                    </m:r>
                  </m:oMath>
                </a14:m>
                <a:r>
                  <a:rPr lang="tr-TR" b="1" dirty="0"/>
                  <a:t> </a:t>
                </a:r>
                <a:r>
                  <a:rPr lang="tr-TR" dirty="0"/>
                  <a:t>+ 0S3</a:t>
                </a:r>
              </a:p>
            </p:txBody>
          </p:sp>
        </mc:Choice>
        <mc:Fallback xmlns="">
          <p:sp>
            <p:nvSpPr>
              <p:cNvPr id="7" name="TextBox 7">
                <a:extLst>
                  <a:ext uri="{FF2B5EF4-FFF2-40B4-BE49-F238E27FC236}">
                    <a16:creationId xmlns:a16="http://schemas.microsoft.com/office/drawing/2014/main" id="{33343FE3-2594-3A45-1C46-E39F8A8F9C51}"/>
                  </a:ext>
                </a:extLst>
              </p:cNvPr>
              <p:cNvSpPr txBox="1">
                <a:spLocks noRot="1" noChangeAspect="1" noMove="1" noResize="1" noEditPoints="1" noAdjustHandles="1" noChangeArrowheads="1" noChangeShapeType="1" noTextEdit="1"/>
              </p:cNvSpPr>
              <p:nvPr/>
            </p:nvSpPr>
            <p:spPr>
              <a:xfrm>
                <a:off x="4467571" y="2069205"/>
                <a:ext cx="6106160" cy="369332"/>
              </a:xfrm>
              <a:prstGeom prst="rect">
                <a:avLst/>
              </a:prstGeom>
              <a:blipFill>
                <a:blip r:embed="rId2"/>
                <a:stretch>
                  <a:fillRect t="-8197" b="-24590"/>
                </a:stretch>
              </a:blipFill>
            </p:spPr>
            <p:txBody>
              <a:bodyPr/>
              <a:lstStyle/>
              <a:p>
                <a:r>
                  <a:rPr lang="tr-TR">
                    <a:noFill/>
                  </a:rPr>
                  <a:t> </a:t>
                </a:r>
              </a:p>
            </p:txBody>
          </p:sp>
        </mc:Fallback>
      </mc:AlternateContent>
    </p:spTree>
    <p:extLst>
      <p:ext uri="{BB962C8B-B14F-4D97-AF65-F5344CB8AC3E}">
        <p14:creationId xmlns:p14="http://schemas.microsoft.com/office/powerpoint/2010/main" val="626133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0E3E8A76-A1E0-7027-BA23-2AD220DA006A}"/>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2B5BC62D-44E9-5556-6F0C-0C1D8328AB35}"/>
              </a:ext>
            </a:extLst>
          </p:cNvPr>
          <p:cNvSpPr>
            <a:spLocks noGrp="1"/>
          </p:cNvSpPr>
          <p:nvPr>
            <p:ph type="title"/>
          </p:nvPr>
        </p:nvSpPr>
        <p:spPr/>
        <p:txBody>
          <a:bodyPr/>
          <a:lstStyle/>
          <a:p>
            <a:endParaRPr lang="tr-TR"/>
          </a:p>
        </p:txBody>
      </p:sp>
      <p:graphicFrame>
        <p:nvGraphicFramePr>
          <p:cNvPr id="4" name="Tablo 3">
            <a:extLst>
              <a:ext uri="{FF2B5EF4-FFF2-40B4-BE49-F238E27FC236}">
                <a16:creationId xmlns:a16="http://schemas.microsoft.com/office/drawing/2014/main" id="{C5459370-80BF-886D-E0EB-A47970A8B341}"/>
              </a:ext>
            </a:extLst>
          </p:cNvPr>
          <p:cNvGraphicFramePr>
            <a:graphicFrameLocks noGrp="1"/>
          </p:cNvGraphicFramePr>
          <p:nvPr>
            <p:extLst>
              <p:ext uri="{D42A27DB-BD31-4B8C-83A1-F6EECF244321}">
                <p14:modId xmlns:p14="http://schemas.microsoft.com/office/powerpoint/2010/main" val="2011652406"/>
              </p:ext>
            </p:extLst>
          </p:nvPr>
        </p:nvGraphicFramePr>
        <p:xfrm>
          <a:off x="600861" y="2813107"/>
          <a:ext cx="7127041" cy="2225040"/>
        </p:xfrm>
        <a:graphic>
          <a:graphicData uri="http://schemas.openxmlformats.org/drawingml/2006/table">
            <a:tbl>
              <a:tblPr firstRow="1" bandRow="1">
                <a:tableStyleId>{5C22544A-7EE6-4342-B048-85BDC9FD1C3A}</a:tableStyleId>
              </a:tblPr>
              <a:tblGrid>
                <a:gridCol w="592391">
                  <a:extLst>
                    <a:ext uri="{9D8B030D-6E8A-4147-A177-3AD203B41FA5}">
                      <a16:colId xmlns:a16="http://schemas.microsoft.com/office/drawing/2014/main" val="3200675051"/>
                    </a:ext>
                  </a:extLst>
                </a:gridCol>
                <a:gridCol w="592391">
                  <a:extLst>
                    <a:ext uri="{9D8B030D-6E8A-4147-A177-3AD203B41FA5}">
                      <a16:colId xmlns:a16="http://schemas.microsoft.com/office/drawing/2014/main" val="2366872999"/>
                    </a:ext>
                  </a:extLst>
                </a:gridCol>
                <a:gridCol w="441643">
                  <a:extLst>
                    <a:ext uri="{9D8B030D-6E8A-4147-A177-3AD203B41FA5}">
                      <a16:colId xmlns:a16="http://schemas.microsoft.com/office/drawing/2014/main" val="1337970372"/>
                    </a:ext>
                  </a:extLst>
                </a:gridCol>
                <a:gridCol w="441643">
                  <a:extLst>
                    <a:ext uri="{9D8B030D-6E8A-4147-A177-3AD203B41FA5}">
                      <a16:colId xmlns:a16="http://schemas.microsoft.com/office/drawing/2014/main" val="1839703053"/>
                    </a:ext>
                  </a:extLst>
                </a:gridCol>
                <a:gridCol w="619443">
                  <a:extLst>
                    <a:ext uri="{9D8B030D-6E8A-4147-A177-3AD203B41FA5}">
                      <a16:colId xmlns:a16="http://schemas.microsoft.com/office/drawing/2014/main" val="2999247387"/>
                    </a:ext>
                  </a:extLst>
                </a:gridCol>
                <a:gridCol w="1411605">
                  <a:extLst>
                    <a:ext uri="{9D8B030D-6E8A-4147-A177-3AD203B41FA5}">
                      <a16:colId xmlns:a16="http://schemas.microsoft.com/office/drawing/2014/main" val="2178369177"/>
                    </a:ext>
                  </a:extLst>
                </a:gridCol>
                <a:gridCol w="1109980">
                  <a:extLst>
                    <a:ext uri="{9D8B030D-6E8A-4147-A177-3AD203B41FA5}">
                      <a16:colId xmlns:a16="http://schemas.microsoft.com/office/drawing/2014/main" val="3265899500"/>
                    </a:ext>
                  </a:extLst>
                </a:gridCol>
                <a:gridCol w="449580">
                  <a:extLst>
                    <a:ext uri="{9D8B030D-6E8A-4147-A177-3AD203B41FA5}">
                      <a16:colId xmlns:a16="http://schemas.microsoft.com/office/drawing/2014/main" val="1581665209"/>
                    </a:ext>
                  </a:extLst>
                </a:gridCol>
                <a:gridCol w="1468365">
                  <a:extLst>
                    <a:ext uri="{9D8B030D-6E8A-4147-A177-3AD203B41FA5}">
                      <a16:colId xmlns:a16="http://schemas.microsoft.com/office/drawing/2014/main" val="486421598"/>
                    </a:ext>
                  </a:extLst>
                </a:gridCol>
              </a:tblGrid>
              <a:tr h="370840">
                <a:tc>
                  <a:txBody>
                    <a:bodyPr/>
                    <a:lstStyle/>
                    <a:p>
                      <a:r>
                        <a:rPr lang="tr-TR" dirty="0" err="1"/>
                        <a:t>Ci</a:t>
                      </a:r>
                      <a:endParaRPr lang="tr-TR" dirty="0"/>
                    </a:p>
                  </a:txBody>
                  <a:tcPr/>
                </a:tc>
                <a:tc>
                  <a:txBody>
                    <a:bodyPr/>
                    <a:lstStyle/>
                    <a:p>
                      <a:endParaRPr lang="tr-TR" dirty="0"/>
                    </a:p>
                  </a:txBody>
                  <a:tcPr/>
                </a:tc>
                <a:tc>
                  <a:txBody>
                    <a:bodyPr/>
                    <a:lstStyle/>
                    <a:p>
                      <a:r>
                        <a:rPr lang="tr-TR" dirty="0"/>
                        <a:t>x1</a:t>
                      </a:r>
                    </a:p>
                  </a:txBody>
                  <a:tcPr/>
                </a:tc>
                <a:tc>
                  <a:txBody>
                    <a:bodyPr/>
                    <a:lstStyle/>
                    <a:p>
                      <a:r>
                        <a:rPr lang="tr-TR" dirty="0"/>
                        <a:t>x2</a:t>
                      </a:r>
                    </a:p>
                  </a:txBody>
                  <a:tcPr/>
                </a:tc>
                <a:tc>
                  <a:txBody>
                    <a:bodyPr/>
                    <a:lstStyle/>
                    <a:p>
                      <a:r>
                        <a:rPr lang="tr-TR" dirty="0"/>
                        <a:t>E2</a:t>
                      </a:r>
                    </a:p>
                  </a:txBody>
                  <a:tcPr/>
                </a:tc>
                <a:tc>
                  <a:txBody>
                    <a:bodyPr/>
                    <a:lstStyle/>
                    <a:p>
                      <a:r>
                        <a:rPr lang="tr-TR" dirty="0"/>
                        <a:t>A1</a:t>
                      </a:r>
                    </a:p>
                  </a:txBody>
                  <a:tcPr/>
                </a:tc>
                <a:tc>
                  <a:txBody>
                    <a:bodyPr/>
                    <a:lstStyle/>
                    <a:p>
                      <a:r>
                        <a:rPr lang="tr-TR" dirty="0"/>
                        <a:t>A2</a:t>
                      </a:r>
                    </a:p>
                  </a:txBody>
                  <a:tcPr/>
                </a:tc>
                <a:tc>
                  <a:txBody>
                    <a:bodyPr/>
                    <a:lstStyle/>
                    <a:p>
                      <a:r>
                        <a:rPr lang="tr-TR" dirty="0"/>
                        <a:t>S3</a:t>
                      </a:r>
                    </a:p>
                  </a:txBody>
                  <a:tcPr/>
                </a:tc>
                <a:tc>
                  <a:txBody>
                    <a:bodyPr/>
                    <a:lstStyle/>
                    <a:p>
                      <a:endParaRPr lang="tr-TR" dirty="0"/>
                    </a:p>
                  </a:txBody>
                  <a:tcPr/>
                </a:tc>
                <a:extLst>
                  <a:ext uri="{0D108BD9-81ED-4DB2-BD59-A6C34878D82A}">
                    <a16:rowId xmlns:a16="http://schemas.microsoft.com/office/drawing/2014/main" val="354720229"/>
                  </a:ext>
                </a:extLst>
              </a:tr>
              <a:tr h="370840">
                <a:tc>
                  <a:txBody>
                    <a:bodyPr/>
                    <a:lstStyle/>
                    <a:p>
                      <a:r>
                        <a:rPr lang="tr-TR" dirty="0"/>
                        <a:t>4</a:t>
                      </a:r>
                    </a:p>
                  </a:txBody>
                  <a:tcPr/>
                </a:tc>
                <a:tc>
                  <a:txBody>
                    <a:bodyPr/>
                    <a:lstStyle/>
                    <a:p>
                      <a:r>
                        <a:rPr lang="tr-TR" dirty="0"/>
                        <a:t>X1</a:t>
                      </a:r>
                    </a:p>
                  </a:txBody>
                  <a:tcPr/>
                </a:tc>
                <a:tc>
                  <a:txBody>
                    <a:bodyPr/>
                    <a:lstStyle/>
                    <a:p>
                      <a:r>
                        <a:rPr lang="tr-TR" dirty="0"/>
                        <a:t>1</a:t>
                      </a:r>
                    </a:p>
                  </a:txBody>
                  <a:tcPr/>
                </a:tc>
                <a:tc>
                  <a:txBody>
                    <a:bodyPr/>
                    <a:lstStyle/>
                    <a:p>
                      <a:r>
                        <a:rPr lang="tr-TR" dirty="0"/>
                        <a:t>0</a:t>
                      </a:r>
                    </a:p>
                  </a:txBody>
                  <a:tcPr/>
                </a:tc>
                <a:tc>
                  <a:txBody>
                    <a:bodyPr/>
                    <a:lstStyle/>
                    <a:p>
                      <a:r>
                        <a:rPr lang="tr-TR" dirty="0">
                          <a:solidFill>
                            <a:srgbClr val="FF0000"/>
                          </a:solidFill>
                        </a:rPr>
                        <a:t>1/5</a:t>
                      </a:r>
                    </a:p>
                  </a:txBody>
                  <a:tcPr/>
                </a:tc>
                <a:tc>
                  <a:txBody>
                    <a:bodyPr/>
                    <a:lstStyle/>
                    <a:p>
                      <a:r>
                        <a:rPr lang="tr-TR" dirty="0"/>
                        <a:t>1/15</a:t>
                      </a:r>
                    </a:p>
                  </a:txBody>
                  <a:tcPr/>
                </a:tc>
                <a:tc>
                  <a:txBody>
                    <a:bodyPr/>
                    <a:lstStyle/>
                    <a:p>
                      <a:r>
                        <a:rPr lang="tr-TR" dirty="0"/>
                        <a:t>-1/5</a:t>
                      </a:r>
                    </a:p>
                  </a:txBody>
                  <a:tcPr/>
                </a:tc>
                <a:tc>
                  <a:txBody>
                    <a:bodyPr/>
                    <a:lstStyle/>
                    <a:p>
                      <a:r>
                        <a:rPr lang="tr-TR" dirty="0"/>
                        <a:t>0</a:t>
                      </a:r>
                    </a:p>
                  </a:txBody>
                  <a:tcPr/>
                </a:tc>
                <a:tc>
                  <a:txBody>
                    <a:bodyPr/>
                    <a:lstStyle/>
                    <a:p>
                      <a:r>
                        <a:rPr lang="tr-TR" dirty="0"/>
                        <a:t>3/5</a:t>
                      </a:r>
                    </a:p>
                  </a:txBody>
                  <a:tcPr/>
                </a:tc>
                <a:extLst>
                  <a:ext uri="{0D108BD9-81ED-4DB2-BD59-A6C34878D82A}">
                    <a16:rowId xmlns:a16="http://schemas.microsoft.com/office/drawing/2014/main" val="4008225323"/>
                  </a:ext>
                </a:extLst>
              </a:tr>
              <a:tr h="370840">
                <a:tc>
                  <a:txBody>
                    <a:bodyPr/>
                    <a:lstStyle/>
                    <a:p>
                      <a:r>
                        <a:rPr lang="tr-TR" dirty="0"/>
                        <a:t>1</a:t>
                      </a:r>
                    </a:p>
                  </a:txBody>
                  <a:tcPr/>
                </a:tc>
                <a:tc>
                  <a:txBody>
                    <a:bodyPr/>
                    <a:lstStyle/>
                    <a:p>
                      <a:r>
                        <a:rPr lang="tr-TR" dirty="0"/>
                        <a:t>X2</a:t>
                      </a:r>
                    </a:p>
                  </a:txBody>
                  <a:tcPr/>
                </a:tc>
                <a:tc>
                  <a:txBody>
                    <a:bodyPr/>
                    <a:lstStyle/>
                    <a:p>
                      <a:r>
                        <a:rPr lang="tr-TR" dirty="0"/>
                        <a:t>0</a:t>
                      </a:r>
                    </a:p>
                  </a:txBody>
                  <a:tcPr/>
                </a:tc>
                <a:tc>
                  <a:txBody>
                    <a:bodyPr/>
                    <a:lstStyle/>
                    <a:p>
                      <a:r>
                        <a:rPr lang="tr-TR" dirty="0"/>
                        <a:t>1</a:t>
                      </a:r>
                    </a:p>
                  </a:txBody>
                  <a:tcPr/>
                </a:tc>
                <a:tc>
                  <a:txBody>
                    <a:bodyPr/>
                    <a:lstStyle/>
                    <a:p>
                      <a:r>
                        <a:rPr lang="tr-TR" dirty="0">
                          <a:solidFill>
                            <a:srgbClr val="FF0000"/>
                          </a:solidFill>
                        </a:rPr>
                        <a:t>-3/5</a:t>
                      </a:r>
                    </a:p>
                  </a:txBody>
                  <a:tcPr/>
                </a:tc>
                <a:tc>
                  <a:txBody>
                    <a:bodyPr/>
                    <a:lstStyle/>
                    <a:p>
                      <a:r>
                        <a:rPr lang="tr-TR" dirty="0"/>
                        <a:t>-4/5</a:t>
                      </a:r>
                    </a:p>
                  </a:txBody>
                  <a:tcPr/>
                </a:tc>
                <a:tc>
                  <a:txBody>
                    <a:bodyPr/>
                    <a:lstStyle/>
                    <a:p>
                      <a:r>
                        <a:rPr lang="tr-TR" dirty="0"/>
                        <a:t>3/5</a:t>
                      </a:r>
                    </a:p>
                  </a:txBody>
                  <a:tcPr/>
                </a:tc>
                <a:tc>
                  <a:txBody>
                    <a:bodyPr/>
                    <a:lstStyle/>
                    <a:p>
                      <a:r>
                        <a:rPr lang="tr-TR" dirty="0"/>
                        <a:t>0</a:t>
                      </a:r>
                    </a:p>
                  </a:txBody>
                  <a:tcPr/>
                </a:tc>
                <a:tc>
                  <a:txBody>
                    <a:bodyPr/>
                    <a:lstStyle/>
                    <a:p>
                      <a:r>
                        <a:rPr lang="tr-TR" dirty="0"/>
                        <a:t>6/5</a:t>
                      </a:r>
                    </a:p>
                  </a:txBody>
                  <a:tcPr/>
                </a:tc>
                <a:extLst>
                  <a:ext uri="{0D108BD9-81ED-4DB2-BD59-A6C34878D82A}">
                    <a16:rowId xmlns:a16="http://schemas.microsoft.com/office/drawing/2014/main" val="1257945463"/>
                  </a:ext>
                </a:extLst>
              </a:tr>
              <a:tr h="370840">
                <a:tc>
                  <a:txBody>
                    <a:bodyPr/>
                    <a:lstStyle/>
                    <a:p>
                      <a:r>
                        <a:rPr lang="tr-TR" dirty="0"/>
                        <a:t>0</a:t>
                      </a:r>
                    </a:p>
                  </a:txBody>
                  <a:tcPr/>
                </a:tc>
                <a:tc>
                  <a:txBody>
                    <a:bodyPr/>
                    <a:lstStyle/>
                    <a:p>
                      <a:r>
                        <a:rPr lang="tr-TR" dirty="0"/>
                        <a:t>S3</a:t>
                      </a:r>
                    </a:p>
                  </a:txBody>
                  <a:tcPr/>
                </a:tc>
                <a:tc>
                  <a:txBody>
                    <a:bodyPr/>
                    <a:lstStyle/>
                    <a:p>
                      <a:r>
                        <a:rPr lang="tr-TR" dirty="0">
                          <a:solidFill>
                            <a:srgbClr val="FF0000"/>
                          </a:solidFill>
                        </a:rPr>
                        <a:t>0</a:t>
                      </a:r>
                    </a:p>
                  </a:txBody>
                  <a:tcPr/>
                </a:tc>
                <a:tc>
                  <a:txBody>
                    <a:bodyPr/>
                    <a:lstStyle/>
                    <a:p>
                      <a:r>
                        <a:rPr lang="tr-TR" dirty="0">
                          <a:solidFill>
                            <a:srgbClr val="FF0000"/>
                          </a:solidFill>
                        </a:rPr>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solidFill>
                            <a:srgbClr val="FF0000"/>
                          </a:solidFill>
                        </a:rPr>
                        <a:t>1</a:t>
                      </a:r>
                    </a:p>
                  </a:txBody>
                  <a:tcPr/>
                </a:tc>
                <a:tc>
                  <a:txBody>
                    <a:bodyPr/>
                    <a:lstStyle/>
                    <a:p>
                      <a:r>
                        <a:rPr lang="tr-TR" dirty="0">
                          <a:solidFill>
                            <a:srgbClr val="FF0000"/>
                          </a:solidFill>
                        </a:rPr>
                        <a:t>1/3</a:t>
                      </a:r>
                    </a:p>
                  </a:txBody>
                  <a:tcPr/>
                </a:tc>
                <a:tc>
                  <a:txBody>
                    <a:bodyPr/>
                    <a:lstStyle/>
                    <a:p>
                      <a:r>
                        <a:rPr lang="tr-TR" dirty="0">
                          <a:solidFill>
                            <a:srgbClr val="FF0000"/>
                          </a:solidFill>
                        </a:rPr>
                        <a:t>-1</a:t>
                      </a:r>
                    </a:p>
                  </a:txBody>
                  <a:tcPr/>
                </a:tc>
                <a:tc>
                  <a:txBody>
                    <a:bodyPr/>
                    <a:lstStyle/>
                    <a:p>
                      <a:r>
                        <a:rPr lang="tr-TR" dirty="0">
                          <a:solidFill>
                            <a:srgbClr val="FF0000"/>
                          </a:solidFill>
                        </a:rPr>
                        <a:t>1</a:t>
                      </a:r>
                    </a:p>
                  </a:txBody>
                  <a:tcPr/>
                </a:tc>
                <a:tc>
                  <a:txBody>
                    <a:bodyPr/>
                    <a:lstStyle/>
                    <a:p>
                      <a:r>
                        <a:rPr lang="tr-TR" dirty="0">
                          <a:solidFill>
                            <a:srgbClr val="FF0000"/>
                          </a:solidFill>
                        </a:rPr>
                        <a:t>1</a:t>
                      </a:r>
                    </a:p>
                  </a:txBody>
                  <a:tcPr/>
                </a:tc>
                <a:extLst>
                  <a:ext uri="{0D108BD9-81ED-4DB2-BD59-A6C34878D82A}">
                    <a16:rowId xmlns:a16="http://schemas.microsoft.com/office/drawing/2014/main" val="2778535968"/>
                  </a:ext>
                </a:extLst>
              </a:tr>
              <a:tr h="370840">
                <a:tc>
                  <a:txBody>
                    <a:bodyPr/>
                    <a:lstStyle/>
                    <a:p>
                      <a:endParaRPr lang="tr-TR" dirty="0"/>
                    </a:p>
                  </a:txBody>
                  <a:tcPr/>
                </a:tc>
                <a:tc>
                  <a:txBody>
                    <a:bodyPr/>
                    <a:lstStyle/>
                    <a:p>
                      <a:r>
                        <a:rPr lang="tr-TR" dirty="0"/>
                        <a:t>Z</a:t>
                      </a:r>
                    </a:p>
                  </a:txBody>
                  <a:tcPr/>
                </a:tc>
                <a:tc>
                  <a:txBody>
                    <a:bodyPr/>
                    <a:lstStyle/>
                    <a:p>
                      <a:r>
                        <a:rPr lang="tr-TR" dirty="0"/>
                        <a:t>4</a:t>
                      </a:r>
                    </a:p>
                  </a:txBody>
                  <a:tcPr/>
                </a:tc>
                <a:tc>
                  <a:txBody>
                    <a:bodyPr/>
                    <a:lstStyle/>
                    <a:p>
                      <a:r>
                        <a:rPr lang="tr-TR" dirty="0"/>
                        <a:t>1</a:t>
                      </a:r>
                    </a:p>
                  </a:txBody>
                  <a:tcPr/>
                </a:tc>
                <a:tc>
                  <a:txBody>
                    <a:bodyPr/>
                    <a:lstStyle/>
                    <a:p>
                      <a:r>
                        <a:rPr lang="tr-TR" dirty="0">
                          <a:solidFill>
                            <a:srgbClr val="FF0000"/>
                          </a:solidFill>
                        </a:rPr>
                        <a:t>1/5</a:t>
                      </a:r>
                    </a:p>
                  </a:txBody>
                  <a:tcPr/>
                </a:tc>
                <a:tc>
                  <a:txBody>
                    <a:bodyPr/>
                    <a:lstStyle/>
                    <a:p>
                      <a:r>
                        <a:rPr lang="tr-TR" dirty="0"/>
                        <a:t>-8/15</a:t>
                      </a:r>
                    </a:p>
                  </a:txBody>
                  <a:tcPr/>
                </a:tc>
                <a:tc>
                  <a:txBody>
                    <a:bodyPr/>
                    <a:lstStyle/>
                    <a:p>
                      <a:r>
                        <a:rPr lang="tr-TR" dirty="0"/>
                        <a:t>-1/5</a:t>
                      </a:r>
                    </a:p>
                  </a:txBody>
                  <a:tcPr/>
                </a:tc>
                <a:tc>
                  <a:txBody>
                    <a:bodyPr/>
                    <a:lstStyle/>
                    <a:p>
                      <a:r>
                        <a:rPr lang="tr-TR" dirty="0"/>
                        <a:t>0</a:t>
                      </a:r>
                    </a:p>
                  </a:txBody>
                  <a:tcPr/>
                </a:tc>
                <a:tc>
                  <a:txBody>
                    <a:bodyPr/>
                    <a:lstStyle/>
                    <a:p>
                      <a:endParaRPr lang="tr-TR" dirty="0"/>
                    </a:p>
                  </a:txBody>
                  <a:tcPr/>
                </a:tc>
                <a:extLst>
                  <a:ext uri="{0D108BD9-81ED-4DB2-BD59-A6C34878D82A}">
                    <a16:rowId xmlns:a16="http://schemas.microsoft.com/office/drawing/2014/main" val="561710963"/>
                  </a:ext>
                </a:extLst>
              </a:tr>
              <a:tr h="370840">
                <a:tc>
                  <a:txBody>
                    <a:bodyPr/>
                    <a:lstStyle/>
                    <a:p>
                      <a:endParaRPr lang="tr-TR" dirty="0"/>
                    </a:p>
                  </a:txBody>
                  <a:tcPr/>
                </a:tc>
                <a:tc>
                  <a:txBody>
                    <a:bodyPr/>
                    <a:lstStyle/>
                    <a:p>
                      <a:r>
                        <a:rPr lang="tr-TR" dirty="0"/>
                        <a:t>C-Z</a:t>
                      </a:r>
                    </a:p>
                  </a:txBody>
                  <a:tcPr/>
                </a:tc>
                <a:tc>
                  <a:txBody>
                    <a:bodyPr/>
                    <a:lstStyle/>
                    <a:p>
                      <a:r>
                        <a:rPr lang="tr-TR" dirty="0"/>
                        <a:t>0</a:t>
                      </a:r>
                    </a:p>
                  </a:txBody>
                  <a:tcPr/>
                </a:tc>
                <a:tc>
                  <a:txBody>
                    <a:bodyPr/>
                    <a:lstStyle/>
                    <a:p>
                      <a:r>
                        <a:rPr lang="tr-TR" dirty="0"/>
                        <a:t>0</a:t>
                      </a:r>
                    </a:p>
                  </a:txBody>
                  <a:tcPr/>
                </a:tc>
                <a:tc>
                  <a:txBody>
                    <a:bodyPr/>
                    <a:lstStyle/>
                    <a:p>
                      <a:r>
                        <a:rPr lang="tr-TR" dirty="0">
                          <a:solidFill>
                            <a:srgbClr val="FF0000"/>
                          </a:solidFill>
                        </a:rPr>
                        <a:t>-1/5</a:t>
                      </a:r>
                    </a:p>
                  </a:txBody>
                  <a:tcPr/>
                </a:tc>
                <a:tc>
                  <a:txBody>
                    <a:bodyPr/>
                    <a:lstStyle/>
                    <a:p>
                      <a:r>
                        <a:rPr lang="tr-TR" dirty="0"/>
                        <a:t>(-8+15M)/15</a:t>
                      </a:r>
                    </a:p>
                  </a:txBody>
                  <a:tcPr/>
                </a:tc>
                <a:tc>
                  <a:txBody>
                    <a:bodyPr/>
                    <a:lstStyle/>
                    <a:p>
                      <a:r>
                        <a:rPr lang="tr-TR" dirty="0"/>
                        <a:t>(1+5M)/5</a:t>
                      </a:r>
                    </a:p>
                  </a:txBody>
                  <a:tcPr/>
                </a:tc>
                <a:tc>
                  <a:txBody>
                    <a:bodyPr/>
                    <a:lstStyle/>
                    <a:p>
                      <a:r>
                        <a:rPr lang="tr-TR" dirty="0"/>
                        <a:t>0</a:t>
                      </a:r>
                    </a:p>
                  </a:txBody>
                  <a:tcPr/>
                </a:tc>
                <a:tc>
                  <a:txBody>
                    <a:bodyPr/>
                    <a:lstStyle/>
                    <a:p>
                      <a:endParaRPr lang="tr-TR" dirty="0"/>
                    </a:p>
                  </a:txBody>
                  <a:tcPr/>
                </a:tc>
                <a:extLst>
                  <a:ext uri="{0D108BD9-81ED-4DB2-BD59-A6C34878D82A}">
                    <a16:rowId xmlns:a16="http://schemas.microsoft.com/office/drawing/2014/main" val="755616653"/>
                  </a:ext>
                </a:extLst>
              </a:tr>
            </a:tbl>
          </a:graphicData>
        </a:graphic>
      </p:graphicFrame>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CDA7C30-1C49-C75C-77FC-161960482408}"/>
                  </a:ext>
                </a:extLst>
              </p:cNvPr>
              <p:cNvSpPr txBox="1"/>
              <p:nvPr/>
            </p:nvSpPr>
            <p:spPr>
              <a:xfrm>
                <a:off x="2123728" y="1964280"/>
                <a:ext cx="6106160" cy="369332"/>
              </a:xfrm>
              <a:prstGeom prst="rect">
                <a:avLst/>
              </a:prstGeom>
              <a:noFill/>
            </p:spPr>
            <p:txBody>
              <a:bodyPr wrap="square">
                <a:spAutoFit/>
              </a:bodyPr>
              <a:lstStyle/>
              <a:p>
                <a:pPr marL="0" indent="0">
                  <a:buNone/>
                </a:pPr>
                <a14:m>
                  <m:oMath xmlns:m="http://schemas.openxmlformats.org/officeDocument/2006/math">
                    <m:r>
                      <a:rPr lang="tr-TR" i="1" smtClean="0">
                        <a:latin typeface="Cambria Math" panose="02040503050406030204" pitchFamily="18" charset="0"/>
                      </a:rPr>
                      <m:t>𝑀𝑖𝑛</m:t>
                    </m:r>
                    <m:r>
                      <a:rPr lang="tr-TR" i="1" smtClean="0">
                        <a:latin typeface="Cambria Math" panose="02040503050406030204" pitchFamily="18" charset="0"/>
                      </a:rPr>
                      <m:t> </m:t>
                    </m:r>
                    <m:r>
                      <a:rPr lang="tr-TR" i="1" smtClean="0">
                        <a:latin typeface="Cambria Math" panose="02040503050406030204" pitchFamily="18" charset="0"/>
                      </a:rPr>
                      <m:t>𝑍</m:t>
                    </m:r>
                    <m:r>
                      <a:rPr lang="tr-TR" i="1" smtClean="0">
                        <a:latin typeface="Cambria Math" panose="02040503050406030204" pitchFamily="18" charset="0"/>
                      </a:rPr>
                      <m:t>=4</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b="0" i="1" smtClean="0">
                        <a:latin typeface="Cambria Math" panose="02040503050406030204" pitchFamily="18" charset="0"/>
                      </a:rPr>
                      <m:t>+0 </m:t>
                    </m:r>
                    <m:r>
                      <a:rPr lang="tr-TR" b="0" i="1" smtClean="0">
                        <a:latin typeface="Cambria Math" panose="02040503050406030204" pitchFamily="18" charset="0"/>
                      </a:rPr>
                      <m:t>𝐸</m:t>
                    </m:r>
                    <m:r>
                      <a:rPr lang="tr-TR" b="0" i="1" smtClean="0">
                        <a:latin typeface="Cambria Math" panose="02040503050406030204" pitchFamily="18" charset="0"/>
                      </a:rPr>
                      <m:t>2</m:t>
                    </m:r>
                    <m:r>
                      <a:rPr lang="tr-TR" b="1" i="1" smtClean="0">
                        <a:latin typeface="Cambria Math" panose="02040503050406030204" pitchFamily="18" charset="0"/>
                      </a:rPr>
                      <m:t>+</m:t>
                    </m:r>
                    <m:r>
                      <a:rPr lang="tr-TR" b="1" i="1" smtClean="0">
                        <a:latin typeface="Cambria Math" panose="02040503050406030204" pitchFamily="18" charset="0"/>
                      </a:rPr>
                      <m:t>𝑴𝑨</m:t>
                    </m:r>
                    <m:r>
                      <a:rPr lang="tr-TR" b="1" i="1" smtClean="0">
                        <a:latin typeface="Cambria Math" panose="02040503050406030204" pitchFamily="18" charset="0"/>
                      </a:rPr>
                      <m:t>𝟏</m:t>
                    </m:r>
                    <m:r>
                      <a:rPr lang="tr-TR" b="1" i="1" smtClean="0">
                        <a:latin typeface="Cambria Math" panose="02040503050406030204" pitchFamily="18" charset="0"/>
                      </a:rPr>
                      <m:t>+</m:t>
                    </m:r>
                    <m:r>
                      <a:rPr lang="tr-TR" b="1" i="1" smtClean="0">
                        <a:latin typeface="Cambria Math" panose="02040503050406030204" pitchFamily="18" charset="0"/>
                      </a:rPr>
                      <m:t>𝑴𝑨</m:t>
                    </m:r>
                    <m:r>
                      <a:rPr lang="tr-TR" b="1" i="1" smtClean="0">
                        <a:latin typeface="Cambria Math" panose="02040503050406030204" pitchFamily="18" charset="0"/>
                      </a:rPr>
                      <m:t>𝟐</m:t>
                    </m:r>
                  </m:oMath>
                </a14:m>
                <a:r>
                  <a:rPr lang="tr-TR" b="1" dirty="0"/>
                  <a:t> </a:t>
                </a:r>
                <a:r>
                  <a:rPr lang="tr-TR" dirty="0"/>
                  <a:t>+ 0S3</a:t>
                </a:r>
              </a:p>
            </p:txBody>
          </p:sp>
        </mc:Choice>
        <mc:Fallback xmlns="">
          <p:sp>
            <p:nvSpPr>
              <p:cNvPr id="5" name="TextBox 4">
                <a:extLst>
                  <a:ext uri="{FF2B5EF4-FFF2-40B4-BE49-F238E27FC236}">
                    <a16:creationId xmlns:a16="http://schemas.microsoft.com/office/drawing/2014/main" id="{6CDA7C30-1C49-C75C-77FC-161960482408}"/>
                  </a:ext>
                </a:extLst>
              </p:cNvPr>
              <p:cNvSpPr txBox="1">
                <a:spLocks noRot="1" noChangeAspect="1" noMove="1" noResize="1" noEditPoints="1" noAdjustHandles="1" noChangeArrowheads="1" noChangeShapeType="1" noTextEdit="1"/>
              </p:cNvSpPr>
              <p:nvPr/>
            </p:nvSpPr>
            <p:spPr>
              <a:xfrm>
                <a:off x="2123728" y="1964280"/>
                <a:ext cx="6106160" cy="369332"/>
              </a:xfrm>
              <a:prstGeom prst="rect">
                <a:avLst/>
              </a:prstGeom>
              <a:blipFill>
                <a:blip r:embed="rId2"/>
                <a:stretch>
                  <a:fillRect t="-8197" b="-24590"/>
                </a:stretch>
              </a:blipFill>
            </p:spPr>
            <p:txBody>
              <a:bodyPr/>
              <a:lstStyle/>
              <a:p>
                <a:r>
                  <a:rPr lang="tr-TR">
                    <a:noFill/>
                  </a:rPr>
                  <a:t> </a:t>
                </a:r>
              </a:p>
            </p:txBody>
          </p:sp>
        </mc:Fallback>
      </mc:AlternateContent>
    </p:spTree>
    <p:extLst>
      <p:ext uri="{BB962C8B-B14F-4D97-AF65-F5344CB8AC3E}">
        <p14:creationId xmlns:p14="http://schemas.microsoft.com/office/powerpoint/2010/main" val="26299031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9F223654-A81A-3A3F-551B-51608C742E27}"/>
              </a:ext>
            </a:extLst>
          </p:cNvPr>
          <p:cNvSpPr>
            <a:spLocks noGrp="1"/>
          </p:cNvSpPr>
          <p:nvPr>
            <p:ph idx="1"/>
          </p:nvPr>
        </p:nvSpPr>
        <p:spPr/>
        <p:txBody>
          <a:bodyPr/>
          <a:lstStyle/>
          <a:p>
            <a:endParaRPr lang="tr-TR" dirty="0"/>
          </a:p>
        </p:txBody>
      </p:sp>
      <p:sp>
        <p:nvSpPr>
          <p:cNvPr id="3" name="Başlık 2">
            <a:extLst>
              <a:ext uri="{FF2B5EF4-FFF2-40B4-BE49-F238E27FC236}">
                <a16:creationId xmlns:a16="http://schemas.microsoft.com/office/drawing/2014/main" id="{3431455D-22A4-E6E4-5C83-64F5B650516A}"/>
              </a:ext>
            </a:extLst>
          </p:cNvPr>
          <p:cNvSpPr>
            <a:spLocks noGrp="1"/>
          </p:cNvSpPr>
          <p:nvPr>
            <p:ph type="title"/>
          </p:nvPr>
        </p:nvSpPr>
        <p:spPr/>
        <p:txBody>
          <a:bodyPr/>
          <a:lstStyle/>
          <a:p>
            <a:endParaRPr lang="tr-TR"/>
          </a:p>
        </p:txBody>
      </p:sp>
      <p:graphicFrame>
        <p:nvGraphicFramePr>
          <p:cNvPr id="4" name="Tablo 3">
            <a:extLst>
              <a:ext uri="{FF2B5EF4-FFF2-40B4-BE49-F238E27FC236}">
                <a16:creationId xmlns:a16="http://schemas.microsoft.com/office/drawing/2014/main" id="{D88FE2D3-8B56-EC0C-7E43-211ABB0AE7F9}"/>
              </a:ext>
            </a:extLst>
          </p:cNvPr>
          <p:cNvGraphicFramePr>
            <a:graphicFrameLocks noGrp="1"/>
          </p:cNvGraphicFramePr>
          <p:nvPr>
            <p:extLst>
              <p:ext uri="{D42A27DB-BD31-4B8C-83A1-F6EECF244321}">
                <p14:modId xmlns:p14="http://schemas.microsoft.com/office/powerpoint/2010/main" val="943460685"/>
              </p:ext>
            </p:extLst>
          </p:nvPr>
        </p:nvGraphicFramePr>
        <p:xfrm>
          <a:off x="370459" y="2150173"/>
          <a:ext cx="6648170" cy="2303425"/>
        </p:xfrm>
        <a:graphic>
          <a:graphicData uri="http://schemas.openxmlformats.org/drawingml/2006/table">
            <a:tbl>
              <a:tblPr firstRow="1" bandRow="1">
                <a:tableStyleId>{5C22544A-7EE6-4342-B048-85BDC9FD1C3A}</a:tableStyleId>
              </a:tblPr>
              <a:tblGrid>
                <a:gridCol w="742445">
                  <a:extLst>
                    <a:ext uri="{9D8B030D-6E8A-4147-A177-3AD203B41FA5}">
                      <a16:colId xmlns:a16="http://schemas.microsoft.com/office/drawing/2014/main" val="2366872999"/>
                    </a:ext>
                  </a:extLst>
                </a:gridCol>
                <a:gridCol w="472480">
                  <a:extLst>
                    <a:ext uri="{9D8B030D-6E8A-4147-A177-3AD203B41FA5}">
                      <a16:colId xmlns:a16="http://schemas.microsoft.com/office/drawing/2014/main" val="1337970372"/>
                    </a:ext>
                  </a:extLst>
                </a:gridCol>
                <a:gridCol w="480626">
                  <a:extLst>
                    <a:ext uri="{9D8B030D-6E8A-4147-A177-3AD203B41FA5}">
                      <a16:colId xmlns:a16="http://schemas.microsoft.com/office/drawing/2014/main" val="1839703053"/>
                    </a:ext>
                  </a:extLst>
                </a:gridCol>
                <a:gridCol w="676135">
                  <a:extLst>
                    <a:ext uri="{9D8B030D-6E8A-4147-A177-3AD203B41FA5}">
                      <a16:colId xmlns:a16="http://schemas.microsoft.com/office/drawing/2014/main" val="2999247387"/>
                    </a:ext>
                  </a:extLst>
                </a:gridCol>
                <a:gridCol w="1411605">
                  <a:extLst>
                    <a:ext uri="{9D8B030D-6E8A-4147-A177-3AD203B41FA5}">
                      <a16:colId xmlns:a16="http://schemas.microsoft.com/office/drawing/2014/main" val="2178369177"/>
                    </a:ext>
                  </a:extLst>
                </a:gridCol>
                <a:gridCol w="474980">
                  <a:extLst>
                    <a:ext uri="{9D8B030D-6E8A-4147-A177-3AD203B41FA5}">
                      <a16:colId xmlns:a16="http://schemas.microsoft.com/office/drawing/2014/main" val="3265899500"/>
                    </a:ext>
                  </a:extLst>
                </a:gridCol>
                <a:gridCol w="549593">
                  <a:extLst>
                    <a:ext uri="{9D8B030D-6E8A-4147-A177-3AD203B41FA5}">
                      <a16:colId xmlns:a16="http://schemas.microsoft.com/office/drawing/2014/main" val="1581665209"/>
                    </a:ext>
                  </a:extLst>
                </a:gridCol>
                <a:gridCol w="1840306">
                  <a:extLst>
                    <a:ext uri="{9D8B030D-6E8A-4147-A177-3AD203B41FA5}">
                      <a16:colId xmlns:a16="http://schemas.microsoft.com/office/drawing/2014/main" val="486421598"/>
                    </a:ext>
                  </a:extLst>
                </a:gridCol>
              </a:tblGrid>
              <a:tr h="370840">
                <a:tc>
                  <a:txBody>
                    <a:bodyPr/>
                    <a:lstStyle/>
                    <a:p>
                      <a:endParaRPr lang="tr-TR" dirty="0"/>
                    </a:p>
                  </a:txBody>
                  <a:tcPr/>
                </a:tc>
                <a:tc>
                  <a:txBody>
                    <a:bodyPr/>
                    <a:lstStyle/>
                    <a:p>
                      <a:r>
                        <a:rPr lang="tr-TR" dirty="0"/>
                        <a:t>x1</a:t>
                      </a:r>
                    </a:p>
                  </a:txBody>
                  <a:tcPr/>
                </a:tc>
                <a:tc>
                  <a:txBody>
                    <a:bodyPr/>
                    <a:lstStyle/>
                    <a:p>
                      <a:r>
                        <a:rPr lang="tr-TR" dirty="0"/>
                        <a:t>x2</a:t>
                      </a:r>
                    </a:p>
                  </a:txBody>
                  <a:tcPr/>
                </a:tc>
                <a:tc>
                  <a:txBody>
                    <a:bodyPr/>
                    <a:lstStyle/>
                    <a:p>
                      <a:r>
                        <a:rPr lang="tr-TR" dirty="0"/>
                        <a:t>E2</a:t>
                      </a:r>
                    </a:p>
                  </a:txBody>
                  <a:tcPr/>
                </a:tc>
                <a:tc>
                  <a:txBody>
                    <a:bodyPr/>
                    <a:lstStyle/>
                    <a:p>
                      <a:r>
                        <a:rPr lang="tr-TR" dirty="0"/>
                        <a:t>A1</a:t>
                      </a:r>
                    </a:p>
                  </a:txBody>
                  <a:tcPr/>
                </a:tc>
                <a:tc>
                  <a:txBody>
                    <a:bodyPr/>
                    <a:lstStyle/>
                    <a:p>
                      <a:r>
                        <a:rPr lang="tr-TR" dirty="0"/>
                        <a:t>A2</a:t>
                      </a:r>
                    </a:p>
                  </a:txBody>
                  <a:tcPr/>
                </a:tc>
                <a:tc>
                  <a:txBody>
                    <a:bodyPr/>
                    <a:lstStyle/>
                    <a:p>
                      <a:r>
                        <a:rPr lang="tr-TR" dirty="0"/>
                        <a:t>S3</a:t>
                      </a:r>
                    </a:p>
                  </a:txBody>
                  <a:tcPr/>
                </a:tc>
                <a:tc>
                  <a:txBody>
                    <a:bodyPr/>
                    <a:lstStyle/>
                    <a:p>
                      <a:endParaRPr lang="tr-TR" dirty="0"/>
                    </a:p>
                  </a:txBody>
                  <a:tcPr/>
                </a:tc>
                <a:extLst>
                  <a:ext uri="{0D108BD9-81ED-4DB2-BD59-A6C34878D82A}">
                    <a16:rowId xmlns:a16="http://schemas.microsoft.com/office/drawing/2014/main" val="354720229"/>
                  </a:ext>
                </a:extLst>
              </a:tr>
              <a:tr h="370840">
                <a:tc>
                  <a:txBody>
                    <a:bodyPr/>
                    <a:lstStyle/>
                    <a:p>
                      <a:r>
                        <a:rPr lang="tr-TR" dirty="0"/>
                        <a:t>X1</a:t>
                      </a:r>
                    </a:p>
                  </a:txBody>
                  <a:tcPr/>
                </a:tc>
                <a:tc>
                  <a:txBody>
                    <a:bodyPr/>
                    <a:lstStyle/>
                    <a:p>
                      <a:r>
                        <a:rPr lang="tr-TR" dirty="0"/>
                        <a:t>1</a:t>
                      </a:r>
                    </a:p>
                  </a:txBody>
                  <a:tcPr/>
                </a:tc>
                <a:tc>
                  <a:txBody>
                    <a:bodyPr/>
                    <a:lstStyle/>
                    <a:p>
                      <a:r>
                        <a:rPr lang="tr-TR" dirty="0"/>
                        <a:t>0</a:t>
                      </a:r>
                    </a:p>
                  </a:txBody>
                  <a:tcPr/>
                </a:tc>
                <a:tc>
                  <a:txBody>
                    <a:bodyPr/>
                    <a:lstStyle/>
                    <a:p>
                      <a:r>
                        <a:rPr lang="tr-TR" dirty="0"/>
                        <a:t>0</a:t>
                      </a:r>
                    </a:p>
                  </a:txBody>
                  <a:tcPr/>
                </a:tc>
                <a:tc>
                  <a:txBody>
                    <a:bodyPr/>
                    <a:lstStyle/>
                    <a:p>
                      <a:r>
                        <a:rPr lang="tr-TR" dirty="0"/>
                        <a:t>-</a:t>
                      </a:r>
                    </a:p>
                  </a:txBody>
                  <a:tcPr/>
                </a:tc>
                <a:tc>
                  <a:txBody>
                    <a:bodyPr/>
                    <a:lstStyle/>
                    <a:p>
                      <a:r>
                        <a:rPr lang="tr-TR" dirty="0"/>
                        <a:t>-</a:t>
                      </a:r>
                    </a:p>
                  </a:txBody>
                  <a:tcPr/>
                </a:tc>
                <a:tc>
                  <a:txBody>
                    <a:bodyPr/>
                    <a:lstStyle/>
                    <a:p>
                      <a:r>
                        <a:rPr lang="tr-TR" dirty="0"/>
                        <a:t>-</a:t>
                      </a:r>
                    </a:p>
                  </a:txBody>
                  <a:tcPr/>
                </a:tc>
                <a:tc>
                  <a:txBody>
                    <a:bodyPr/>
                    <a:lstStyle/>
                    <a:p>
                      <a:r>
                        <a:rPr lang="tr-TR" dirty="0"/>
                        <a:t>2/5</a:t>
                      </a:r>
                    </a:p>
                  </a:txBody>
                  <a:tcPr/>
                </a:tc>
                <a:extLst>
                  <a:ext uri="{0D108BD9-81ED-4DB2-BD59-A6C34878D82A}">
                    <a16:rowId xmlns:a16="http://schemas.microsoft.com/office/drawing/2014/main" val="4008225323"/>
                  </a:ext>
                </a:extLst>
              </a:tr>
              <a:tr h="370840">
                <a:tc>
                  <a:txBody>
                    <a:bodyPr/>
                    <a:lstStyle/>
                    <a:p>
                      <a:r>
                        <a:rPr lang="tr-TR" dirty="0"/>
                        <a:t>X2</a:t>
                      </a:r>
                    </a:p>
                  </a:txBody>
                  <a:tcPr/>
                </a:tc>
                <a:tc>
                  <a:txBody>
                    <a:bodyPr/>
                    <a:lstStyle/>
                    <a:p>
                      <a:r>
                        <a:rPr lang="tr-TR" dirty="0"/>
                        <a:t>0</a:t>
                      </a:r>
                    </a:p>
                  </a:txBody>
                  <a:tcPr/>
                </a:tc>
                <a:tc>
                  <a:txBody>
                    <a:bodyPr/>
                    <a:lstStyle/>
                    <a:p>
                      <a:r>
                        <a:rPr lang="tr-TR" dirty="0"/>
                        <a:t>1</a:t>
                      </a:r>
                    </a:p>
                  </a:txBody>
                  <a:tcPr/>
                </a:tc>
                <a:tc>
                  <a:txBody>
                    <a:bodyPr/>
                    <a:lstStyle/>
                    <a:p>
                      <a:r>
                        <a:rPr lang="tr-TR" dirty="0"/>
                        <a:t>0</a:t>
                      </a:r>
                    </a:p>
                  </a:txBody>
                  <a:tcPr/>
                </a:tc>
                <a:tc>
                  <a:txBody>
                    <a:bodyPr/>
                    <a:lstStyle/>
                    <a:p>
                      <a:r>
                        <a:rPr lang="tr-TR" dirty="0"/>
                        <a:t>-</a:t>
                      </a:r>
                    </a:p>
                  </a:txBody>
                  <a:tcPr/>
                </a:tc>
                <a:tc>
                  <a:txBody>
                    <a:bodyPr/>
                    <a:lstStyle/>
                    <a:p>
                      <a:r>
                        <a:rPr lang="tr-TR" dirty="0"/>
                        <a:t>-</a:t>
                      </a:r>
                    </a:p>
                  </a:txBody>
                  <a:tcPr/>
                </a:tc>
                <a:tc>
                  <a:txBody>
                    <a:bodyPr/>
                    <a:lstStyle/>
                    <a:p>
                      <a:r>
                        <a:rPr lang="tr-TR" dirty="0"/>
                        <a:t>-</a:t>
                      </a:r>
                    </a:p>
                  </a:txBody>
                  <a:tcPr/>
                </a:tc>
                <a:tc>
                  <a:txBody>
                    <a:bodyPr/>
                    <a:lstStyle/>
                    <a:p>
                      <a:r>
                        <a:rPr lang="tr-TR" dirty="0"/>
                        <a:t>9/5</a:t>
                      </a:r>
                    </a:p>
                  </a:txBody>
                  <a:tcPr/>
                </a:tc>
                <a:extLst>
                  <a:ext uri="{0D108BD9-81ED-4DB2-BD59-A6C34878D82A}">
                    <a16:rowId xmlns:a16="http://schemas.microsoft.com/office/drawing/2014/main" val="1257945463"/>
                  </a:ext>
                </a:extLst>
              </a:tr>
              <a:tr h="370840">
                <a:tc>
                  <a:txBody>
                    <a:bodyPr/>
                    <a:lstStyle/>
                    <a:p>
                      <a:r>
                        <a:rPr lang="tr-TR" dirty="0"/>
                        <a:t>E2</a:t>
                      </a:r>
                    </a:p>
                  </a:txBody>
                  <a:tcPr/>
                </a:tc>
                <a:tc>
                  <a:txBody>
                    <a:bodyPr/>
                    <a:lstStyle/>
                    <a:p>
                      <a:r>
                        <a:rPr lang="tr-TR" dirty="0"/>
                        <a:t>0</a:t>
                      </a:r>
                    </a:p>
                  </a:txBody>
                  <a:tcPr/>
                </a:tc>
                <a:tc>
                  <a:txBody>
                    <a:bodyPr/>
                    <a:lstStyle/>
                    <a:p>
                      <a:r>
                        <a:rPr lang="tr-TR"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1</a:t>
                      </a:r>
                    </a:p>
                  </a:txBody>
                  <a:tcPr/>
                </a:tc>
                <a:tc>
                  <a:txBody>
                    <a:bodyPr/>
                    <a:lstStyle/>
                    <a:p>
                      <a:r>
                        <a:rPr lang="tr-TR" dirty="0"/>
                        <a:t>1/3</a:t>
                      </a:r>
                    </a:p>
                  </a:txBody>
                  <a:tcPr/>
                </a:tc>
                <a:tc>
                  <a:txBody>
                    <a:bodyPr/>
                    <a:lstStyle/>
                    <a:p>
                      <a:r>
                        <a:rPr lang="tr-TR" dirty="0"/>
                        <a:t>-1</a:t>
                      </a:r>
                    </a:p>
                  </a:txBody>
                  <a:tcPr/>
                </a:tc>
                <a:tc>
                  <a:txBody>
                    <a:bodyPr/>
                    <a:lstStyle/>
                    <a:p>
                      <a:r>
                        <a:rPr lang="tr-TR" dirty="0"/>
                        <a:t>1</a:t>
                      </a:r>
                    </a:p>
                  </a:txBody>
                  <a:tcPr/>
                </a:tc>
                <a:tc>
                  <a:txBody>
                    <a:bodyPr/>
                    <a:lstStyle/>
                    <a:p>
                      <a:r>
                        <a:rPr lang="tr-TR" dirty="0"/>
                        <a:t>1</a:t>
                      </a:r>
                    </a:p>
                  </a:txBody>
                  <a:tcPr/>
                </a:tc>
                <a:extLst>
                  <a:ext uri="{0D108BD9-81ED-4DB2-BD59-A6C34878D82A}">
                    <a16:rowId xmlns:a16="http://schemas.microsoft.com/office/drawing/2014/main" val="2778535968"/>
                  </a:ext>
                </a:extLst>
              </a:tr>
              <a:tr h="449225">
                <a:tc>
                  <a:txBody>
                    <a:bodyPr/>
                    <a:lstStyle/>
                    <a:p>
                      <a:r>
                        <a:rPr lang="tr-TR" dirty="0"/>
                        <a:t>Z</a:t>
                      </a:r>
                    </a:p>
                  </a:txBody>
                  <a:tcPr/>
                </a:tc>
                <a:tc>
                  <a:txBody>
                    <a:bodyPr/>
                    <a:lstStyle/>
                    <a:p>
                      <a:r>
                        <a:rPr lang="tr-TR" dirty="0"/>
                        <a:t>4</a:t>
                      </a:r>
                    </a:p>
                  </a:txBody>
                  <a:tcPr/>
                </a:tc>
                <a:tc>
                  <a:txBody>
                    <a:bodyPr/>
                    <a:lstStyle/>
                    <a:p>
                      <a:r>
                        <a:rPr lang="tr-TR" dirty="0"/>
                        <a:t>1</a:t>
                      </a:r>
                    </a:p>
                  </a:txBody>
                  <a:tcPr/>
                </a:tc>
                <a:tc>
                  <a:txBody>
                    <a:bodyPr/>
                    <a:lstStyle/>
                    <a:p>
                      <a:r>
                        <a:rPr lang="tr-TR" dirty="0"/>
                        <a:t>0</a:t>
                      </a:r>
                    </a:p>
                  </a:txBody>
                  <a:tcPr/>
                </a:tc>
                <a:tc>
                  <a:txBody>
                    <a:bodyPr/>
                    <a:lstStyle/>
                    <a:p>
                      <a:r>
                        <a:rPr lang="tr-TR" dirty="0"/>
                        <a:t>-</a:t>
                      </a:r>
                    </a:p>
                  </a:txBody>
                  <a:tcPr/>
                </a:tc>
                <a:tc>
                  <a:txBody>
                    <a:bodyPr/>
                    <a:lstStyle/>
                    <a:p>
                      <a:r>
                        <a:rPr lang="tr-TR" dirty="0"/>
                        <a:t>-</a:t>
                      </a:r>
                    </a:p>
                  </a:txBody>
                  <a:tcPr/>
                </a:tc>
                <a:tc>
                  <a:txBody>
                    <a:bodyPr/>
                    <a:lstStyle/>
                    <a:p>
                      <a:r>
                        <a:rPr lang="tr-TR" dirty="0"/>
                        <a:t>-</a:t>
                      </a:r>
                    </a:p>
                  </a:txBody>
                  <a:tcPr/>
                </a:tc>
                <a:tc>
                  <a:txBody>
                    <a:bodyPr/>
                    <a:lstStyle/>
                    <a:p>
                      <a:r>
                        <a:rPr lang="tr-TR" dirty="0"/>
                        <a:t>17/5</a:t>
                      </a:r>
                    </a:p>
                  </a:txBody>
                  <a:tcPr/>
                </a:tc>
                <a:extLst>
                  <a:ext uri="{0D108BD9-81ED-4DB2-BD59-A6C34878D82A}">
                    <a16:rowId xmlns:a16="http://schemas.microsoft.com/office/drawing/2014/main" val="561710963"/>
                  </a:ext>
                </a:extLst>
              </a:tr>
              <a:tr h="370840">
                <a:tc>
                  <a:txBody>
                    <a:bodyPr/>
                    <a:lstStyle/>
                    <a:p>
                      <a:r>
                        <a:rPr lang="tr-TR" dirty="0"/>
                        <a:t>C-Z</a:t>
                      </a:r>
                    </a:p>
                  </a:txBody>
                  <a:tcPr/>
                </a:tc>
                <a:tc>
                  <a:txBody>
                    <a:bodyPr/>
                    <a:lstStyle/>
                    <a:p>
                      <a:r>
                        <a:rPr lang="tr-TR" dirty="0"/>
                        <a:t>0</a:t>
                      </a:r>
                    </a:p>
                  </a:txBody>
                  <a:tcPr/>
                </a:tc>
                <a:tc>
                  <a:txBody>
                    <a:bodyPr/>
                    <a:lstStyle/>
                    <a:p>
                      <a:r>
                        <a:rPr lang="tr-TR" dirty="0"/>
                        <a:t>0</a:t>
                      </a:r>
                    </a:p>
                  </a:txBody>
                  <a:tcPr/>
                </a:tc>
                <a:tc>
                  <a:txBody>
                    <a:bodyPr/>
                    <a:lstStyle/>
                    <a:p>
                      <a:r>
                        <a:rPr lang="tr-TR"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(-7+15M)/15</a:t>
                      </a:r>
                    </a:p>
                  </a:txBody>
                  <a:tcPr/>
                </a:tc>
                <a:tc>
                  <a:txBody>
                    <a:bodyPr/>
                    <a:lstStyle/>
                    <a:p>
                      <a:r>
                        <a:rPr lang="tr-TR" dirty="0"/>
                        <a:t>M</a:t>
                      </a:r>
                    </a:p>
                  </a:txBody>
                  <a:tcPr/>
                </a:tc>
                <a:tc>
                  <a:txBody>
                    <a:bodyPr/>
                    <a:lstStyle/>
                    <a:p>
                      <a:r>
                        <a:rPr lang="tr-TR" dirty="0"/>
                        <a:t>1/5</a:t>
                      </a:r>
                    </a:p>
                  </a:txBody>
                  <a:tcPr/>
                </a:tc>
                <a:tc>
                  <a:txBody>
                    <a:bodyPr/>
                    <a:lstStyle/>
                    <a:p>
                      <a:endParaRPr lang="tr-TR" dirty="0"/>
                    </a:p>
                  </a:txBody>
                  <a:tcPr/>
                </a:tc>
                <a:extLst>
                  <a:ext uri="{0D108BD9-81ED-4DB2-BD59-A6C34878D82A}">
                    <a16:rowId xmlns:a16="http://schemas.microsoft.com/office/drawing/2014/main" val="755616653"/>
                  </a:ext>
                </a:extLst>
              </a:tr>
            </a:tbl>
          </a:graphicData>
        </a:graphic>
      </p:graphicFrame>
      <p:sp>
        <p:nvSpPr>
          <p:cNvPr id="5" name="TextBox 3">
            <a:extLst>
              <a:ext uri="{FF2B5EF4-FFF2-40B4-BE49-F238E27FC236}">
                <a16:creationId xmlns:a16="http://schemas.microsoft.com/office/drawing/2014/main" id="{5C28B4C2-73BB-530C-345B-9FE6DE468363}"/>
              </a:ext>
            </a:extLst>
          </p:cNvPr>
          <p:cNvSpPr txBox="1"/>
          <p:nvPr/>
        </p:nvSpPr>
        <p:spPr>
          <a:xfrm>
            <a:off x="1384428" y="5027638"/>
            <a:ext cx="1459380" cy="923330"/>
          </a:xfrm>
          <a:prstGeom prst="rect">
            <a:avLst/>
          </a:prstGeom>
          <a:noFill/>
        </p:spPr>
        <p:txBody>
          <a:bodyPr wrap="square" rtlCol="0">
            <a:spAutoFit/>
          </a:bodyPr>
          <a:lstStyle/>
          <a:p>
            <a:r>
              <a:rPr lang="tr-TR" dirty="0"/>
              <a:t>X1=2/5</a:t>
            </a:r>
          </a:p>
          <a:p>
            <a:r>
              <a:rPr lang="tr-TR" dirty="0"/>
              <a:t>X2=9/5</a:t>
            </a:r>
          </a:p>
          <a:p>
            <a:r>
              <a:rPr lang="tr-TR" dirty="0"/>
              <a:t>E2=1</a:t>
            </a:r>
          </a:p>
        </p:txBody>
      </p:sp>
      <p:sp>
        <p:nvSpPr>
          <p:cNvPr id="6" name="TextBox 5">
            <a:extLst>
              <a:ext uri="{FF2B5EF4-FFF2-40B4-BE49-F238E27FC236}">
                <a16:creationId xmlns:a16="http://schemas.microsoft.com/office/drawing/2014/main" id="{7E8F2CF5-8A2F-36FD-4D28-6EDDB227587C}"/>
              </a:ext>
            </a:extLst>
          </p:cNvPr>
          <p:cNvSpPr txBox="1"/>
          <p:nvPr/>
        </p:nvSpPr>
        <p:spPr>
          <a:xfrm>
            <a:off x="3385947" y="4946358"/>
            <a:ext cx="3994365" cy="369332"/>
          </a:xfrm>
          <a:prstGeom prst="rect">
            <a:avLst/>
          </a:prstGeom>
          <a:noFill/>
        </p:spPr>
        <p:txBody>
          <a:bodyPr wrap="square" rtlCol="0">
            <a:spAutoFit/>
          </a:bodyPr>
          <a:lstStyle/>
          <a:p>
            <a:r>
              <a:rPr lang="tr-TR" dirty="0"/>
              <a:t>Z= 4*x1 + x2 = 4*2/5 + 9/5 = 17/5</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C04EB10-1AAB-4444-0CD8-017970311C27}"/>
                  </a:ext>
                </a:extLst>
              </p:cNvPr>
              <p:cNvSpPr txBox="1"/>
              <p:nvPr/>
            </p:nvSpPr>
            <p:spPr>
              <a:xfrm>
                <a:off x="3059832" y="1422271"/>
                <a:ext cx="5276661" cy="369332"/>
              </a:xfrm>
              <a:prstGeom prst="rect">
                <a:avLst/>
              </a:prstGeom>
              <a:noFill/>
            </p:spPr>
            <p:txBody>
              <a:bodyPr wrap="square">
                <a:spAutoFit/>
              </a:bodyPr>
              <a:lstStyle/>
              <a:p>
                <a:pPr marL="0" indent="0">
                  <a:buNone/>
                </a:pPr>
                <a14:m>
                  <m:oMath xmlns:m="http://schemas.openxmlformats.org/officeDocument/2006/math">
                    <m:r>
                      <a:rPr lang="tr-TR" i="1" smtClean="0">
                        <a:latin typeface="Cambria Math" panose="02040503050406030204" pitchFamily="18" charset="0"/>
                      </a:rPr>
                      <m:t>𝑀𝑖𝑛</m:t>
                    </m:r>
                    <m:r>
                      <a:rPr lang="tr-TR" i="1" smtClean="0">
                        <a:latin typeface="Cambria Math" panose="02040503050406030204" pitchFamily="18" charset="0"/>
                      </a:rPr>
                      <m:t> </m:t>
                    </m:r>
                    <m:r>
                      <a:rPr lang="tr-TR" i="1" smtClean="0">
                        <a:latin typeface="Cambria Math" panose="02040503050406030204" pitchFamily="18" charset="0"/>
                      </a:rPr>
                      <m:t>𝑍</m:t>
                    </m:r>
                    <m:r>
                      <a:rPr lang="tr-TR" i="1" smtClean="0">
                        <a:latin typeface="Cambria Math" panose="02040503050406030204" pitchFamily="18" charset="0"/>
                      </a:rPr>
                      <m:t>=4</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b="0" i="1" smtClean="0">
                        <a:latin typeface="Cambria Math" panose="02040503050406030204" pitchFamily="18" charset="0"/>
                      </a:rPr>
                      <m:t>+0 </m:t>
                    </m:r>
                    <m:r>
                      <a:rPr lang="tr-TR" b="0" i="1" smtClean="0">
                        <a:latin typeface="Cambria Math" panose="02040503050406030204" pitchFamily="18" charset="0"/>
                      </a:rPr>
                      <m:t>𝐸</m:t>
                    </m:r>
                    <m:r>
                      <a:rPr lang="tr-TR" b="0" i="1" smtClean="0">
                        <a:latin typeface="Cambria Math" panose="02040503050406030204" pitchFamily="18" charset="0"/>
                      </a:rPr>
                      <m:t>2</m:t>
                    </m:r>
                    <m:r>
                      <a:rPr lang="tr-TR" b="1" i="1" smtClean="0">
                        <a:latin typeface="Cambria Math" panose="02040503050406030204" pitchFamily="18" charset="0"/>
                      </a:rPr>
                      <m:t>+</m:t>
                    </m:r>
                    <m:r>
                      <a:rPr lang="tr-TR" b="1" i="1" smtClean="0">
                        <a:latin typeface="Cambria Math" panose="02040503050406030204" pitchFamily="18" charset="0"/>
                      </a:rPr>
                      <m:t>𝑴𝑨</m:t>
                    </m:r>
                    <m:r>
                      <a:rPr lang="tr-TR" b="1" i="1" smtClean="0">
                        <a:latin typeface="Cambria Math" panose="02040503050406030204" pitchFamily="18" charset="0"/>
                      </a:rPr>
                      <m:t>𝟏</m:t>
                    </m:r>
                    <m:r>
                      <a:rPr lang="tr-TR" b="1" i="1" smtClean="0">
                        <a:latin typeface="Cambria Math" panose="02040503050406030204" pitchFamily="18" charset="0"/>
                      </a:rPr>
                      <m:t>+</m:t>
                    </m:r>
                    <m:r>
                      <a:rPr lang="tr-TR" b="1" i="1" smtClean="0">
                        <a:latin typeface="Cambria Math" panose="02040503050406030204" pitchFamily="18" charset="0"/>
                      </a:rPr>
                      <m:t>𝑴𝑨</m:t>
                    </m:r>
                    <m:r>
                      <a:rPr lang="tr-TR" b="1" i="1" smtClean="0">
                        <a:latin typeface="Cambria Math" panose="02040503050406030204" pitchFamily="18" charset="0"/>
                      </a:rPr>
                      <m:t>𝟐</m:t>
                    </m:r>
                  </m:oMath>
                </a14:m>
                <a:r>
                  <a:rPr lang="tr-TR" b="1" dirty="0"/>
                  <a:t> </a:t>
                </a:r>
                <a:r>
                  <a:rPr lang="tr-TR" dirty="0"/>
                  <a:t>+ 0S3</a:t>
                </a:r>
              </a:p>
            </p:txBody>
          </p:sp>
        </mc:Choice>
        <mc:Fallback xmlns="">
          <p:sp>
            <p:nvSpPr>
              <p:cNvPr id="7" name="TextBox 6">
                <a:extLst>
                  <a:ext uri="{FF2B5EF4-FFF2-40B4-BE49-F238E27FC236}">
                    <a16:creationId xmlns:a16="http://schemas.microsoft.com/office/drawing/2014/main" id="{5C04EB10-1AAB-4444-0CD8-017970311C27}"/>
                  </a:ext>
                </a:extLst>
              </p:cNvPr>
              <p:cNvSpPr txBox="1">
                <a:spLocks noRot="1" noChangeAspect="1" noMove="1" noResize="1" noEditPoints="1" noAdjustHandles="1" noChangeArrowheads="1" noChangeShapeType="1" noTextEdit="1"/>
              </p:cNvSpPr>
              <p:nvPr/>
            </p:nvSpPr>
            <p:spPr>
              <a:xfrm>
                <a:off x="3059832" y="1422271"/>
                <a:ext cx="5276661" cy="369332"/>
              </a:xfrm>
              <a:prstGeom prst="rect">
                <a:avLst/>
              </a:prstGeom>
              <a:blipFill>
                <a:blip r:embed="rId2"/>
                <a:stretch>
                  <a:fillRect t="-8197" b="-24590"/>
                </a:stretch>
              </a:blipFill>
            </p:spPr>
            <p:txBody>
              <a:bodyPr/>
              <a:lstStyle/>
              <a:p>
                <a:r>
                  <a:rPr lang="tr-TR">
                    <a:noFill/>
                  </a:rPr>
                  <a:t> </a:t>
                </a:r>
              </a:p>
            </p:txBody>
          </p:sp>
        </mc:Fallback>
      </mc:AlternateContent>
    </p:spTree>
    <p:extLst>
      <p:ext uri="{BB962C8B-B14F-4D97-AF65-F5344CB8AC3E}">
        <p14:creationId xmlns:p14="http://schemas.microsoft.com/office/powerpoint/2010/main" val="4821689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2A21ABBE-3011-1576-AA38-1B9B6D6F59A4}"/>
                  </a:ext>
                </a:extLst>
              </p:cNvPr>
              <p:cNvSpPr>
                <a:spLocks noGrp="1"/>
              </p:cNvSpPr>
              <p:nvPr>
                <p:ph idx="1"/>
              </p:nvPr>
            </p:nvSpPr>
            <p:spPr>
              <a:xfrm>
                <a:off x="370737" y="1412776"/>
                <a:ext cx="8402525" cy="2016224"/>
              </a:xfrm>
            </p:spPr>
            <p:txBody>
              <a:bodyPr/>
              <a:lstStyle/>
              <a:p>
                <a:r>
                  <a:rPr lang="tr-TR"/>
                  <a:t>Başlangıç tablosunda ve iterasyonlarda, temeli birim matrisi oluşturan değişkenler belirler. </a:t>
                </a:r>
              </a:p>
              <a:p>
                <a:r>
                  <a:rPr lang="tr-TR"/>
                  <a:t>Aşağıdaki problem için iki farklı başlangıç tablosu tanımlanabilir. </a:t>
                </a:r>
              </a:p>
              <a:p>
                <a:endParaRPr lang="tr-TR"/>
              </a:p>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+4</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6</m:t>
                          </m:r>
                          <m:r>
                            <a:rPr lang="tr-TR" b="0" i="1" smtClean="0">
                              <a:latin typeface="Cambria Math" panose="02040503050406030204" pitchFamily="18" charset="0"/>
                            </a:rPr>
                            <m:t>𝑥</m:t>
                          </m:r>
                        </m:e>
                        <m:sub>
                          <m:r>
                            <a:rPr lang="tr-TR" b="0" i="1" smtClean="0">
                              <a:latin typeface="Cambria Math" panose="02040503050406030204" pitchFamily="18" charset="0"/>
                            </a:rPr>
                            <m:t>3</m:t>
                          </m:r>
                        </m:sub>
                      </m:sSub>
                    </m:oMath>
                  </m:oMathPara>
                </a14:m>
                <a:endParaRPr lang="tr-TR" b="0"/>
              </a:p>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m:t>
                      </m:r>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6</m:t>
                      </m:r>
                    </m:oMath>
                  </m:oMathPara>
                </a14:m>
                <a:endParaRPr lang="tr-TR" b="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10</m:t>
                      </m:r>
                    </m:oMath>
                  </m:oMathPara>
                </a14:m>
                <a:endParaRPr lang="tr-TR" b="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i="1" smtClean="0">
                              <a:latin typeface="Cambria Math" panose="02040503050406030204" pitchFamily="18" charset="0"/>
                            </a:rPr>
                          </m:ctrlPr>
                        </m:sSubPr>
                        <m:e>
                          <m:r>
                            <a:rPr lang="tr-TR" b="0" i="1" smtClean="0">
                              <a:latin typeface="Cambria Math" panose="02040503050406030204" pitchFamily="18" charset="0"/>
                            </a:rPr>
                            <m:t>2</m:t>
                          </m:r>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19</m:t>
                      </m:r>
                    </m:oMath>
                  </m:oMathPara>
                </a14:m>
                <a:endParaRPr lang="tr-TR"/>
              </a:p>
            </p:txBody>
          </p:sp>
        </mc:Choice>
        <mc:Fallback xmlns="">
          <p:sp>
            <p:nvSpPr>
              <p:cNvPr id="2" name="İçerik Yer Tutucusu 1">
                <a:extLst>
                  <a:ext uri="{FF2B5EF4-FFF2-40B4-BE49-F238E27FC236}">
                    <a16:creationId xmlns:a16="http://schemas.microsoft.com/office/drawing/2014/main" id="{2A21ABBE-3011-1576-AA38-1B9B6D6F59A4}"/>
                  </a:ext>
                </a:extLst>
              </p:cNvPr>
              <p:cNvSpPr>
                <a:spLocks noGrp="1" noRot="1" noChangeAspect="1" noMove="1" noResize="1" noEditPoints="1" noAdjustHandles="1" noChangeArrowheads="1" noChangeShapeType="1" noTextEdit="1"/>
              </p:cNvSpPr>
              <p:nvPr>
                <p:ph idx="1"/>
              </p:nvPr>
            </p:nvSpPr>
            <p:spPr>
              <a:xfrm>
                <a:off x="370737" y="1412776"/>
                <a:ext cx="8402525" cy="2016224"/>
              </a:xfrm>
              <a:blipFill>
                <a:blip r:embed="rId2"/>
                <a:stretch>
                  <a:fillRect l="-435" t="-906"/>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AD114FD9-B524-1C4F-7C10-81569A1C7204}"/>
              </a:ext>
            </a:extLst>
          </p:cNvPr>
          <p:cNvSpPr>
            <a:spLocks noGrp="1"/>
          </p:cNvSpPr>
          <p:nvPr>
            <p:ph type="title"/>
          </p:nvPr>
        </p:nvSpPr>
        <p:spPr/>
        <p:txBody>
          <a:bodyPr/>
          <a:lstStyle/>
          <a:p>
            <a:r>
              <a:rPr lang="tr-TR"/>
              <a:t>Temeli Oluşturmak</a:t>
            </a:r>
          </a:p>
        </p:txBody>
      </p:sp>
    </p:spTree>
    <p:extLst>
      <p:ext uri="{BB962C8B-B14F-4D97-AF65-F5344CB8AC3E}">
        <p14:creationId xmlns:p14="http://schemas.microsoft.com/office/powerpoint/2010/main" val="18023216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D0D56BAD-9CE2-3D9E-E34B-4044439510BA}"/>
                  </a:ext>
                </a:extLst>
              </p:cNvPr>
              <p:cNvSpPr>
                <a:spLocks noGrp="1"/>
              </p:cNvSpPr>
              <p:nvPr>
                <p:ph idx="1"/>
              </p:nvPr>
            </p:nvSpPr>
            <p:spPr>
              <a:xfrm>
                <a:off x="395536" y="1484784"/>
                <a:ext cx="8402525" cy="1440160"/>
              </a:xfrm>
            </p:spPr>
            <p:txBody>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+4</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6</m:t>
                          </m:r>
                          <m:r>
                            <a:rPr lang="tr-TR" b="0" i="1" smtClean="0">
                              <a:latin typeface="Cambria Math" panose="02040503050406030204" pitchFamily="18" charset="0"/>
                            </a:rPr>
                            <m:t>𝑥</m:t>
                          </m:r>
                        </m:e>
                        <m:sub>
                          <m:r>
                            <a:rPr lang="tr-TR" b="0" i="1" smtClean="0">
                              <a:latin typeface="Cambria Math" panose="02040503050406030204" pitchFamily="18" charset="0"/>
                            </a:rPr>
                            <m:t>3</m:t>
                          </m:r>
                        </m:sub>
                      </m:sSub>
                    </m:oMath>
                  </m:oMathPara>
                </a14:m>
                <a:endParaRPr lang="tr-TR" b="0"/>
              </a:p>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m:t>
                      </m:r>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𝐸</m:t>
                          </m:r>
                        </m:e>
                        <m:sub>
                          <m:r>
                            <a:rPr lang="tr-TR" b="0" i="1" smtClean="0">
                              <a:latin typeface="Cambria Math" panose="02040503050406030204" pitchFamily="18" charset="0"/>
                            </a:rPr>
                            <m:t>1</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𝐴</m:t>
                          </m:r>
                        </m:e>
                        <m:sub>
                          <m:r>
                            <a:rPr lang="tr-TR" b="0" i="1" smtClean="0">
                              <a:latin typeface="Cambria Math" panose="02040503050406030204" pitchFamily="18" charset="0"/>
                            </a:rPr>
                            <m:t>1</m:t>
                          </m:r>
                        </m:sub>
                      </m:sSub>
                      <m:r>
                        <a:rPr lang="tr-TR" b="0" i="1" smtClean="0">
                          <a:latin typeface="Cambria Math" panose="02040503050406030204" pitchFamily="18" charset="0"/>
                          <a:ea typeface="Cambria Math" panose="02040503050406030204" pitchFamily="18" charset="0"/>
                        </a:rPr>
                        <m:t>=6</m:t>
                      </m:r>
                    </m:oMath>
                  </m:oMathPara>
                </a14:m>
                <a:endParaRPr lang="tr-TR" b="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𝑆</m:t>
                          </m:r>
                        </m:e>
                        <m:sub>
                          <m:r>
                            <a:rPr lang="tr-TR" b="0" i="1" smtClean="0">
                              <a:latin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=10</m:t>
                      </m:r>
                    </m:oMath>
                  </m:oMathPara>
                </a14:m>
                <a:endParaRPr lang="tr-TR" b="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i="1" smtClean="0">
                              <a:latin typeface="Cambria Math" panose="02040503050406030204" pitchFamily="18" charset="0"/>
                            </a:rPr>
                          </m:ctrlPr>
                        </m:sSubPr>
                        <m:e>
                          <m:r>
                            <a:rPr lang="tr-TR" b="0" i="1" smtClean="0">
                              <a:latin typeface="Cambria Math" panose="02040503050406030204" pitchFamily="18" charset="0"/>
                            </a:rPr>
                            <m:t>2</m:t>
                          </m:r>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a:latin typeface="Cambria Math" panose="02040503050406030204" pitchFamily="18" charset="0"/>
                        </a:rPr>
                        <m:t>− </m:t>
                      </m:r>
                      <m:sSub>
                        <m:sSubPr>
                          <m:ctrlPr>
                            <a:rPr lang="tr-TR" i="1">
                              <a:latin typeface="Cambria Math" panose="02040503050406030204" pitchFamily="18" charset="0"/>
                            </a:rPr>
                          </m:ctrlPr>
                        </m:sSubPr>
                        <m:e>
                          <m:r>
                            <a:rPr lang="tr-TR">
                              <a:latin typeface="Cambria Math" panose="02040503050406030204" pitchFamily="18" charset="0"/>
                            </a:rPr>
                            <m:t>𝐸</m:t>
                          </m:r>
                        </m:e>
                        <m:sub>
                          <m:r>
                            <a:rPr lang="tr-TR" b="0" i="1" smtClean="0">
                              <a:latin typeface="Cambria Math" panose="02040503050406030204" pitchFamily="18" charset="0"/>
                            </a:rPr>
                            <m:t>3</m:t>
                          </m:r>
                        </m:sub>
                      </m:sSub>
                      <m:r>
                        <a:rPr lang="tr-TR">
                          <a:latin typeface="Cambria Math" panose="02040503050406030204" pitchFamily="18" charset="0"/>
                        </a:rPr>
                        <m:t>+ </m:t>
                      </m:r>
                      <m:sSub>
                        <m:sSubPr>
                          <m:ctrlPr>
                            <a:rPr lang="tr-TR" i="1">
                              <a:latin typeface="Cambria Math" panose="02040503050406030204" pitchFamily="18" charset="0"/>
                            </a:rPr>
                          </m:ctrlPr>
                        </m:sSubPr>
                        <m:e>
                          <m:r>
                            <a:rPr lang="tr-TR">
                              <a:latin typeface="Cambria Math" panose="02040503050406030204" pitchFamily="18" charset="0"/>
                            </a:rPr>
                            <m:t>𝐴</m:t>
                          </m:r>
                        </m:e>
                        <m:sub>
                          <m:r>
                            <a:rPr lang="tr-TR" b="0" i="1" smtClean="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=19</m:t>
                      </m:r>
                    </m:oMath>
                  </m:oMathPara>
                </a14:m>
                <a:endParaRPr lang="tr-TR"/>
              </a:p>
            </p:txBody>
          </p:sp>
        </mc:Choice>
        <mc:Fallback xmlns="">
          <p:sp>
            <p:nvSpPr>
              <p:cNvPr id="2" name="İçerik Yer Tutucusu 1">
                <a:extLst>
                  <a:ext uri="{FF2B5EF4-FFF2-40B4-BE49-F238E27FC236}">
                    <a16:creationId xmlns:a16="http://schemas.microsoft.com/office/drawing/2014/main" id="{D0D56BAD-9CE2-3D9E-E34B-4044439510BA}"/>
                  </a:ext>
                </a:extLst>
              </p:cNvPr>
              <p:cNvSpPr>
                <a:spLocks noGrp="1" noRot="1" noChangeAspect="1" noMove="1" noResize="1" noEditPoints="1" noAdjustHandles="1" noChangeArrowheads="1" noChangeShapeType="1" noTextEdit="1"/>
              </p:cNvSpPr>
              <p:nvPr>
                <p:ph idx="1"/>
              </p:nvPr>
            </p:nvSpPr>
            <p:spPr>
              <a:xfrm>
                <a:off x="395536" y="1484784"/>
                <a:ext cx="8402525" cy="1440160"/>
              </a:xfrm>
              <a:blipFill>
                <a:blip r:embed="rId2"/>
                <a:stretch>
                  <a:fillRect/>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055A9820-1C03-E980-D195-A69072F76449}"/>
              </a:ext>
            </a:extLst>
          </p:cNvPr>
          <p:cNvSpPr>
            <a:spLocks noGrp="1"/>
          </p:cNvSpPr>
          <p:nvPr>
            <p:ph type="title"/>
          </p:nvPr>
        </p:nvSpPr>
        <p:spPr/>
        <p:txBody>
          <a:bodyPr/>
          <a:lstStyle/>
          <a:p>
            <a:r>
              <a:rPr lang="tr-TR"/>
              <a:t>Başlangıç Tablosu 1</a:t>
            </a:r>
          </a:p>
        </p:txBody>
      </p:sp>
      <p:graphicFrame>
        <p:nvGraphicFramePr>
          <p:cNvPr id="4" name="Tablo 4">
            <a:extLst>
              <a:ext uri="{FF2B5EF4-FFF2-40B4-BE49-F238E27FC236}">
                <a16:creationId xmlns:a16="http://schemas.microsoft.com/office/drawing/2014/main" id="{2CF5D335-0A05-908C-C59D-7BAC45DADE65}"/>
              </a:ext>
            </a:extLst>
          </p:cNvPr>
          <p:cNvGraphicFramePr>
            <a:graphicFrameLocks noGrp="1"/>
          </p:cNvGraphicFramePr>
          <p:nvPr/>
        </p:nvGraphicFramePr>
        <p:xfrm>
          <a:off x="1331640" y="2937545"/>
          <a:ext cx="6536610" cy="2225040"/>
        </p:xfrm>
        <a:graphic>
          <a:graphicData uri="http://schemas.openxmlformats.org/drawingml/2006/table">
            <a:tbl>
              <a:tblPr firstRow="1" bandRow="1">
                <a:tableStyleId>{5C22544A-7EE6-4342-B048-85BDC9FD1C3A}</a:tableStyleId>
              </a:tblPr>
              <a:tblGrid>
                <a:gridCol w="554182">
                  <a:extLst>
                    <a:ext uri="{9D8B030D-6E8A-4147-A177-3AD203B41FA5}">
                      <a16:colId xmlns:a16="http://schemas.microsoft.com/office/drawing/2014/main" val="333533030"/>
                    </a:ext>
                  </a:extLst>
                </a:gridCol>
                <a:gridCol w="554182">
                  <a:extLst>
                    <a:ext uri="{9D8B030D-6E8A-4147-A177-3AD203B41FA5}">
                      <a16:colId xmlns:a16="http://schemas.microsoft.com/office/drawing/2014/main" val="1528104730"/>
                    </a:ext>
                  </a:extLst>
                </a:gridCol>
                <a:gridCol w="730568">
                  <a:extLst>
                    <a:ext uri="{9D8B030D-6E8A-4147-A177-3AD203B41FA5}">
                      <a16:colId xmlns:a16="http://schemas.microsoft.com/office/drawing/2014/main" val="3906859620"/>
                    </a:ext>
                  </a:extLst>
                </a:gridCol>
                <a:gridCol w="730568">
                  <a:extLst>
                    <a:ext uri="{9D8B030D-6E8A-4147-A177-3AD203B41FA5}">
                      <a16:colId xmlns:a16="http://schemas.microsoft.com/office/drawing/2014/main" val="2685998522"/>
                    </a:ext>
                  </a:extLst>
                </a:gridCol>
                <a:gridCol w="614680">
                  <a:extLst>
                    <a:ext uri="{9D8B030D-6E8A-4147-A177-3AD203B41FA5}">
                      <a16:colId xmlns:a16="http://schemas.microsoft.com/office/drawing/2014/main" val="2914962707"/>
                    </a:ext>
                  </a:extLst>
                </a:gridCol>
                <a:gridCol w="581520">
                  <a:extLst>
                    <a:ext uri="{9D8B030D-6E8A-4147-A177-3AD203B41FA5}">
                      <a16:colId xmlns:a16="http://schemas.microsoft.com/office/drawing/2014/main" val="3198600149"/>
                    </a:ext>
                  </a:extLst>
                </a:gridCol>
                <a:gridCol w="554182">
                  <a:extLst>
                    <a:ext uri="{9D8B030D-6E8A-4147-A177-3AD203B41FA5}">
                      <a16:colId xmlns:a16="http://schemas.microsoft.com/office/drawing/2014/main" val="1306595247"/>
                    </a:ext>
                  </a:extLst>
                </a:gridCol>
                <a:gridCol w="554182">
                  <a:extLst>
                    <a:ext uri="{9D8B030D-6E8A-4147-A177-3AD203B41FA5}">
                      <a16:colId xmlns:a16="http://schemas.microsoft.com/office/drawing/2014/main" val="744253974"/>
                    </a:ext>
                  </a:extLst>
                </a:gridCol>
                <a:gridCol w="554182">
                  <a:extLst>
                    <a:ext uri="{9D8B030D-6E8A-4147-A177-3AD203B41FA5}">
                      <a16:colId xmlns:a16="http://schemas.microsoft.com/office/drawing/2014/main" val="1827843088"/>
                    </a:ext>
                  </a:extLst>
                </a:gridCol>
                <a:gridCol w="554182">
                  <a:extLst>
                    <a:ext uri="{9D8B030D-6E8A-4147-A177-3AD203B41FA5}">
                      <a16:colId xmlns:a16="http://schemas.microsoft.com/office/drawing/2014/main" val="539492415"/>
                    </a:ext>
                  </a:extLst>
                </a:gridCol>
                <a:gridCol w="554182">
                  <a:extLst>
                    <a:ext uri="{9D8B030D-6E8A-4147-A177-3AD203B41FA5}">
                      <a16:colId xmlns:a16="http://schemas.microsoft.com/office/drawing/2014/main" val="3872928656"/>
                    </a:ext>
                  </a:extLst>
                </a:gridCol>
              </a:tblGrid>
              <a:tr h="370840">
                <a:tc>
                  <a:txBody>
                    <a:bodyPr/>
                    <a:lstStyle/>
                    <a:p>
                      <a:r>
                        <a:rPr lang="tr-TR"/>
                        <a:t>CB</a:t>
                      </a:r>
                    </a:p>
                  </a:txBody>
                  <a:tcPr/>
                </a:tc>
                <a:tc>
                  <a:txBody>
                    <a:bodyPr/>
                    <a:lstStyle/>
                    <a:p>
                      <a:endParaRPr lang="tr-TR"/>
                    </a:p>
                  </a:txBody>
                  <a:tcPr/>
                </a:tc>
                <a:tc>
                  <a:txBody>
                    <a:bodyPr/>
                    <a:lstStyle/>
                    <a:p>
                      <a:r>
                        <a:rPr lang="tr-TR"/>
                        <a:t>x1</a:t>
                      </a:r>
                    </a:p>
                  </a:txBody>
                  <a:tcPr/>
                </a:tc>
                <a:tc>
                  <a:txBody>
                    <a:bodyPr/>
                    <a:lstStyle/>
                    <a:p>
                      <a:r>
                        <a:rPr lang="tr-TR"/>
                        <a:t>x2</a:t>
                      </a:r>
                    </a:p>
                  </a:txBody>
                  <a:tcPr/>
                </a:tc>
                <a:tc>
                  <a:txBody>
                    <a:bodyPr/>
                    <a:lstStyle/>
                    <a:p>
                      <a:r>
                        <a:rPr lang="tr-TR"/>
                        <a:t>x3</a:t>
                      </a:r>
                    </a:p>
                  </a:txBody>
                  <a:tcPr/>
                </a:tc>
                <a:tc>
                  <a:txBody>
                    <a:bodyPr/>
                    <a:lstStyle/>
                    <a:p>
                      <a:r>
                        <a:rPr lang="tr-TR"/>
                        <a:t>E1</a:t>
                      </a:r>
                    </a:p>
                  </a:txBody>
                  <a:tcPr/>
                </a:tc>
                <a:tc>
                  <a:txBody>
                    <a:bodyPr/>
                    <a:lstStyle/>
                    <a:p>
                      <a:r>
                        <a:rPr lang="tr-TR"/>
                        <a:t>A1</a:t>
                      </a:r>
                    </a:p>
                  </a:txBody>
                  <a:tcPr/>
                </a:tc>
                <a:tc>
                  <a:txBody>
                    <a:bodyPr/>
                    <a:lstStyle/>
                    <a:p>
                      <a:r>
                        <a:rPr lang="tr-TR"/>
                        <a:t>S2</a:t>
                      </a:r>
                    </a:p>
                  </a:txBody>
                  <a:tcPr/>
                </a:tc>
                <a:tc>
                  <a:txBody>
                    <a:bodyPr/>
                    <a:lstStyle/>
                    <a:p>
                      <a:r>
                        <a:rPr lang="tr-TR"/>
                        <a:t>A3</a:t>
                      </a:r>
                    </a:p>
                  </a:txBody>
                  <a:tcPr/>
                </a:tc>
                <a:tc>
                  <a:txBody>
                    <a:bodyPr/>
                    <a:lstStyle/>
                    <a:p>
                      <a:r>
                        <a:rPr lang="tr-TR"/>
                        <a:t>E3</a:t>
                      </a:r>
                    </a:p>
                  </a:txBody>
                  <a:tcPr/>
                </a:tc>
                <a:tc>
                  <a:txBody>
                    <a:bodyPr/>
                    <a:lstStyle/>
                    <a:p>
                      <a:endParaRPr lang="tr-TR"/>
                    </a:p>
                  </a:txBody>
                  <a:tcPr/>
                </a:tc>
                <a:extLst>
                  <a:ext uri="{0D108BD9-81ED-4DB2-BD59-A6C34878D82A}">
                    <a16:rowId xmlns:a16="http://schemas.microsoft.com/office/drawing/2014/main" val="274052496"/>
                  </a:ext>
                </a:extLst>
              </a:tr>
              <a:tr h="370840">
                <a:tc>
                  <a:txBody>
                    <a:bodyPr/>
                    <a:lstStyle/>
                    <a:p>
                      <a:pPr algn="r"/>
                      <a:r>
                        <a:rPr lang="tr-TR"/>
                        <a:t>M</a:t>
                      </a:r>
                    </a:p>
                  </a:txBody>
                  <a:tcPr/>
                </a:tc>
                <a:tc>
                  <a:txBody>
                    <a:bodyPr/>
                    <a:lstStyle/>
                    <a:p>
                      <a:r>
                        <a:rPr lang="tr-TR"/>
                        <a:t>A1</a:t>
                      </a:r>
                    </a:p>
                  </a:txBody>
                  <a:tcPr/>
                </a:tc>
                <a:tc>
                  <a:txBody>
                    <a:bodyPr/>
                    <a:lstStyle/>
                    <a:p>
                      <a:r>
                        <a:rPr lang="tr-TR"/>
                        <a:t>1</a:t>
                      </a:r>
                    </a:p>
                  </a:txBody>
                  <a:tcPr/>
                </a:tc>
                <a:tc>
                  <a:txBody>
                    <a:bodyPr/>
                    <a:lstStyle/>
                    <a:p>
                      <a:r>
                        <a:rPr lang="tr-TR"/>
                        <a:t>1</a:t>
                      </a:r>
                    </a:p>
                  </a:txBody>
                  <a:tcPr/>
                </a:tc>
                <a:tc>
                  <a:txBody>
                    <a:bodyPr/>
                    <a:lstStyle/>
                    <a:p>
                      <a:r>
                        <a:rPr lang="tr-TR"/>
                        <a:t>1</a:t>
                      </a:r>
                    </a:p>
                  </a:txBody>
                  <a:tcPr/>
                </a:tc>
                <a:tc>
                  <a:txBody>
                    <a:bodyPr/>
                    <a:lstStyle/>
                    <a:p>
                      <a:r>
                        <a:rPr lang="tr-TR"/>
                        <a:t>-1</a:t>
                      </a:r>
                    </a:p>
                  </a:txBody>
                  <a:tcPr/>
                </a:tc>
                <a:tc>
                  <a:txBody>
                    <a:bodyPr/>
                    <a:lstStyle/>
                    <a:p>
                      <a:r>
                        <a:rPr lang="tr-TR"/>
                        <a:t>1</a:t>
                      </a:r>
                    </a:p>
                  </a:txBody>
                  <a:tcPr/>
                </a:tc>
                <a:tc>
                  <a:txBody>
                    <a:bodyPr/>
                    <a:lstStyle/>
                    <a:p>
                      <a:r>
                        <a:rPr lang="tr-TR"/>
                        <a:t>0</a:t>
                      </a:r>
                    </a:p>
                  </a:txBody>
                  <a:tcPr/>
                </a:tc>
                <a:tc>
                  <a:txBody>
                    <a:bodyPr/>
                    <a:lstStyle/>
                    <a:p>
                      <a:r>
                        <a:rPr lang="tr-TR"/>
                        <a:t>0</a:t>
                      </a:r>
                    </a:p>
                  </a:txBody>
                  <a:tcPr/>
                </a:tc>
                <a:tc>
                  <a:txBody>
                    <a:bodyPr/>
                    <a:lstStyle/>
                    <a:p>
                      <a:r>
                        <a:rPr lang="tr-TR"/>
                        <a:t>0</a:t>
                      </a:r>
                    </a:p>
                  </a:txBody>
                  <a:tcPr/>
                </a:tc>
                <a:tc>
                  <a:txBody>
                    <a:bodyPr/>
                    <a:lstStyle/>
                    <a:p>
                      <a:pPr algn="r"/>
                      <a:r>
                        <a:rPr lang="tr-TR"/>
                        <a:t>6</a:t>
                      </a:r>
                    </a:p>
                  </a:txBody>
                  <a:tcPr/>
                </a:tc>
                <a:extLst>
                  <a:ext uri="{0D108BD9-81ED-4DB2-BD59-A6C34878D82A}">
                    <a16:rowId xmlns:a16="http://schemas.microsoft.com/office/drawing/2014/main" val="760327280"/>
                  </a:ext>
                </a:extLst>
              </a:tr>
              <a:tr h="370840">
                <a:tc>
                  <a:txBody>
                    <a:bodyPr/>
                    <a:lstStyle/>
                    <a:p>
                      <a:pPr algn="r"/>
                      <a:r>
                        <a:rPr lang="tr-TR"/>
                        <a:t>0</a:t>
                      </a:r>
                    </a:p>
                  </a:txBody>
                  <a:tcPr/>
                </a:tc>
                <a:tc>
                  <a:txBody>
                    <a:bodyPr/>
                    <a:lstStyle/>
                    <a:p>
                      <a:r>
                        <a:rPr lang="tr-TR"/>
                        <a:t>S2</a:t>
                      </a:r>
                    </a:p>
                  </a:txBody>
                  <a:tcPr/>
                </a:tc>
                <a:tc>
                  <a:txBody>
                    <a:bodyPr/>
                    <a:lstStyle/>
                    <a:p>
                      <a:r>
                        <a:rPr lang="tr-TR"/>
                        <a:t>1</a:t>
                      </a:r>
                    </a:p>
                  </a:txBody>
                  <a:tcPr/>
                </a:tc>
                <a:tc>
                  <a:txBody>
                    <a:bodyPr/>
                    <a:lstStyle/>
                    <a:p>
                      <a:r>
                        <a:rPr lang="tr-TR"/>
                        <a:t>1</a:t>
                      </a:r>
                    </a:p>
                  </a:txBody>
                  <a:tcPr/>
                </a:tc>
                <a:tc>
                  <a:txBody>
                    <a:bodyPr/>
                    <a:lstStyle/>
                    <a:p>
                      <a:r>
                        <a:rPr lang="tr-TR"/>
                        <a:t>0</a:t>
                      </a:r>
                    </a:p>
                  </a:txBody>
                  <a:tcPr/>
                </a:tc>
                <a:tc>
                  <a:txBody>
                    <a:bodyPr/>
                    <a:lstStyle/>
                    <a:p>
                      <a:r>
                        <a:rPr lang="tr-TR"/>
                        <a:t>0</a:t>
                      </a:r>
                    </a:p>
                  </a:txBody>
                  <a:tcPr/>
                </a:tc>
                <a:tc>
                  <a:txBody>
                    <a:bodyPr/>
                    <a:lstStyle/>
                    <a:p>
                      <a:r>
                        <a:rPr lang="tr-TR"/>
                        <a:t>0</a:t>
                      </a:r>
                    </a:p>
                  </a:txBody>
                  <a:tcPr/>
                </a:tc>
                <a:tc>
                  <a:txBody>
                    <a:bodyPr/>
                    <a:lstStyle/>
                    <a:p>
                      <a:r>
                        <a:rPr lang="tr-TR"/>
                        <a:t>1</a:t>
                      </a:r>
                    </a:p>
                  </a:txBody>
                  <a:tcPr/>
                </a:tc>
                <a:tc>
                  <a:txBody>
                    <a:bodyPr/>
                    <a:lstStyle/>
                    <a:p>
                      <a:r>
                        <a:rPr lang="tr-TR"/>
                        <a:t>0</a:t>
                      </a:r>
                    </a:p>
                  </a:txBody>
                  <a:tcPr/>
                </a:tc>
                <a:tc>
                  <a:txBody>
                    <a:bodyPr/>
                    <a:lstStyle/>
                    <a:p>
                      <a:r>
                        <a:rPr lang="tr-TR"/>
                        <a:t>0</a:t>
                      </a:r>
                    </a:p>
                  </a:txBody>
                  <a:tcPr/>
                </a:tc>
                <a:tc>
                  <a:txBody>
                    <a:bodyPr/>
                    <a:lstStyle/>
                    <a:p>
                      <a:pPr algn="r"/>
                      <a:r>
                        <a:rPr lang="tr-TR"/>
                        <a:t>10</a:t>
                      </a:r>
                    </a:p>
                  </a:txBody>
                  <a:tcPr/>
                </a:tc>
                <a:extLst>
                  <a:ext uri="{0D108BD9-81ED-4DB2-BD59-A6C34878D82A}">
                    <a16:rowId xmlns:a16="http://schemas.microsoft.com/office/drawing/2014/main" val="2485292602"/>
                  </a:ext>
                </a:extLst>
              </a:tr>
              <a:tr h="370840">
                <a:tc>
                  <a:txBody>
                    <a:bodyPr/>
                    <a:lstStyle/>
                    <a:p>
                      <a:pPr algn="r"/>
                      <a:r>
                        <a:rPr lang="tr-TR"/>
                        <a:t>M</a:t>
                      </a:r>
                    </a:p>
                  </a:txBody>
                  <a:tcPr/>
                </a:tc>
                <a:tc>
                  <a:txBody>
                    <a:bodyPr/>
                    <a:lstStyle/>
                    <a:p>
                      <a:r>
                        <a:rPr lang="tr-TR"/>
                        <a:t>A3</a:t>
                      </a:r>
                    </a:p>
                  </a:txBody>
                  <a:tcPr/>
                </a:tc>
                <a:tc>
                  <a:txBody>
                    <a:bodyPr/>
                    <a:lstStyle/>
                    <a:p>
                      <a:r>
                        <a:rPr lang="tr-TR"/>
                        <a:t>1</a:t>
                      </a:r>
                    </a:p>
                  </a:txBody>
                  <a:tcPr/>
                </a:tc>
                <a:tc>
                  <a:txBody>
                    <a:bodyPr/>
                    <a:lstStyle/>
                    <a:p>
                      <a:r>
                        <a:rPr lang="tr-TR"/>
                        <a:t>2</a:t>
                      </a:r>
                    </a:p>
                  </a:txBody>
                  <a:tcPr/>
                </a:tc>
                <a:tc>
                  <a:txBody>
                    <a:bodyPr/>
                    <a:lstStyle/>
                    <a:p>
                      <a:r>
                        <a:rPr lang="tr-TR"/>
                        <a:t>0</a:t>
                      </a:r>
                    </a:p>
                  </a:txBody>
                  <a:tcPr/>
                </a:tc>
                <a:tc>
                  <a:txBody>
                    <a:bodyPr/>
                    <a:lstStyle/>
                    <a:p>
                      <a:r>
                        <a:rPr lang="tr-TR"/>
                        <a:t>0</a:t>
                      </a:r>
                    </a:p>
                  </a:txBody>
                  <a:tcPr/>
                </a:tc>
                <a:tc>
                  <a:txBody>
                    <a:bodyPr/>
                    <a:lstStyle/>
                    <a:p>
                      <a:r>
                        <a:rPr lang="tr-TR"/>
                        <a:t>0</a:t>
                      </a:r>
                    </a:p>
                  </a:txBody>
                  <a:tcPr/>
                </a:tc>
                <a:tc>
                  <a:txBody>
                    <a:bodyPr/>
                    <a:lstStyle/>
                    <a:p>
                      <a:r>
                        <a:rPr lang="tr-TR"/>
                        <a:t>0</a:t>
                      </a:r>
                    </a:p>
                  </a:txBody>
                  <a:tcPr/>
                </a:tc>
                <a:tc>
                  <a:txBody>
                    <a:bodyPr/>
                    <a:lstStyle/>
                    <a:p>
                      <a:r>
                        <a:rPr lang="tr-TR"/>
                        <a:t>1</a:t>
                      </a:r>
                    </a:p>
                  </a:txBody>
                  <a:tcPr/>
                </a:tc>
                <a:tc>
                  <a:txBody>
                    <a:bodyPr/>
                    <a:lstStyle/>
                    <a:p>
                      <a:r>
                        <a:rPr lang="tr-TR"/>
                        <a:t>-1</a:t>
                      </a:r>
                    </a:p>
                  </a:txBody>
                  <a:tcPr/>
                </a:tc>
                <a:tc>
                  <a:txBody>
                    <a:bodyPr/>
                    <a:lstStyle/>
                    <a:p>
                      <a:pPr algn="r"/>
                      <a:r>
                        <a:rPr lang="tr-TR"/>
                        <a:t>19</a:t>
                      </a:r>
                    </a:p>
                  </a:txBody>
                  <a:tcPr/>
                </a:tc>
                <a:extLst>
                  <a:ext uri="{0D108BD9-81ED-4DB2-BD59-A6C34878D82A}">
                    <a16:rowId xmlns:a16="http://schemas.microsoft.com/office/drawing/2014/main" val="2090631756"/>
                  </a:ext>
                </a:extLst>
              </a:tr>
              <a:tr h="370840">
                <a:tc>
                  <a:txBody>
                    <a:bodyPr/>
                    <a:lstStyle/>
                    <a:p>
                      <a:endParaRPr lang="tr-TR"/>
                    </a:p>
                  </a:txBody>
                  <a:tcPr/>
                </a:tc>
                <a:tc>
                  <a:txBody>
                    <a:bodyPr/>
                    <a:lstStyle/>
                    <a:p>
                      <a:r>
                        <a:rPr lang="tr-TR"/>
                        <a:t>Z</a:t>
                      </a:r>
                    </a:p>
                  </a:txBody>
                  <a:tcPr/>
                </a:tc>
                <a:tc>
                  <a:txBody>
                    <a:bodyPr/>
                    <a:lstStyle/>
                    <a:p>
                      <a:r>
                        <a:rPr lang="tr-TR"/>
                        <a:t>2M</a:t>
                      </a:r>
                    </a:p>
                  </a:txBody>
                  <a:tcPr/>
                </a:tc>
                <a:tc>
                  <a:txBody>
                    <a:bodyPr/>
                    <a:lstStyle/>
                    <a:p>
                      <a:r>
                        <a:rPr lang="tr-TR"/>
                        <a:t>3M</a:t>
                      </a:r>
                    </a:p>
                  </a:txBody>
                  <a:tcPr/>
                </a:tc>
                <a:tc>
                  <a:txBody>
                    <a:bodyPr/>
                    <a:lstStyle/>
                    <a:p>
                      <a:r>
                        <a:rPr lang="tr-TR"/>
                        <a:t>M</a:t>
                      </a:r>
                    </a:p>
                  </a:txBody>
                  <a:tcPr/>
                </a:tc>
                <a:tc>
                  <a:txBody>
                    <a:bodyPr/>
                    <a:lstStyle/>
                    <a:p>
                      <a:r>
                        <a:rPr lang="tr-TR"/>
                        <a:t>-M</a:t>
                      </a:r>
                    </a:p>
                  </a:txBody>
                  <a:tcPr/>
                </a:tc>
                <a:tc>
                  <a:txBody>
                    <a:bodyPr/>
                    <a:lstStyle/>
                    <a:p>
                      <a:r>
                        <a:rPr lang="tr-TR"/>
                        <a:t>M</a:t>
                      </a:r>
                    </a:p>
                  </a:txBody>
                  <a:tcPr/>
                </a:tc>
                <a:tc>
                  <a:txBody>
                    <a:bodyPr/>
                    <a:lstStyle/>
                    <a:p>
                      <a:r>
                        <a:rPr lang="tr-TR"/>
                        <a:t>0</a:t>
                      </a:r>
                    </a:p>
                  </a:txBody>
                  <a:tcPr/>
                </a:tc>
                <a:tc>
                  <a:txBody>
                    <a:bodyPr/>
                    <a:lstStyle/>
                    <a:p>
                      <a:r>
                        <a:rPr lang="tr-TR"/>
                        <a:t>M</a:t>
                      </a:r>
                    </a:p>
                  </a:txBody>
                  <a:tcPr/>
                </a:tc>
                <a:tc>
                  <a:txBody>
                    <a:bodyPr/>
                    <a:lstStyle/>
                    <a:p>
                      <a:r>
                        <a:rPr lang="tr-TR"/>
                        <a:t>-M</a:t>
                      </a:r>
                    </a:p>
                  </a:txBody>
                  <a:tcPr/>
                </a:tc>
                <a:tc>
                  <a:txBody>
                    <a:bodyPr/>
                    <a:lstStyle/>
                    <a:p>
                      <a:endParaRPr lang="tr-TR"/>
                    </a:p>
                  </a:txBody>
                  <a:tcPr/>
                </a:tc>
                <a:extLst>
                  <a:ext uri="{0D108BD9-81ED-4DB2-BD59-A6C34878D82A}">
                    <a16:rowId xmlns:a16="http://schemas.microsoft.com/office/drawing/2014/main" val="4254962132"/>
                  </a:ext>
                </a:extLst>
              </a:tr>
              <a:tr h="370840">
                <a:tc>
                  <a:txBody>
                    <a:bodyPr/>
                    <a:lstStyle/>
                    <a:p>
                      <a:endParaRPr lang="tr-TR"/>
                    </a:p>
                  </a:txBody>
                  <a:tcPr/>
                </a:tc>
                <a:tc>
                  <a:txBody>
                    <a:bodyPr/>
                    <a:lstStyle/>
                    <a:p>
                      <a:r>
                        <a:rPr lang="tr-TR"/>
                        <a:t>C-Z</a:t>
                      </a:r>
                    </a:p>
                  </a:txBody>
                  <a:tcPr/>
                </a:tc>
                <a:tc>
                  <a:txBody>
                    <a:bodyPr/>
                    <a:lstStyle/>
                    <a:p>
                      <a:r>
                        <a:rPr lang="tr-TR"/>
                        <a:t>2-2M</a:t>
                      </a:r>
                    </a:p>
                  </a:txBody>
                  <a:tcPr/>
                </a:tc>
                <a:tc>
                  <a:txBody>
                    <a:bodyPr/>
                    <a:lstStyle/>
                    <a:p>
                      <a:r>
                        <a:rPr lang="tr-TR"/>
                        <a:t>4-3M</a:t>
                      </a:r>
                    </a:p>
                  </a:txBody>
                  <a:tcPr/>
                </a:tc>
                <a:tc>
                  <a:txBody>
                    <a:bodyPr/>
                    <a:lstStyle/>
                    <a:p>
                      <a:r>
                        <a:rPr lang="tr-TR"/>
                        <a:t>6-M</a:t>
                      </a:r>
                    </a:p>
                  </a:txBody>
                  <a:tcPr/>
                </a:tc>
                <a:tc>
                  <a:txBody>
                    <a:bodyPr/>
                    <a:lstStyle/>
                    <a:p>
                      <a:r>
                        <a:rPr lang="tr-TR"/>
                        <a:t>M</a:t>
                      </a:r>
                    </a:p>
                  </a:txBody>
                  <a:tcPr/>
                </a:tc>
                <a:tc>
                  <a:txBody>
                    <a:bodyPr/>
                    <a:lstStyle/>
                    <a:p>
                      <a:r>
                        <a:rPr lang="tr-TR"/>
                        <a:t>0</a:t>
                      </a:r>
                    </a:p>
                  </a:txBody>
                  <a:tcPr/>
                </a:tc>
                <a:tc>
                  <a:txBody>
                    <a:bodyPr/>
                    <a:lstStyle/>
                    <a:p>
                      <a:r>
                        <a:rPr lang="tr-TR"/>
                        <a:t>0</a:t>
                      </a:r>
                    </a:p>
                  </a:txBody>
                  <a:tcPr/>
                </a:tc>
                <a:tc>
                  <a:txBody>
                    <a:bodyPr/>
                    <a:lstStyle/>
                    <a:p>
                      <a:r>
                        <a:rPr lang="tr-TR"/>
                        <a:t>0</a:t>
                      </a:r>
                    </a:p>
                  </a:txBody>
                  <a:tcPr/>
                </a:tc>
                <a:tc>
                  <a:txBody>
                    <a:bodyPr/>
                    <a:lstStyle/>
                    <a:p>
                      <a:r>
                        <a:rPr lang="tr-TR"/>
                        <a:t>M</a:t>
                      </a:r>
                    </a:p>
                  </a:txBody>
                  <a:tcPr/>
                </a:tc>
                <a:tc>
                  <a:txBody>
                    <a:bodyPr/>
                    <a:lstStyle/>
                    <a:p>
                      <a:endParaRPr lang="tr-TR"/>
                    </a:p>
                  </a:txBody>
                  <a:tcPr/>
                </a:tc>
                <a:extLst>
                  <a:ext uri="{0D108BD9-81ED-4DB2-BD59-A6C34878D82A}">
                    <a16:rowId xmlns:a16="http://schemas.microsoft.com/office/drawing/2014/main" val="770845957"/>
                  </a:ext>
                </a:extLst>
              </a:tr>
            </a:tbl>
          </a:graphicData>
        </a:graphic>
      </p:graphicFrame>
    </p:spTree>
    <p:extLst>
      <p:ext uri="{BB962C8B-B14F-4D97-AF65-F5344CB8AC3E}">
        <p14:creationId xmlns:p14="http://schemas.microsoft.com/office/powerpoint/2010/main" val="4876140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4150F216-14DC-4C4F-AE8C-2C38619F0548}"/>
              </a:ext>
            </a:extLst>
          </p:cNvPr>
          <p:cNvSpPr>
            <a:spLocks noGrp="1"/>
          </p:cNvSpPr>
          <p:nvPr>
            <p:ph type="title"/>
          </p:nvPr>
        </p:nvSpPr>
        <p:spPr/>
        <p:txBody>
          <a:bodyPr/>
          <a:lstStyle/>
          <a:p>
            <a:r>
              <a:rPr lang="tr-TR"/>
              <a:t>Başlangıç Tablosu 2</a:t>
            </a:r>
          </a:p>
        </p:txBody>
      </p:sp>
      <mc:AlternateContent xmlns:mc="http://schemas.openxmlformats.org/markup-compatibility/2006" xmlns:a14="http://schemas.microsoft.com/office/drawing/2010/main">
        <mc:Choice Requires="a14">
          <p:sp>
            <p:nvSpPr>
              <p:cNvPr id="4" name="İçerik Yer Tutucusu 1">
                <a:extLst>
                  <a:ext uri="{FF2B5EF4-FFF2-40B4-BE49-F238E27FC236}">
                    <a16:creationId xmlns:a16="http://schemas.microsoft.com/office/drawing/2014/main" id="{AB7AA2B4-CDB6-32F3-79CD-80AA81562745}"/>
                  </a:ext>
                </a:extLst>
              </p:cNvPr>
              <p:cNvSpPr>
                <a:spLocks noGrp="1"/>
              </p:cNvSpPr>
              <p:nvPr>
                <p:ph idx="1"/>
              </p:nvPr>
            </p:nvSpPr>
            <p:spPr>
              <a:xfrm>
                <a:off x="395536" y="1484784"/>
                <a:ext cx="8402525" cy="1440160"/>
              </a:xfrm>
            </p:spPr>
            <p:txBody>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+4</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6</m:t>
                          </m:r>
                          <m:r>
                            <a:rPr lang="tr-TR" b="0" i="1" smtClean="0">
                              <a:latin typeface="Cambria Math" panose="02040503050406030204" pitchFamily="18" charset="0"/>
                            </a:rPr>
                            <m:t>𝑥</m:t>
                          </m:r>
                        </m:e>
                        <m:sub>
                          <m:r>
                            <a:rPr lang="tr-TR" b="0" i="1" smtClean="0">
                              <a:latin typeface="Cambria Math" panose="02040503050406030204" pitchFamily="18" charset="0"/>
                            </a:rPr>
                            <m:t>3</m:t>
                          </m:r>
                        </m:sub>
                      </m:sSub>
                    </m:oMath>
                  </m:oMathPara>
                </a14:m>
                <a:endParaRPr lang="tr-TR" b="0"/>
              </a:p>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m:t>
                      </m:r>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𝐸</m:t>
                          </m:r>
                        </m:e>
                        <m:sub>
                          <m:r>
                            <a:rPr lang="tr-TR" b="0" i="1" smtClean="0">
                              <a:latin typeface="Cambria Math" panose="02040503050406030204" pitchFamily="18" charset="0"/>
                            </a:rPr>
                            <m:t>1</m:t>
                          </m:r>
                        </m:sub>
                      </m:sSub>
                      <m:r>
                        <a:rPr lang="tr-TR" b="0" i="1" smtClean="0">
                          <a:latin typeface="Cambria Math" panose="02040503050406030204" pitchFamily="18" charset="0"/>
                          <a:ea typeface="Cambria Math" panose="02040503050406030204" pitchFamily="18" charset="0"/>
                        </a:rPr>
                        <m:t>=6</m:t>
                      </m:r>
                    </m:oMath>
                  </m:oMathPara>
                </a14:m>
                <a:endParaRPr lang="tr-TR" b="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𝑆</m:t>
                          </m:r>
                        </m:e>
                        <m:sub>
                          <m:r>
                            <a:rPr lang="tr-TR" b="0" i="1" smtClean="0">
                              <a:latin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=10</m:t>
                      </m:r>
                    </m:oMath>
                  </m:oMathPara>
                </a14:m>
                <a:endParaRPr lang="tr-TR" b="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i="1" smtClean="0">
                              <a:latin typeface="Cambria Math" panose="02040503050406030204" pitchFamily="18" charset="0"/>
                            </a:rPr>
                          </m:ctrlPr>
                        </m:sSubPr>
                        <m:e>
                          <m:r>
                            <a:rPr lang="tr-TR" b="0" i="1" smtClean="0">
                              <a:latin typeface="Cambria Math" panose="02040503050406030204" pitchFamily="18" charset="0"/>
                            </a:rPr>
                            <m:t>2</m:t>
                          </m:r>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a:latin typeface="Cambria Math" panose="02040503050406030204" pitchFamily="18" charset="0"/>
                        </a:rPr>
                        <m:t>− </m:t>
                      </m:r>
                      <m:sSub>
                        <m:sSubPr>
                          <m:ctrlPr>
                            <a:rPr lang="tr-TR" i="1">
                              <a:latin typeface="Cambria Math" panose="02040503050406030204" pitchFamily="18" charset="0"/>
                            </a:rPr>
                          </m:ctrlPr>
                        </m:sSubPr>
                        <m:e>
                          <m:r>
                            <a:rPr lang="tr-TR">
                              <a:latin typeface="Cambria Math" panose="02040503050406030204" pitchFamily="18" charset="0"/>
                            </a:rPr>
                            <m:t>𝐸</m:t>
                          </m:r>
                        </m:e>
                        <m:sub>
                          <m:r>
                            <a:rPr lang="tr-TR" b="0" i="1" smtClean="0">
                              <a:latin typeface="Cambria Math" panose="02040503050406030204" pitchFamily="18" charset="0"/>
                            </a:rPr>
                            <m:t>3</m:t>
                          </m:r>
                        </m:sub>
                      </m:sSub>
                      <m:r>
                        <a:rPr lang="tr-TR">
                          <a:latin typeface="Cambria Math" panose="02040503050406030204" pitchFamily="18" charset="0"/>
                        </a:rPr>
                        <m:t>+ </m:t>
                      </m:r>
                      <m:sSub>
                        <m:sSubPr>
                          <m:ctrlPr>
                            <a:rPr lang="tr-TR" i="1">
                              <a:latin typeface="Cambria Math" panose="02040503050406030204" pitchFamily="18" charset="0"/>
                            </a:rPr>
                          </m:ctrlPr>
                        </m:sSubPr>
                        <m:e>
                          <m:r>
                            <a:rPr lang="tr-TR">
                              <a:latin typeface="Cambria Math" panose="02040503050406030204" pitchFamily="18" charset="0"/>
                            </a:rPr>
                            <m:t>𝐴</m:t>
                          </m:r>
                        </m:e>
                        <m:sub>
                          <m:r>
                            <a:rPr lang="tr-TR" b="0" i="1" smtClean="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=19</m:t>
                      </m:r>
                    </m:oMath>
                  </m:oMathPara>
                </a14:m>
                <a:endParaRPr lang="tr-TR"/>
              </a:p>
            </p:txBody>
          </p:sp>
        </mc:Choice>
        <mc:Fallback xmlns="">
          <p:sp>
            <p:nvSpPr>
              <p:cNvPr id="4" name="İçerik Yer Tutucusu 1">
                <a:extLst>
                  <a:ext uri="{FF2B5EF4-FFF2-40B4-BE49-F238E27FC236}">
                    <a16:creationId xmlns:a16="http://schemas.microsoft.com/office/drawing/2014/main" id="{AB7AA2B4-CDB6-32F3-79CD-80AA81562745}"/>
                  </a:ext>
                </a:extLst>
              </p:cNvPr>
              <p:cNvSpPr>
                <a:spLocks noGrp="1" noRot="1" noChangeAspect="1" noMove="1" noResize="1" noEditPoints="1" noAdjustHandles="1" noChangeArrowheads="1" noChangeShapeType="1" noTextEdit="1"/>
              </p:cNvSpPr>
              <p:nvPr>
                <p:ph idx="1"/>
              </p:nvPr>
            </p:nvSpPr>
            <p:spPr>
              <a:xfrm>
                <a:off x="395536" y="1484784"/>
                <a:ext cx="8402525" cy="1440160"/>
              </a:xfrm>
              <a:blipFill>
                <a:blip r:embed="rId2"/>
                <a:stretch>
                  <a:fillRect/>
                </a:stretch>
              </a:blipFill>
            </p:spPr>
            <p:txBody>
              <a:bodyPr/>
              <a:lstStyle/>
              <a:p>
                <a:r>
                  <a:rPr lang="tr-TR">
                    <a:noFill/>
                  </a:rPr>
                  <a:t> </a:t>
                </a:r>
              </a:p>
            </p:txBody>
          </p:sp>
        </mc:Fallback>
      </mc:AlternateContent>
      <p:graphicFrame>
        <p:nvGraphicFramePr>
          <p:cNvPr id="5" name="Tablo 4">
            <a:extLst>
              <a:ext uri="{FF2B5EF4-FFF2-40B4-BE49-F238E27FC236}">
                <a16:creationId xmlns:a16="http://schemas.microsoft.com/office/drawing/2014/main" id="{C14B8626-B1B1-6EED-7E7C-F6A5F89D7406}"/>
              </a:ext>
            </a:extLst>
          </p:cNvPr>
          <p:cNvGraphicFramePr>
            <a:graphicFrameLocks noGrp="1"/>
          </p:cNvGraphicFramePr>
          <p:nvPr/>
        </p:nvGraphicFramePr>
        <p:xfrm>
          <a:off x="1331640" y="2937545"/>
          <a:ext cx="6096728" cy="2225040"/>
        </p:xfrm>
        <a:graphic>
          <a:graphicData uri="http://schemas.openxmlformats.org/drawingml/2006/table">
            <a:tbl>
              <a:tblPr firstRow="1" bandRow="1">
                <a:tableStyleId>{5C22544A-7EE6-4342-B048-85BDC9FD1C3A}</a:tableStyleId>
              </a:tblPr>
              <a:tblGrid>
                <a:gridCol w="554182">
                  <a:extLst>
                    <a:ext uri="{9D8B030D-6E8A-4147-A177-3AD203B41FA5}">
                      <a16:colId xmlns:a16="http://schemas.microsoft.com/office/drawing/2014/main" val="333533030"/>
                    </a:ext>
                  </a:extLst>
                </a:gridCol>
                <a:gridCol w="554182">
                  <a:extLst>
                    <a:ext uri="{9D8B030D-6E8A-4147-A177-3AD203B41FA5}">
                      <a16:colId xmlns:a16="http://schemas.microsoft.com/office/drawing/2014/main" val="1528104730"/>
                    </a:ext>
                  </a:extLst>
                </a:gridCol>
                <a:gridCol w="730568">
                  <a:extLst>
                    <a:ext uri="{9D8B030D-6E8A-4147-A177-3AD203B41FA5}">
                      <a16:colId xmlns:a16="http://schemas.microsoft.com/office/drawing/2014/main" val="3906859620"/>
                    </a:ext>
                  </a:extLst>
                </a:gridCol>
                <a:gridCol w="844868">
                  <a:extLst>
                    <a:ext uri="{9D8B030D-6E8A-4147-A177-3AD203B41FA5}">
                      <a16:colId xmlns:a16="http://schemas.microsoft.com/office/drawing/2014/main" val="2685998522"/>
                    </a:ext>
                  </a:extLst>
                </a:gridCol>
                <a:gridCol w="614680">
                  <a:extLst>
                    <a:ext uri="{9D8B030D-6E8A-4147-A177-3AD203B41FA5}">
                      <a16:colId xmlns:a16="http://schemas.microsoft.com/office/drawing/2014/main" val="2914962707"/>
                    </a:ext>
                  </a:extLst>
                </a:gridCol>
                <a:gridCol w="581520">
                  <a:extLst>
                    <a:ext uri="{9D8B030D-6E8A-4147-A177-3AD203B41FA5}">
                      <a16:colId xmlns:a16="http://schemas.microsoft.com/office/drawing/2014/main" val="3198600149"/>
                    </a:ext>
                  </a:extLst>
                </a:gridCol>
                <a:gridCol w="554182">
                  <a:extLst>
                    <a:ext uri="{9D8B030D-6E8A-4147-A177-3AD203B41FA5}">
                      <a16:colId xmlns:a16="http://schemas.microsoft.com/office/drawing/2014/main" val="744253974"/>
                    </a:ext>
                  </a:extLst>
                </a:gridCol>
                <a:gridCol w="554182">
                  <a:extLst>
                    <a:ext uri="{9D8B030D-6E8A-4147-A177-3AD203B41FA5}">
                      <a16:colId xmlns:a16="http://schemas.microsoft.com/office/drawing/2014/main" val="1827843088"/>
                    </a:ext>
                  </a:extLst>
                </a:gridCol>
                <a:gridCol w="554182">
                  <a:extLst>
                    <a:ext uri="{9D8B030D-6E8A-4147-A177-3AD203B41FA5}">
                      <a16:colId xmlns:a16="http://schemas.microsoft.com/office/drawing/2014/main" val="539492415"/>
                    </a:ext>
                  </a:extLst>
                </a:gridCol>
                <a:gridCol w="554182">
                  <a:extLst>
                    <a:ext uri="{9D8B030D-6E8A-4147-A177-3AD203B41FA5}">
                      <a16:colId xmlns:a16="http://schemas.microsoft.com/office/drawing/2014/main" val="3872928656"/>
                    </a:ext>
                  </a:extLst>
                </a:gridCol>
              </a:tblGrid>
              <a:tr h="370840">
                <a:tc>
                  <a:txBody>
                    <a:bodyPr/>
                    <a:lstStyle/>
                    <a:p>
                      <a:r>
                        <a:rPr lang="tr-TR"/>
                        <a:t>CB</a:t>
                      </a:r>
                    </a:p>
                  </a:txBody>
                  <a:tcPr/>
                </a:tc>
                <a:tc>
                  <a:txBody>
                    <a:bodyPr/>
                    <a:lstStyle/>
                    <a:p>
                      <a:endParaRPr lang="tr-TR"/>
                    </a:p>
                  </a:txBody>
                  <a:tcPr/>
                </a:tc>
                <a:tc>
                  <a:txBody>
                    <a:bodyPr/>
                    <a:lstStyle/>
                    <a:p>
                      <a:r>
                        <a:rPr lang="tr-TR"/>
                        <a:t>x1</a:t>
                      </a:r>
                    </a:p>
                  </a:txBody>
                  <a:tcPr/>
                </a:tc>
                <a:tc>
                  <a:txBody>
                    <a:bodyPr/>
                    <a:lstStyle/>
                    <a:p>
                      <a:r>
                        <a:rPr lang="tr-TR"/>
                        <a:t>x2</a:t>
                      </a:r>
                    </a:p>
                  </a:txBody>
                  <a:tcPr/>
                </a:tc>
                <a:tc>
                  <a:txBody>
                    <a:bodyPr/>
                    <a:lstStyle/>
                    <a:p>
                      <a:r>
                        <a:rPr lang="tr-TR"/>
                        <a:t>x3</a:t>
                      </a:r>
                    </a:p>
                  </a:txBody>
                  <a:tcPr/>
                </a:tc>
                <a:tc>
                  <a:txBody>
                    <a:bodyPr/>
                    <a:lstStyle/>
                    <a:p>
                      <a:r>
                        <a:rPr lang="tr-TR"/>
                        <a:t>E1</a:t>
                      </a:r>
                    </a:p>
                  </a:txBody>
                  <a:tcPr/>
                </a:tc>
                <a:tc>
                  <a:txBody>
                    <a:bodyPr/>
                    <a:lstStyle/>
                    <a:p>
                      <a:r>
                        <a:rPr lang="tr-TR"/>
                        <a:t>S2</a:t>
                      </a:r>
                    </a:p>
                  </a:txBody>
                  <a:tcPr/>
                </a:tc>
                <a:tc>
                  <a:txBody>
                    <a:bodyPr/>
                    <a:lstStyle/>
                    <a:p>
                      <a:r>
                        <a:rPr lang="tr-TR"/>
                        <a:t>A3</a:t>
                      </a:r>
                    </a:p>
                  </a:txBody>
                  <a:tcPr/>
                </a:tc>
                <a:tc>
                  <a:txBody>
                    <a:bodyPr/>
                    <a:lstStyle/>
                    <a:p>
                      <a:r>
                        <a:rPr lang="tr-TR"/>
                        <a:t>E3</a:t>
                      </a:r>
                    </a:p>
                  </a:txBody>
                  <a:tcPr/>
                </a:tc>
                <a:tc>
                  <a:txBody>
                    <a:bodyPr/>
                    <a:lstStyle/>
                    <a:p>
                      <a:endParaRPr lang="tr-TR"/>
                    </a:p>
                  </a:txBody>
                  <a:tcPr/>
                </a:tc>
                <a:extLst>
                  <a:ext uri="{0D108BD9-81ED-4DB2-BD59-A6C34878D82A}">
                    <a16:rowId xmlns:a16="http://schemas.microsoft.com/office/drawing/2014/main" val="274052496"/>
                  </a:ext>
                </a:extLst>
              </a:tr>
              <a:tr h="370840">
                <a:tc>
                  <a:txBody>
                    <a:bodyPr/>
                    <a:lstStyle/>
                    <a:p>
                      <a:pPr algn="r"/>
                      <a:r>
                        <a:rPr lang="tr-TR"/>
                        <a:t>6</a:t>
                      </a:r>
                    </a:p>
                  </a:txBody>
                  <a:tcPr/>
                </a:tc>
                <a:tc>
                  <a:txBody>
                    <a:bodyPr/>
                    <a:lstStyle/>
                    <a:p>
                      <a:r>
                        <a:rPr lang="tr-TR"/>
                        <a:t>x3</a:t>
                      </a:r>
                    </a:p>
                  </a:txBody>
                  <a:tcPr/>
                </a:tc>
                <a:tc>
                  <a:txBody>
                    <a:bodyPr/>
                    <a:lstStyle/>
                    <a:p>
                      <a:r>
                        <a:rPr lang="tr-TR"/>
                        <a:t>1</a:t>
                      </a:r>
                    </a:p>
                  </a:txBody>
                  <a:tcPr/>
                </a:tc>
                <a:tc>
                  <a:txBody>
                    <a:bodyPr/>
                    <a:lstStyle/>
                    <a:p>
                      <a:r>
                        <a:rPr lang="tr-TR"/>
                        <a:t>1</a:t>
                      </a:r>
                    </a:p>
                  </a:txBody>
                  <a:tcPr/>
                </a:tc>
                <a:tc>
                  <a:txBody>
                    <a:bodyPr/>
                    <a:lstStyle/>
                    <a:p>
                      <a:r>
                        <a:rPr lang="tr-TR"/>
                        <a:t>1</a:t>
                      </a:r>
                    </a:p>
                  </a:txBody>
                  <a:tcPr/>
                </a:tc>
                <a:tc>
                  <a:txBody>
                    <a:bodyPr/>
                    <a:lstStyle/>
                    <a:p>
                      <a:r>
                        <a:rPr lang="tr-TR"/>
                        <a:t>-1</a:t>
                      </a:r>
                    </a:p>
                  </a:txBody>
                  <a:tcPr/>
                </a:tc>
                <a:tc>
                  <a:txBody>
                    <a:bodyPr/>
                    <a:lstStyle/>
                    <a:p>
                      <a:r>
                        <a:rPr lang="tr-TR"/>
                        <a:t>0</a:t>
                      </a:r>
                    </a:p>
                  </a:txBody>
                  <a:tcPr/>
                </a:tc>
                <a:tc>
                  <a:txBody>
                    <a:bodyPr/>
                    <a:lstStyle/>
                    <a:p>
                      <a:r>
                        <a:rPr lang="tr-TR"/>
                        <a:t>0</a:t>
                      </a:r>
                    </a:p>
                  </a:txBody>
                  <a:tcPr/>
                </a:tc>
                <a:tc>
                  <a:txBody>
                    <a:bodyPr/>
                    <a:lstStyle/>
                    <a:p>
                      <a:r>
                        <a:rPr lang="tr-TR"/>
                        <a:t>0</a:t>
                      </a:r>
                    </a:p>
                  </a:txBody>
                  <a:tcPr/>
                </a:tc>
                <a:tc>
                  <a:txBody>
                    <a:bodyPr/>
                    <a:lstStyle/>
                    <a:p>
                      <a:pPr algn="r"/>
                      <a:r>
                        <a:rPr lang="tr-TR"/>
                        <a:t>6</a:t>
                      </a:r>
                    </a:p>
                  </a:txBody>
                  <a:tcPr/>
                </a:tc>
                <a:extLst>
                  <a:ext uri="{0D108BD9-81ED-4DB2-BD59-A6C34878D82A}">
                    <a16:rowId xmlns:a16="http://schemas.microsoft.com/office/drawing/2014/main" val="760327280"/>
                  </a:ext>
                </a:extLst>
              </a:tr>
              <a:tr h="370840">
                <a:tc>
                  <a:txBody>
                    <a:bodyPr/>
                    <a:lstStyle/>
                    <a:p>
                      <a:pPr algn="r"/>
                      <a:r>
                        <a:rPr lang="tr-TR"/>
                        <a:t>0</a:t>
                      </a:r>
                    </a:p>
                  </a:txBody>
                  <a:tcPr/>
                </a:tc>
                <a:tc>
                  <a:txBody>
                    <a:bodyPr/>
                    <a:lstStyle/>
                    <a:p>
                      <a:r>
                        <a:rPr lang="tr-TR"/>
                        <a:t>S2</a:t>
                      </a:r>
                    </a:p>
                  </a:txBody>
                  <a:tcPr/>
                </a:tc>
                <a:tc>
                  <a:txBody>
                    <a:bodyPr/>
                    <a:lstStyle/>
                    <a:p>
                      <a:r>
                        <a:rPr lang="tr-TR"/>
                        <a:t>1</a:t>
                      </a:r>
                    </a:p>
                  </a:txBody>
                  <a:tcPr/>
                </a:tc>
                <a:tc>
                  <a:txBody>
                    <a:bodyPr/>
                    <a:lstStyle/>
                    <a:p>
                      <a:r>
                        <a:rPr lang="tr-TR"/>
                        <a:t>1</a:t>
                      </a:r>
                    </a:p>
                  </a:txBody>
                  <a:tcPr/>
                </a:tc>
                <a:tc>
                  <a:txBody>
                    <a:bodyPr/>
                    <a:lstStyle/>
                    <a:p>
                      <a:r>
                        <a:rPr lang="tr-TR"/>
                        <a:t>0</a:t>
                      </a:r>
                    </a:p>
                  </a:txBody>
                  <a:tcPr/>
                </a:tc>
                <a:tc>
                  <a:txBody>
                    <a:bodyPr/>
                    <a:lstStyle/>
                    <a:p>
                      <a:r>
                        <a:rPr lang="tr-TR"/>
                        <a:t>0</a:t>
                      </a:r>
                    </a:p>
                  </a:txBody>
                  <a:tcPr/>
                </a:tc>
                <a:tc>
                  <a:txBody>
                    <a:bodyPr/>
                    <a:lstStyle/>
                    <a:p>
                      <a:r>
                        <a:rPr lang="tr-TR"/>
                        <a:t>1</a:t>
                      </a:r>
                    </a:p>
                  </a:txBody>
                  <a:tcPr/>
                </a:tc>
                <a:tc>
                  <a:txBody>
                    <a:bodyPr/>
                    <a:lstStyle/>
                    <a:p>
                      <a:r>
                        <a:rPr lang="tr-TR"/>
                        <a:t>0</a:t>
                      </a:r>
                    </a:p>
                  </a:txBody>
                  <a:tcPr/>
                </a:tc>
                <a:tc>
                  <a:txBody>
                    <a:bodyPr/>
                    <a:lstStyle/>
                    <a:p>
                      <a:r>
                        <a:rPr lang="tr-TR"/>
                        <a:t>0</a:t>
                      </a:r>
                    </a:p>
                  </a:txBody>
                  <a:tcPr/>
                </a:tc>
                <a:tc>
                  <a:txBody>
                    <a:bodyPr/>
                    <a:lstStyle/>
                    <a:p>
                      <a:pPr algn="r"/>
                      <a:r>
                        <a:rPr lang="tr-TR"/>
                        <a:t>10</a:t>
                      </a:r>
                    </a:p>
                  </a:txBody>
                  <a:tcPr/>
                </a:tc>
                <a:extLst>
                  <a:ext uri="{0D108BD9-81ED-4DB2-BD59-A6C34878D82A}">
                    <a16:rowId xmlns:a16="http://schemas.microsoft.com/office/drawing/2014/main" val="2485292602"/>
                  </a:ext>
                </a:extLst>
              </a:tr>
              <a:tr h="370840">
                <a:tc>
                  <a:txBody>
                    <a:bodyPr/>
                    <a:lstStyle/>
                    <a:p>
                      <a:pPr algn="r"/>
                      <a:r>
                        <a:rPr lang="tr-TR"/>
                        <a:t>M</a:t>
                      </a:r>
                    </a:p>
                  </a:txBody>
                  <a:tcPr/>
                </a:tc>
                <a:tc>
                  <a:txBody>
                    <a:bodyPr/>
                    <a:lstStyle/>
                    <a:p>
                      <a:r>
                        <a:rPr lang="tr-TR"/>
                        <a:t>A3</a:t>
                      </a:r>
                    </a:p>
                  </a:txBody>
                  <a:tcPr/>
                </a:tc>
                <a:tc>
                  <a:txBody>
                    <a:bodyPr/>
                    <a:lstStyle/>
                    <a:p>
                      <a:r>
                        <a:rPr lang="tr-TR"/>
                        <a:t>1</a:t>
                      </a:r>
                    </a:p>
                  </a:txBody>
                  <a:tcPr/>
                </a:tc>
                <a:tc>
                  <a:txBody>
                    <a:bodyPr/>
                    <a:lstStyle/>
                    <a:p>
                      <a:r>
                        <a:rPr lang="tr-TR"/>
                        <a:t>2</a:t>
                      </a:r>
                    </a:p>
                  </a:txBody>
                  <a:tcPr/>
                </a:tc>
                <a:tc>
                  <a:txBody>
                    <a:bodyPr/>
                    <a:lstStyle/>
                    <a:p>
                      <a:r>
                        <a:rPr lang="tr-TR"/>
                        <a:t>0</a:t>
                      </a:r>
                    </a:p>
                  </a:txBody>
                  <a:tcPr/>
                </a:tc>
                <a:tc>
                  <a:txBody>
                    <a:bodyPr/>
                    <a:lstStyle/>
                    <a:p>
                      <a:r>
                        <a:rPr lang="tr-TR"/>
                        <a:t>0</a:t>
                      </a:r>
                    </a:p>
                  </a:txBody>
                  <a:tcPr/>
                </a:tc>
                <a:tc>
                  <a:txBody>
                    <a:bodyPr/>
                    <a:lstStyle/>
                    <a:p>
                      <a:r>
                        <a:rPr lang="tr-TR"/>
                        <a:t>0</a:t>
                      </a:r>
                    </a:p>
                  </a:txBody>
                  <a:tcPr/>
                </a:tc>
                <a:tc>
                  <a:txBody>
                    <a:bodyPr/>
                    <a:lstStyle/>
                    <a:p>
                      <a:r>
                        <a:rPr lang="tr-TR"/>
                        <a:t>1</a:t>
                      </a:r>
                    </a:p>
                  </a:txBody>
                  <a:tcPr/>
                </a:tc>
                <a:tc>
                  <a:txBody>
                    <a:bodyPr/>
                    <a:lstStyle/>
                    <a:p>
                      <a:r>
                        <a:rPr lang="tr-TR"/>
                        <a:t>-1</a:t>
                      </a:r>
                    </a:p>
                  </a:txBody>
                  <a:tcPr/>
                </a:tc>
                <a:tc>
                  <a:txBody>
                    <a:bodyPr/>
                    <a:lstStyle/>
                    <a:p>
                      <a:pPr algn="r"/>
                      <a:r>
                        <a:rPr lang="tr-TR"/>
                        <a:t>19</a:t>
                      </a:r>
                    </a:p>
                  </a:txBody>
                  <a:tcPr/>
                </a:tc>
                <a:extLst>
                  <a:ext uri="{0D108BD9-81ED-4DB2-BD59-A6C34878D82A}">
                    <a16:rowId xmlns:a16="http://schemas.microsoft.com/office/drawing/2014/main" val="2090631756"/>
                  </a:ext>
                </a:extLst>
              </a:tr>
              <a:tr h="370840">
                <a:tc>
                  <a:txBody>
                    <a:bodyPr/>
                    <a:lstStyle/>
                    <a:p>
                      <a:endParaRPr lang="tr-TR"/>
                    </a:p>
                  </a:txBody>
                  <a:tcPr/>
                </a:tc>
                <a:tc>
                  <a:txBody>
                    <a:bodyPr/>
                    <a:lstStyle/>
                    <a:p>
                      <a:r>
                        <a:rPr lang="tr-TR"/>
                        <a:t>Z</a:t>
                      </a:r>
                    </a:p>
                  </a:txBody>
                  <a:tcPr/>
                </a:tc>
                <a:tc>
                  <a:txBody>
                    <a:bodyPr/>
                    <a:lstStyle/>
                    <a:p>
                      <a:r>
                        <a:rPr lang="tr-TR"/>
                        <a:t>6+M</a:t>
                      </a:r>
                    </a:p>
                  </a:txBody>
                  <a:tcPr/>
                </a:tc>
                <a:tc>
                  <a:txBody>
                    <a:bodyPr/>
                    <a:lstStyle/>
                    <a:p>
                      <a:r>
                        <a:rPr lang="tr-TR"/>
                        <a:t>6-2M</a:t>
                      </a:r>
                    </a:p>
                  </a:txBody>
                  <a:tcPr/>
                </a:tc>
                <a:tc>
                  <a:txBody>
                    <a:bodyPr/>
                    <a:lstStyle/>
                    <a:p>
                      <a:r>
                        <a:rPr lang="tr-TR"/>
                        <a:t>M</a:t>
                      </a:r>
                    </a:p>
                  </a:txBody>
                  <a:tcPr/>
                </a:tc>
                <a:tc>
                  <a:txBody>
                    <a:bodyPr/>
                    <a:lstStyle/>
                    <a:p>
                      <a:r>
                        <a:rPr lang="tr-TR"/>
                        <a:t>-6</a:t>
                      </a:r>
                    </a:p>
                  </a:txBody>
                  <a:tcPr/>
                </a:tc>
                <a:tc>
                  <a:txBody>
                    <a:bodyPr/>
                    <a:lstStyle/>
                    <a:p>
                      <a:r>
                        <a:rPr lang="tr-TR"/>
                        <a:t>0</a:t>
                      </a:r>
                    </a:p>
                  </a:txBody>
                  <a:tcPr/>
                </a:tc>
                <a:tc>
                  <a:txBody>
                    <a:bodyPr/>
                    <a:lstStyle/>
                    <a:p>
                      <a:r>
                        <a:rPr lang="tr-TR"/>
                        <a:t>M</a:t>
                      </a:r>
                    </a:p>
                  </a:txBody>
                  <a:tcPr/>
                </a:tc>
                <a:tc>
                  <a:txBody>
                    <a:bodyPr/>
                    <a:lstStyle/>
                    <a:p>
                      <a:r>
                        <a:rPr lang="tr-TR"/>
                        <a:t>-M</a:t>
                      </a:r>
                    </a:p>
                  </a:txBody>
                  <a:tcPr/>
                </a:tc>
                <a:tc>
                  <a:txBody>
                    <a:bodyPr/>
                    <a:lstStyle/>
                    <a:p>
                      <a:endParaRPr lang="tr-TR"/>
                    </a:p>
                  </a:txBody>
                  <a:tcPr/>
                </a:tc>
                <a:extLst>
                  <a:ext uri="{0D108BD9-81ED-4DB2-BD59-A6C34878D82A}">
                    <a16:rowId xmlns:a16="http://schemas.microsoft.com/office/drawing/2014/main" val="4254962132"/>
                  </a:ext>
                </a:extLst>
              </a:tr>
              <a:tr h="370840">
                <a:tc>
                  <a:txBody>
                    <a:bodyPr/>
                    <a:lstStyle/>
                    <a:p>
                      <a:endParaRPr lang="tr-TR"/>
                    </a:p>
                  </a:txBody>
                  <a:tcPr/>
                </a:tc>
                <a:tc>
                  <a:txBody>
                    <a:bodyPr/>
                    <a:lstStyle/>
                    <a:p>
                      <a:r>
                        <a:rPr lang="tr-TR"/>
                        <a:t>C-Z</a:t>
                      </a:r>
                    </a:p>
                  </a:txBody>
                  <a:tcPr/>
                </a:tc>
                <a:tc>
                  <a:txBody>
                    <a:bodyPr/>
                    <a:lstStyle/>
                    <a:p>
                      <a:r>
                        <a:rPr lang="tr-TR"/>
                        <a:t>-3-M</a:t>
                      </a:r>
                    </a:p>
                  </a:txBody>
                  <a:tcPr/>
                </a:tc>
                <a:tc>
                  <a:txBody>
                    <a:bodyPr/>
                    <a:lstStyle/>
                    <a:p>
                      <a:r>
                        <a:rPr lang="tr-TR"/>
                        <a:t>-2+2M</a:t>
                      </a:r>
                    </a:p>
                  </a:txBody>
                  <a:tcPr/>
                </a:tc>
                <a:tc>
                  <a:txBody>
                    <a:bodyPr/>
                    <a:lstStyle/>
                    <a:p>
                      <a:r>
                        <a:rPr lang="tr-TR"/>
                        <a:t>6-M</a:t>
                      </a:r>
                    </a:p>
                  </a:txBody>
                  <a:tcPr/>
                </a:tc>
                <a:tc>
                  <a:txBody>
                    <a:bodyPr/>
                    <a:lstStyle/>
                    <a:p>
                      <a:r>
                        <a:rPr lang="tr-TR"/>
                        <a:t>6</a:t>
                      </a:r>
                    </a:p>
                  </a:txBody>
                  <a:tcPr/>
                </a:tc>
                <a:tc>
                  <a:txBody>
                    <a:bodyPr/>
                    <a:lstStyle/>
                    <a:p>
                      <a:r>
                        <a:rPr lang="tr-TR"/>
                        <a:t>0</a:t>
                      </a:r>
                    </a:p>
                  </a:txBody>
                  <a:tcPr/>
                </a:tc>
                <a:tc>
                  <a:txBody>
                    <a:bodyPr/>
                    <a:lstStyle/>
                    <a:p>
                      <a:r>
                        <a:rPr lang="tr-TR"/>
                        <a:t>0</a:t>
                      </a:r>
                    </a:p>
                  </a:txBody>
                  <a:tcPr/>
                </a:tc>
                <a:tc>
                  <a:txBody>
                    <a:bodyPr/>
                    <a:lstStyle/>
                    <a:p>
                      <a:r>
                        <a:rPr lang="tr-TR"/>
                        <a:t>M</a:t>
                      </a:r>
                    </a:p>
                  </a:txBody>
                  <a:tcPr/>
                </a:tc>
                <a:tc>
                  <a:txBody>
                    <a:bodyPr/>
                    <a:lstStyle/>
                    <a:p>
                      <a:endParaRPr lang="tr-TR"/>
                    </a:p>
                  </a:txBody>
                  <a:tcPr/>
                </a:tc>
                <a:extLst>
                  <a:ext uri="{0D108BD9-81ED-4DB2-BD59-A6C34878D82A}">
                    <a16:rowId xmlns:a16="http://schemas.microsoft.com/office/drawing/2014/main" val="770845957"/>
                  </a:ext>
                </a:extLst>
              </a:tr>
            </a:tbl>
          </a:graphicData>
        </a:graphic>
      </p:graphicFrame>
    </p:spTree>
    <p:extLst>
      <p:ext uri="{BB962C8B-B14F-4D97-AF65-F5344CB8AC3E}">
        <p14:creationId xmlns:p14="http://schemas.microsoft.com/office/powerpoint/2010/main" val="3999761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FC7FCAC5-794C-0094-C25A-6FAAC656576B}"/>
              </a:ext>
            </a:extLst>
          </p:cNvPr>
          <p:cNvSpPr>
            <a:spLocks noGrp="1"/>
          </p:cNvSpPr>
          <p:nvPr>
            <p:ph idx="1"/>
          </p:nvPr>
        </p:nvSpPr>
        <p:spPr/>
        <p:txBody>
          <a:bodyPr/>
          <a:lstStyle/>
          <a:p>
            <a:pPr>
              <a:buFont typeface="Arial" panose="020B0604020202020204" pitchFamily="34" charset="0"/>
              <a:buChar char="•"/>
            </a:pPr>
            <a:r>
              <a:rPr lang="tr-TR" dirty="0"/>
              <a:t>Maksimizasyon problemleri neden en az bir adet &lt;= veya = kısıta sahip olmalıdır?</a:t>
            </a:r>
          </a:p>
          <a:p>
            <a:pPr>
              <a:buFont typeface="Arial" panose="020B0604020202020204" pitchFamily="34" charset="0"/>
              <a:buChar char="•"/>
            </a:pPr>
            <a:endParaRPr lang="tr-TR" dirty="0"/>
          </a:p>
          <a:p>
            <a:pPr>
              <a:buFont typeface="Arial" panose="020B0604020202020204" pitchFamily="34" charset="0"/>
              <a:buChar char="•"/>
            </a:pPr>
            <a:r>
              <a:rPr lang="tr-TR" dirty="0"/>
              <a:t>Minimizasyon problemleri neden en az bir adet &gt;= veya = kısıta sahip olmalıdır?</a:t>
            </a:r>
          </a:p>
          <a:p>
            <a:endParaRPr lang="tr-TR" dirty="0"/>
          </a:p>
          <a:p>
            <a:endParaRPr lang="tr-TR" dirty="0"/>
          </a:p>
        </p:txBody>
      </p:sp>
      <p:sp>
        <p:nvSpPr>
          <p:cNvPr id="3" name="Başlık 2">
            <a:extLst>
              <a:ext uri="{FF2B5EF4-FFF2-40B4-BE49-F238E27FC236}">
                <a16:creationId xmlns:a16="http://schemas.microsoft.com/office/drawing/2014/main" id="{9D0636A8-5B29-CF46-456D-53BA118DE2E5}"/>
              </a:ext>
            </a:extLst>
          </p:cNvPr>
          <p:cNvSpPr>
            <a:spLocks noGrp="1"/>
          </p:cNvSpPr>
          <p:nvPr>
            <p:ph type="title"/>
          </p:nvPr>
        </p:nvSpPr>
        <p:spPr/>
        <p:txBody>
          <a:bodyPr/>
          <a:lstStyle/>
          <a:p>
            <a:r>
              <a:rPr lang="tr-TR" dirty="0"/>
              <a:t>Neden ?</a:t>
            </a:r>
          </a:p>
        </p:txBody>
      </p:sp>
    </p:spTree>
    <p:extLst>
      <p:ext uri="{BB962C8B-B14F-4D97-AF65-F5344CB8AC3E}">
        <p14:creationId xmlns:p14="http://schemas.microsoft.com/office/powerpoint/2010/main" val="29076594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9AAE0F6A-5FCC-B73B-5B6C-9C1D3627461F}"/>
              </a:ext>
            </a:extLst>
          </p:cNvPr>
          <p:cNvSpPr>
            <a:spLocks noGrp="1"/>
          </p:cNvSpPr>
          <p:nvPr>
            <p:ph idx="1"/>
          </p:nvPr>
        </p:nvSpPr>
        <p:spPr/>
        <p:txBody>
          <a:bodyPr/>
          <a:lstStyle/>
          <a:p>
            <a:endParaRPr lang="tr-TR"/>
          </a:p>
          <a:p>
            <a:endParaRPr lang="tr-TR"/>
          </a:p>
          <a:p>
            <a:endParaRPr lang="tr-TR"/>
          </a:p>
          <a:p>
            <a:endParaRPr lang="tr-TR"/>
          </a:p>
        </p:txBody>
      </p:sp>
      <p:sp>
        <p:nvSpPr>
          <p:cNvPr id="3" name="Başlık 2">
            <a:extLst>
              <a:ext uri="{FF2B5EF4-FFF2-40B4-BE49-F238E27FC236}">
                <a16:creationId xmlns:a16="http://schemas.microsoft.com/office/drawing/2014/main" id="{E8177149-65AB-A497-C48D-79A5C35F4CA6}"/>
              </a:ext>
            </a:extLst>
          </p:cNvPr>
          <p:cNvSpPr>
            <a:spLocks noGrp="1"/>
          </p:cNvSpPr>
          <p:nvPr>
            <p:ph type="title"/>
          </p:nvPr>
        </p:nvSpPr>
        <p:spPr/>
        <p:txBody>
          <a:bodyPr/>
          <a:lstStyle/>
          <a:p>
            <a:r>
              <a:rPr lang="tr-TR"/>
              <a:t>DP Problemlerinin Kanonik Forma Çevrilmesi </a:t>
            </a:r>
          </a:p>
        </p:txBody>
      </p:sp>
      <p:graphicFrame>
        <p:nvGraphicFramePr>
          <p:cNvPr id="4" name="Tablo 4">
            <a:extLst>
              <a:ext uri="{FF2B5EF4-FFF2-40B4-BE49-F238E27FC236}">
                <a16:creationId xmlns:a16="http://schemas.microsoft.com/office/drawing/2014/main" id="{22A2CE3D-ABC3-697D-AC22-6ECD53451EA1}"/>
              </a:ext>
            </a:extLst>
          </p:cNvPr>
          <p:cNvGraphicFramePr>
            <a:graphicFrameLocks noGrp="1"/>
          </p:cNvGraphicFramePr>
          <p:nvPr/>
        </p:nvGraphicFramePr>
        <p:xfrm>
          <a:off x="978149" y="3587601"/>
          <a:ext cx="6566536" cy="2225040"/>
        </p:xfrm>
        <a:graphic>
          <a:graphicData uri="http://schemas.openxmlformats.org/drawingml/2006/table">
            <a:tbl>
              <a:tblPr firstRow="1" bandRow="1">
                <a:tableStyleId>{5C22544A-7EE6-4342-B048-85BDC9FD1C3A}</a:tableStyleId>
              </a:tblPr>
              <a:tblGrid>
                <a:gridCol w="609600">
                  <a:extLst>
                    <a:ext uri="{9D8B030D-6E8A-4147-A177-3AD203B41FA5}">
                      <a16:colId xmlns:a16="http://schemas.microsoft.com/office/drawing/2014/main" val="332174303"/>
                    </a:ext>
                  </a:extLst>
                </a:gridCol>
                <a:gridCol w="609600">
                  <a:extLst>
                    <a:ext uri="{9D8B030D-6E8A-4147-A177-3AD203B41FA5}">
                      <a16:colId xmlns:a16="http://schemas.microsoft.com/office/drawing/2014/main" val="1505945342"/>
                    </a:ext>
                  </a:extLst>
                </a:gridCol>
                <a:gridCol w="844868">
                  <a:extLst>
                    <a:ext uri="{9D8B030D-6E8A-4147-A177-3AD203B41FA5}">
                      <a16:colId xmlns:a16="http://schemas.microsoft.com/office/drawing/2014/main" val="1113951370"/>
                    </a:ext>
                  </a:extLst>
                </a:gridCol>
                <a:gridCol w="844868">
                  <a:extLst>
                    <a:ext uri="{9D8B030D-6E8A-4147-A177-3AD203B41FA5}">
                      <a16:colId xmlns:a16="http://schemas.microsoft.com/office/drawing/2014/main" val="3397081025"/>
                    </a:ext>
                  </a:extLst>
                </a:gridCol>
                <a:gridCol w="609600">
                  <a:extLst>
                    <a:ext uri="{9D8B030D-6E8A-4147-A177-3AD203B41FA5}">
                      <a16:colId xmlns:a16="http://schemas.microsoft.com/office/drawing/2014/main" val="3855407367"/>
                    </a:ext>
                  </a:extLst>
                </a:gridCol>
                <a:gridCol w="609600">
                  <a:extLst>
                    <a:ext uri="{9D8B030D-6E8A-4147-A177-3AD203B41FA5}">
                      <a16:colId xmlns:a16="http://schemas.microsoft.com/office/drawing/2014/main" val="2566890500"/>
                    </a:ext>
                  </a:extLst>
                </a:gridCol>
                <a:gridCol w="609600">
                  <a:extLst>
                    <a:ext uri="{9D8B030D-6E8A-4147-A177-3AD203B41FA5}">
                      <a16:colId xmlns:a16="http://schemas.microsoft.com/office/drawing/2014/main" val="2755908450"/>
                    </a:ext>
                  </a:extLst>
                </a:gridCol>
                <a:gridCol w="609600">
                  <a:extLst>
                    <a:ext uri="{9D8B030D-6E8A-4147-A177-3AD203B41FA5}">
                      <a16:colId xmlns:a16="http://schemas.microsoft.com/office/drawing/2014/main" val="479167720"/>
                    </a:ext>
                  </a:extLst>
                </a:gridCol>
                <a:gridCol w="609600">
                  <a:extLst>
                    <a:ext uri="{9D8B030D-6E8A-4147-A177-3AD203B41FA5}">
                      <a16:colId xmlns:a16="http://schemas.microsoft.com/office/drawing/2014/main" val="1262194237"/>
                    </a:ext>
                  </a:extLst>
                </a:gridCol>
                <a:gridCol w="609600">
                  <a:extLst>
                    <a:ext uri="{9D8B030D-6E8A-4147-A177-3AD203B41FA5}">
                      <a16:colId xmlns:a16="http://schemas.microsoft.com/office/drawing/2014/main" val="1894033699"/>
                    </a:ext>
                  </a:extLst>
                </a:gridCol>
              </a:tblGrid>
              <a:tr h="370840">
                <a:tc>
                  <a:txBody>
                    <a:bodyPr/>
                    <a:lstStyle/>
                    <a:p>
                      <a:endParaRPr lang="tr-TR"/>
                    </a:p>
                  </a:txBody>
                  <a:tcPr/>
                </a:tc>
                <a:tc>
                  <a:txBody>
                    <a:bodyPr/>
                    <a:lstStyle/>
                    <a:p>
                      <a:endParaRPr lang="tr-TR"/>
                    </a:p>
                  </a:txBody>
                  <a:tcPr/>
                </a:tc>
                <a:tc>
                  <a:txBody>
                    <a:bodyPr/>
                    <a:lstStyle/>
                    <a:p>
                      <a:r>
                        <a:rPr lang="tr-TR"/>
                        <a:t>x1</a:t>
                      </a:r>
                    </a:p>
                  </a:txBody>
                  <a:tcPr/>
                </a:tc>
                <a:tc>
                  <a:txBody>
                    <a:bodyPr/>
                    <a:lstStyle/>
                    <a:p>
                      <a:r>
                        <a:rPr lang="tr-TR"/>
                        <a:t>x2</a:t>
                      </a:r>
                    </a:p>
                  </a:txBody>
                  <a:tcPr/>
                </a:tc>
                <a:tc>
                  <a:txBody>
                    <a:bodyPr/>
                    <a:lstStyle/>
                    <a:p>
                      <a:r>
                        <a:rPr lang="tr-TR"/>
                        <a:t>x3</a:t>
                      </a:r>
                    </a:p>
                  </a:txBody>
                  <a:tcPr/>
                </a:tc>
                <a:tc>
                  <a:txBody>
                    <a:bodyPr/>
                    <a:lstStyle/>
                    <a:p>
                      <a:r>
                        <a:rPr lang="tr-TR"/>
                        <a:t>E1</a:t>
                      </a:r>
                    </a:p>
                  </a:txBody>
                  <a:tcPr/>
                </a:tc>
                <a:tc>
                  <a:txBody>
                    <a:bodyPr/>
                    <a:lstStyle/>
                    <a:p>
                      <a:r>
                        <a:rPr lang="tr-TR"/>
                        <a:t>E3</a:t>
                      </a:r>
                    </a:p>
                  </a:txBody>
                  <a:tcPr/>
                </a:tc>
                <a:tc>
                  <a:txBody>
                    <a:bodyPr/>
                    <a:lstStyle/>
                    <a:p>
                      <a:r>
                        <a:rPr lang="tr-TR"/>
                        <a:t>A1</a:t>
                      </a:r>
                    </a:p>
                  </a:txBody>
                  <a:tcPr/>
                </a:tc>
                <a:tc>
                  <a:txBody>
                    <a:bodyPr/>
                    <a:lstStyle/>
                    <a:p>
                      <a:r>
                        <a:rPr lang="tr-TR"/>
                        <a:t>A3</a:t>
                      </a:r>
                    </a:p>
                  </a:txBody>
                  <a:tcPr/>
                </a:tc>
                <a:tc>
                  <a:txBody>
                    <a:bodyPr/>
                    <a:lstStyle/>
                    <a:p>
                      <a:endParaRPr lang="tr-TR"/>
                    </a:p>
                  </a:txBody>
                  <a:tcPr/>
                </a:tc>
                <a:extLst>
                  <a:ext uri="{0D108BD9-81ED-4DB2-BD59-A6C34878D82A}">
                    <a16:rowId xmlns:a16="http://schemas.microsoft.com/office/drawing/2014/main" val="1958816543"/>
                  </a:ext>
                </a:extLst>
              </a:tr>
              <a:tr h="370840">
                <a:tc>
                  <a:txBody>
                    <a:bodyPr/>
                    <a:lstStyle/>
                    <a:p>
                      <a:r>
                        <a:rPr lang="tr-TR"/>
                        <a:t>-M</a:t>
                      </a:r>
                    </a:p>
                  </a:txBody>
                  <a:tcPr/>
                </a:tc>
                <a:tc>
                  <a:txBody>
                    <a:bodyPr/>
                    <a:lstStyle/>
                    <a:p>
                      <a:r>
                        <a:rPr lang="tr-TR"/>
                        <a:t>A1</a:t>
                      </a:r>
                    </a:p>
                  </a:txBody>
                  <a:tcPr/>
                </a:tc>
                <a:tc>
                  <a:txBody>
                    <a:bodyPr/>
                    <a:lstStyle/>
                    <a:p>
                      <a:pPr algn="r"/>
                      <a:r>
                        <a:rPr lang="tr-TR"/>
                        <a:t>1</a:t>
                      </a:r>
                    </a:p>
                  </a:txBody>
                  <a:tcPr/>
                </a:tc>
                <a:tc>
                  <a:txBody>
                    <a:bodyPr/>
                    <a:lstStyle/>
                    <a:p>
                      <a:pPr algn="r"/>
                      <a:r>
                        <a:rPr lang="tr-TR"/>
                        <a:t>2</a:t>
                      </a:r>
                    </a:p>
                  </a:txBody>
                  <a:tcPr/>
                </a:tc>
                <a:tc>
                  <a:txBody>
                    <a:bodyPr/>
                    <a:lstStyle/>
                    <a:p>
                      <a:pPr algn="r"/>
                      <a:r>
                        <a:rPr lang="tr-TR"/>
                        <a:t>0</a:t>
                      </a:r>
                    </a:p>
                  </a:txBody>
                  <a:tcPr/>
                </a:tc>
                <a:tc>
                  <a:txBody>
                    <a:bodyPr/>
                    <a:lstStyle/>
                    <a:p>
                      <a:pPr algn="r"/>
                      <a:r>
                        <a:rPr lang="tr-TR"/>
                        <a:t>-1</a:t>
                      </a:r>
                    </a:p>
                  </a:txBody>
                  <a:tcPr/>
                </a:tc>
                <a:tc>
                  <a:txBody>
                    <a:bodyPr/>
                    <a:lstStyle/>
                    <a:p>
                      <a:pPr algn="r"/>
                      <a:r>
                        <a:rPr lang="tr-TR"/>
                        <a:t>0</a:t>
                      </a:r>
                    </a:p>
                  </a:txBody>
                  <a:tcPr/>
                </a:tc>
                <a:tc>
                  <a:txBody>
                    <a:bodyPr/>
                    <a:lstStyle/>
                    <a:p>
                      <a:pPr algn="r"/>
                      <a:r>
                        <a:rPr lang="tr-TR"/>
                        <a:t>1</a:t>
                      </a:r>
                    </a:p>
                  </a:txBody>
                  <a:tcPr/>
                </a:tc>
                <a:tc>
                  <a:txBody>
                    <a:bodyPr/>
                    <a:lstStyle/>
                    <a:p>
                      <a:pPr algn="r"/>
                      <a:r>
                        <a:rPr lang="tr-TR"/>
                        <a:t>0</a:t>
                      </a:r>
                    </a:p>
                  </a:txBody>
                  <a:tcPr/>
                </a:tc>
                <a:tc>
                  <a:txBody>
                    <a:bodyPr/>
                    <a:lstStyle/>
                    <a:p>
                      <a:pPr algn="r"/>
                      <a:r>
                        <a:rPr lang="tr-TR"/>
                        <a:t>15</a:t>
                      </a:r>
                    </a:p>
                  </a:txBody>
                  <a:tcPr/>
                </a:tc>
                <a:extLst>
                  <a:ext uri="{0D108BD9-81ED-4DB2-BD59-A6C34878D82A}">
                    <a16:rowId xmlns:a16="http://schemas.microsoft.com/office/drawing/2014/main" val="4227254659"/>
                  </a:ext>
                </a:extLst>
              </a:tr>
              <a:tr h="370840">
                <a:tc>
                  <a:txBody>
                    <a:bodyPr/>
                    <a:lstStyle/>
                    <a:p>
                      <a:r>
                        <a:rPr lang="tr-TR"/>
                        <a:t>1</a:t>
                      </a:r>
                    </a:p>
                  </a:txBody>
                  <a:tcPr/>
                </a:tc>
                <a:tc>
                  <a:txBody>
                    <a:bodyPr/>
                    <a:lstStyle/>
                    <a:p>
                      <a:r>
                        <a:rPr lang="tr-TR"/>
                        <a:t>X3</a:t>
                      </a:r>
                    </a:p>
                  </a:txBody>
                  <a:tcPr/>
                </a:tc>
                <a:tc>
                  <a:txBody>
                    <a:bodyPr/>
                    <a:lstStyle/>
                    <a:p>
                      <a:pPr algn="r"/>
                      <a:r>
                        <a:rPr lang="tr-TR"/>
                        <a:t>3</a:t>
                      </a:r>
                    </a:p>
                  </a:txBody>
                  <a:tcPr/>
                </a:tc>
                <a:tc>
                  <a:txBody>
                    <a:bodyPr/>
                    <a:lstStyle/>
                    <a:p>
                      <a:pPr algn="r"/>
                      <a:r>
                        <a:rPr lang="tr-TR"/>
                        <a:t>1</a:t>
                      </a:r>
                    </a:p>
                  </a:txBody>
                  <a:tcPr/>
                </a:tc>
                <a:tc>
                  <a:txBody>
                    <a:bodyPr/>
                    <a:lstStyle/>
                    <a:p>
                      <a:pPr algn="r"/>
                      <a:r>
                        <a:rPr lang="tr-TR"/>
                        <a:t>1</a:t>
                      </a:r>
                    </a:p>
                  </a:txBody>
                  <a:tcPr/>
                </a:tc>
                <a:tc>
                  <a:txBody>
                    <a:bodyPr/>
                    <a:lstStyle/>
                    <a:p>
                      <a:pPr algn="r"/>
                      <a:r>
                        <a:rPr lang="tr-TR"/>
                        <a:t>0</a:t>
                      </a:r>
                    </a:p>
                  </a:txBody>
                  <a:tcPr/>
                </a:tc>
                <a:tc>
                  <a:txBody>
                    <a:bodyPr/>
                    <a:lstStyle/>
                    <a:p>
                      <a:pPr algn="r"/>
                      <a:r>
                        <a:rPr lang="tr-TR"/>
                        <a:t>0</a:t>
                      </a:r>
                    </a:p>
                  </a:txBody>
                  <a:tcPr/>
                </a:tc>
                <a:tc>
                  <a:txBody>
                    <a:bodyPr/>
                    <a:lstStyle/>
                    <a:p>
                      <a:pPr algn="r"/>
                      <a:r>
                        <a:rPr lang="tr-TR"/>
                        <a:t>0</a:t>
                      </a:r>
                    </a:p>
                  </a:txBody>
                  <a:tcPr/>
                </a:tc>
                <a:tc>
                  <a:txBody>
                    <a:bodyPr/>
                    <a:lstStyle/>
                    <a:p>
                      <a:pPr algn="r"/>
                      <a:r>
                        <a:rPr lang="tr-TR"/>
                        <a:t>0</a:t>
                      </a:r>
                    </a:p>
                  </a:txBody>
                  <a:tcPr/>
                </a:tc>
                <a:tc>
                  <a:txBody>
                    <a:bodyPr/>
                    <a:lstStyle/>
                    <a:p>
                      <a:pPr algn="r"/>
                      <a:r>
                        <a:rPr lang="tr-TR"/>
                        <a:t>40</a:t>
                      </a:r>
                    </a:p>
                  </a:txBody>
                  <a:tcPr/>
                </a:tc>
                <a:extLst>
                  <a:ext uri="{0D108BD9-81ED-4DB2-BD59-A6C34878D82A}">
                    <a16:rowId xmlns:a16="http://schemas.microsoft.com/office/drawing/2014/main" val="2167719942"/>
                  </a:ext>
                </a:extLst>
              </a:tr>
              <a:tr h="370840">
                <a:tc>
                  <a:txBody>
                    <a:bodyPr/>
                    <a:lstStyle/>
                    <a:p>
                      <a:r>
                        <a:rPr lang="tr-TR"/>
                        <a:t>-M</a:t>
                      </a:r>
                    </a:p>
                  </a:txBody>
                  <a:tcPr/>
                </a:tc>
                <a:tc>
                  <a:txBody>
                    <a:bodyPr/>
                    <a:lstStyle/>
                    <a:p>
                      <a:r>
                        <a:rPr lang="tr-TR"/>
                        <a:t>A3</a:t>
                      </a:r>
                    </a:p>
                  </a:txBody>
                  <a:tcPr/>
                </a:tc>
                <a:tc>
                  <a:txBody>
                    <a:bodyPr/>
                    <a:lstStyle/>
                    <a:p>
                      <a:pPr algn="r"/>
                      <a:r>
                        <a:rPr lang="tr-TR"/>
                        <a:t>1</a:t>
                      </a:r>
                    </a:p>
                  </a:txBody>
                  <a:tcPr/>
                </a:tc>
                <a:tc>
                  <a:txBody>
                    <a:bodyPr/>
                    <a:lstStyle/>
                    <a:p>
                      <a:pPr algn="r"/>
                      <a:r>
                        <a:rPr lang="tr-TR"/>
                        <a:t>1</a:t>
                      </a:r>
                    </a:p>
                  </a:txBody>
                  <a:tcPr/>
                </a:tc>
                <a:tc>
                  <a:txBody>
                    <a:bodyPr/>
                    <a:lstStyle/>
                    <a:p>
                      <a:pPr algn="r"/>
                      <a:r>
                        <a:rPr lang="tr-TR"/>
                        <a:t>0</a:t>
                      </a:r>
                    </a:p>
                  </a:txBody>
                  <a:tcPr/>
                </a:tc>
                <a:tc>
                  <a:txBody>
                    <a:bodyPr/>
                    <a:lstStyle/>
                    <a:p>
                      <a:pPr algn="r"/>
                      <a:r>
                        <a:rPr lang="tr-TR"/>
                        <a:t>0</a:t>
                      </a:r>
                    </a:p>
                  </a:txBody>
                  <a:tcPr/>
                </a:tc>
                <a:tc>
                  <a:txBody>
                    <a:bodyPr/>
                    <a:lstStyle/>
                    <a:p>
                      <a:pPr algn="r"/>
                      <a:r>
                        <a:rPr lang="tr-TR"/>
                        <a:t>-1</a:t>
                      </a:r>
                    </a:p>
                  </a:txBody>
                  <a:tcPr/>
                </a:tc>
                <a:tc>
                  <a:txBody>
                    <a:bodyPr/>
                    <a:lstStyle/>
                    <a:p>
                      <a:pPr algn="r"/>
                      <a:r>
                        <a:rPr lang="tr-TR"/>
                        <a:t>0</a:t>
                      </a:r>
                    </a:p>
                  </a:txBody>
                  <a:tcPr/>
                </a:tc>
                <a:tc>
                  <a:txBody>
                    <a:bodyPr/>
                    <a:lstStyle/>
                    <a:p>
                      <a:pPr algn="r"/>
                      <a:r>
                        <a:rPr lang="tr-TR"/>
                        <a:t>1</a:t>
                      </a:r>
                    </a:p>
                  </a:txBody>
                  <a:tcPr/>
                </a:tc>
                <a:tc>
                  <a:txBody>
                    <a:bodyPr/>
                    <a:lstStyle/>
                    <a:p>
                      <a:pPr algn="r"/>
                      <a:r>
                        <a:rPr lang="tr-TR"/>
                        <a:t>4</a:t>
                      </a:r>
                    </a:p>
                  </a:txBody>
                  <a:tcPr/>
                </a:tc>
                <a:extLst>
                  <a:ext uri="{0D108BD9-81ED-4DB2-BD59-A6C34878D82A}">
                    <a16:rowId xmlns:a16="http://schemas.microsoft.com/office/drawing/2014/main" val="214766237"/>
                  </a:ext>
                </a:extLst>
              </a:tr>
              <a:tr h="370840">
                <a:tc>
                  <a:txBody>
                    <a:bodyPr/>
                    <a:lstStyle/>
                    <a:p>
                      <a:r>
                        <a:rPr lang="tr-TR"/>
                        <a:t>Z</a:t>
                      </a:r>
                    </a:p>
                  </a:txBody>
                  <a:tcPr/>
                </a:tc>
                <a:tc>
                  <a:txBody>
                    <a:bodyPr/>
                    <a:lstStyle/>
                    <a:p>
                      <a:endParaRPr lang="tr-TR"/>
                    </a:p>
                  </a:txBody>
                  <a:tcPr/>
                </a:tc>
                <a:tc>
                  <a:txBody>
                    <a:bodyPr/>
                    <a:lstStyle/>
                    <a:p>
                      <a:pPr algn="r"/>
                      <a:r>
                        <a:rPr lang="tr-TR"/>
                        <a:t>-2M+3</a:t>
                      </a:r>
                    </a:p>
                  </a:txBody>
                  <a:tcPr/>
                </a:tc>
                <a:tc>
                  <a:txBody>
                    <a:bodyPr/>
                    <a:lstStyle/>
                    <a:p>
                      <a:pPr algn="r"/>
                      <a:r>
                        <a:rPr lang="tr-TR"/>
                        <a:t>-3M+1</a:t>
                      </a:r>
                    </a:p>
                  </a:txBody>
                  <a:tcPr/>
                </a:tc>
                <a:tc>
                  <a:txBody>
                    <a:bodyPr/>
                    <a:lstStyle/>
                    <a:p>
                      <a:pPr algn="r"/>
                      <a:r>
                        <a:rPr lang="tr-TR"/>
                        <a:t>1</a:t>
                      </a:r>
                    </a:p>
                  </a:txBody>
                  <a:tcPr/>
                </a:tc>
                <a:tc>
                  <a:txBody>
                    <a:bodyPr/>
                    <a:lstStyle/>
                    <a:p>
                      <a:pPr algn="r"/>
                      <a:r>
                        <a:rPr lang="tr-TR"/>
                        <a:t>M</a:t>
                      </a:r>
                    </a:p>
                  </a:txBody>
                  <a:tcPr/>
                </a:tc>
                <a:tc>
                  <a:txBody>
                    <a:bodyPr/>
                    <a:lstStyle/>
                    <a:p>
                      <a:pPr algn="r"/>
                      <a:r>
                        <a:rPr lang="tr-TR"/>
                        <a:t>M</a:t>
                      </a:r>
                    </a:p>
                  </a:txBody>
                  <a:tcPr/>
                </a:tc>
                <a:tc>
                  <a:txBody>
                    <a:bodyPr/>
                    <a:lstStyle/>
                    <a:p>
                      <a:pPr algn="r"/>
                      <a:r>
                        <a:rPr lang="tr-TR"/>
                        <a:t>-M</a:t>
                      </a:r>
                    </a:p>
                  </a:txBody>
                  <a:tcPr/>
                </a:tc>
                <a:tc>
                  <a:txBody>
                    <a:bodyPr/>
                    <a:lstStyle/>
                    <a:p>
                      <a:pPr algn="r"/>
                      <a:r>
                        <a:rPr lang="tr-TR"/>
                        <a:t>-M</a:t>
                      </a:r>
                    </a:p>
                  </a:txBody>
                  <a:tcPr/>
                </a:tc>
                <a:tc>
                  <a:txBody>
                    <a:bodyPr/>
                    <a:lstStyle/>
                    <a:p>
                      <a:pPr algn="r"/>
                      <a:endParaRPr lang="tr-TR"/>
                    </a:p>
                  </a:txBody>
                  <a:tcPr/>
                </a:tc>
                <a:extLst>
                  <a:ext uri="{0D108BD9-81ED-4DB2-BD59-A6C34878D82A}">
                    <a16:rowId xmlns:a16="http://schemas.microsoft.com/office/drawing/2014/main" val="2032131206"/>
                  </a:ext>
                </a:extLst>
              </a:tr>
              <a:tr h="370840">
                <a:tc>
                  <a:txBody>
                    <a:bodyPr/>
                    <a:lstStyle/>
                    <a:p>
                      <a:r>
                        <a:rPr lang="tr-TR"/>
                        <a:t>C-Z</a:t>
                      </a:r>
                    </a:p>
                  </a:txBody>
                  <a:tcPr/>
                </a:tc>
                <a:tc>
                  <a:txBody>
                    <a:bodyPr/>
                    <a:lstStyle/>
                    <a:p>
                      <a:endParaRPr lang="tr-TR"/>
                    </a:p>
                  </a:txBody>
                  <a:tcPr/>
                </a:tc>
                <a:tc>
                  <a:txBody>
                    <a:bodyPr/>
                    <a:lstStyle/>
                    <a:p>
                      <a:pPr algn="r"/>
                      <a:r>
                        <a:rPr lang="tr-TR"/>
                        <a:t>-1+2M</a:t>
                      </a:r>
                    </a:p>
                  </a:txBody>
                  <a:tcPr/>
                </a:tc>
                <a:tc>
                  <a:txBody>
                    <a:bodyPr/>
                    <a:lstStyle/>
                    <a:p>
                      <a:pPr algn="r"/>
                      <a:r>
                        <a:rPr lang="tr-TR"/>
                        <a:t>2+3M</a:t>
                      </a:r>
                    </a:p>
                  </a:txBody>
                  <a:tcPr/>
                </a:tc>
                <a:tc>
                  <a:txBody>
                    <a:bodyPr/>
                    <a:lstStyle/>
                    <a:p>
                      <a:pPr algn="r"/>
                      <a:r>
                        <a:rPr lang="tr-TR"/>
                        <a:t>0</a:t>
                      </a:r>
                    </a:p>
                  </a:txBody>
                  <a:tcPr/>
                </a:tc>
                <a:tc>
                  <a:txBody>
                    <a:bodyPr/>
                    <a:lstStyle/>
                    <a:p>
                      <a:pPr algn="r"/>
                      <a:r>
                        <a:rPr lang="tr-TR"/>
                        <a:t>-M</a:t>
                      </a:r>
                    </a:p>
                  </a:txBody>
                  <a:tcPr/>
                </a:tc>
                <a:tc>
                  <a:txBody>
                    <a:bodyPr/>
                    <a:lstStyle/>
                    <a:p>
                      <a:pPr algn="r"/>
                      <a:r>
                        <a:rPr lang="tr-TR"/>
                        <a:t>-M</a:t>
                      </a:r>
                    </a:p>
                  </a:txBody>
                  <a:tcPr/>
                </a:tc>
                <a:tc>
                  <a:txBody>
                    <a:bodyPr/>
                    <a:lstStyle/>
                    <a:p>
                      <a:pPr algn="r"/>
                      <a:r>
                        <a:rPr lang="tr-TR"/>
                        <a:t>0</a:t>
                      </a:r>
                    </a:p>
                  </a:txBody>
                  <a:tcPr/>
                </a:tc>
                <a:tc>
                  <a:txBody>
                    <a:bodyPr/>
                    <a:lstStyle/>
                    <a:p>
                      <a:pPr algn="r"/>
                      <a:r>
                        <a:rPr lang="tr-TR"/>
                        <a:t>0</a:t>
                      </a:r>
                    </a:p>
                  </a:txBody>
                  <a:tcPr/>
                </a:tc>
                <a:tc>
                  <a:txBody>
                    <a:bodyPr/>
                    <a:lstStyle/>
                    <a:p>
                      <a:pPr algn="r"/>
                      <a:endParaRPr lang="tr-TR"/>
                    </a:p>
                  </a:txBody>
                  <a:tcPr/>
                </a:tc>
                <a:extLst>
                  <a:ext uri="{0D108BD9-81ED-4DB2-BD59-A6C34878D82A}">
                    <a16:rowId xmlns:a16="http://schemas.microsoft.com/office/drawing/2014/main" val="1766332987"/>
                  </a:ext>
                </a:extLst>
              </a:tr>
            </a:tbl>
          </a:graphicData>
        </a:graphic>
      </p:graphicFrame>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BCDDB768-62E4-5A76-FB8D-D17EA4BF88C1}"/>
                  </a:ext>
                </a:extLst>
              </p:cNvPr>
              <p:cNvSpPr txBox="1"/>
              <p:nvPr/>
            </p:nvSpPr>
            <p:spPr>
              <a:xfrm>
                <a:off x="611560" y="1518345"/>
                <a:ext cx="2784480" cy="1477328"/>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tr-TR" b="0" i="1" smtClean="0">
                          <a:latin typeface="Cambria Math" panose="02040503050406030204" pitchFamily="18" charset="0"/>
                        </a:rPr>
                        <m:t>𝑀𝑎𝑘𝑠</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=2</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oMath>
                  </m:oMathPara>
                </a14:m>
                <a:endParaRPr lang="tr-TR" b="0"/>
              </a:p>
              <a:p>
                <a:pPr/>
                <a14:m>
                  <m:oMathPara xmlns:m="http://schemas.openxmlformats.org/officeDocument/2006/math">
                    <m:oMathParaPr>
                      <m:jc m:val="left"/>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+2 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 </m:t>
                      </m:r>
                      <m:r>
                        <a:rPr lang="tr-TR" b="0" i="1" smtClean="0">
                          <a:latin typeface="Cambria Math" panose="02040503050406030204" pitchFamily="18" charset="0"/>
                          <a:ea typeface="Cambria Math" panose="02040503050406030204" pitchFamily="18" charset="0"/>
                        </a:rPr>
                        <m:t>≥15</m:t>
                      </m:r>
                    </m:oMath>
                  </m:oMathPara>
                </a14:m>
                <a:endParaRPr lang="tr-TR" b="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tr-TR" b="0" i="1" smtClean="0">
                          <a:latin typeface="Cambria Math" panose="02040503050406030204" pitchFamily="18" charset="0"/>
                        </a:rPr>
                        <m:t>3</m:t>
                      </m:r>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≤40</m:t>
                      </m:r>
                    </m:oMath>
                  </m:oMathPara>
                </a14:m>
                <a:endParaRPr lang="tr-TR" b="0">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 </m:t>
                      </m:r>
                      <m:r>
                        <a:rPr lang="tr-TR" b="0" i="1" smtClean="0">
                          <a:latin typeface="Cambria Math" panose="02040503050406030204" pitchFamily="18" charset="0"/>
                          <a:ea typeface="Cambria Math" panose="02040503050406030204" pitchFamily="18" charset="0"/>
                        </a:rPr>
                        <m:t>≥4</m:t>
                      </m:r>
                    </m:oMath>
                  </m:oMathPara>
                </a14:m>
                <a:endParaRPr lang="tr-TR" b="0">
                  <a:ea typeface="Cambria Math" panose="02040503050406030204" pitchFamily="18" charset="0"/>
                </a:endParaRPr>
              </a:p>
              <a:p>
                <a:endParaRPr lang="tr-TR"/>
              </a:p>
            </p:txBody>
          </p:sp>
        </mc:Choice>
        <mc:Fallback xmlns="">
          <p:sp>
            <p:nvSpPr>
              <p:cNvPr id="7" name="Metin kutusu 6">
                <a:extLst>
                  <a:ext uri="{FF2B5EF4-FFF2-40B4-BE49-F238E27FC236}">
                    <a16:creationId xmlns:a16="http://schemas.microsoft.com/office/drawing/2014/main" id="{BCDDB768-62E4-5A76-FB8D-D17EA4BF88C1}"/>
                  </a:ext>
                </a:extLst>
              </p:cNvPr>
              <p:cNvSpPr txBox="1">
                <a:spLocks noRot="1" noChangeAspect="1" noMove="1" noResize="1" noEditPoints="1" noAdjustHandles="1" noChangeArrowheads="1" noChangeShapeType="1" noTextEdit="1"/>
              </p:cNvSpPr>
              <p:nvPr/>
            </p:nvSpPr>
            <p:spPr>
              <a:xfrm>
                <a:off x="611560" y="1518345"/>
                <a:ext cx="2784480" cy="1477328"/>
              </a:xfrm>
              <a:prstGeom prst="rect">
                <a:avLst/>
              </a:prstGeom>
              <a:blipFill>
                <a:blip r:embed="rId2"/>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70441248-9DC6-1FBB-F5D1-5214E775410B}"/>
                  </a:ext>
                </a:extLst>
              </p:cNvPr>
              <p:cNvSpPr txBox="1"/>
              <p:nvPr/>
            </p:nvSpPr>
            <p:spPr>
              <a:xfrm>
                <a:off x="4139952" y="1477913"/>
                <a:ext cx="2838213" cy="14773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𝑀𝑎𝑘𝑠</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=2</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oMath>
                  </m:oMathPara>
                </a14:m>
                <a:endParaRPr lang="tr-TR" b="0"/>
              </a:p>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+2 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𝐸</m:t>
                          </m:r>
                        </m:e>
                        <m:sub>
                          <m:r>
                            <a:rPr lang="tr-TR" b="0" i="1" smtClean="0">
                              <a:latin typeface="Cambria Math" panose="02040503050406030204" pitchFamily="18" charset="0"/>
                            </a:rPr>
                            <m:t>1</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𝐴</m:t>
                          </m:r>
                        </m:e>
                        <m:sub>
                          <m:r>
                            <a:rPr lang="tr-TR" b="0" i="1" smtClean="0">
                              <a:latin typeface="Cambria Math" panose="02040503050406030204" pitchFamily="18" charset="0"/>
                            </a:rPr>
                            <m:t>1</m:t>
                          </m:r>
                        </m:sub>
                      </m:sSub>
                      <m:r>
                        <a:rPr lang="tr-TR" b="0" i="1" smtClean="0">
                          <a:latin typeface="Cambria Math" panose="02040503050406030204" pitchFamily="18" charset="0"/>
                          <a:ea typeface="Cambria Math" panose="02040503050406030204" pitchFamily="18" charset="0"/>
                        </a:rPr>
                        <m:t>=15</m:t>
                      </m:r>
                    </m:oMath>
                  </m:oMathPara>
                </a14:m>
                <a:endParaRPr lang="tr-TR" b="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3</m:t>
                      </m:r>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=40</m:t>
                      </m:r>
                    </m:oMath>
                  </m:oMathPara>
                </a14:m>
                <a:endParaRPr lang="tr-TR" b="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a:latin typeface="Cambria Math" panose="02040503050406030204" pitchFamily="18" charset="0"/>
                        </a:rPr>
                        <m:t>−</m:t>
                      </m:r>
                      <m:sSub>
                        <m:sSubPr>
                          <m:ctrlPr>
                            <a:rPr lang="tr-TR" i="1">
                              <a:latin typeface="Cambria Math" panose="02040503050406030204" pitchFamily="18" charset="0"/>
                            </a:rPr>
                          </m:ctrlPr>
                        </m:sSubPr>
                        <m:e>
                          <m:r>
                            <a:rPr lang="tr-TR">
                              <a:latin typeface="Cambria Math" panose="02040503050406030204" pitchFamily="18" charset="0"/>
                            </a:rPr>
                            <m:t>𝐸</m:t>
                          </m:r>
                        </m:e>
                        <m:sub>
                          <m:r>
                            <a:rPr lang="tr-TR" b="0" i="1" smtClean="0">
                              <a:latin typeface="Cambria Math" panose="02040503050406030204" pitchFamily="18" charset="0"/>
                            </a:rPr>
                            <m:t>3</m:t>
                          </m:r>
                        </m:sub>
                      </m:sSub>
                      <m:r>
                        <a:rPr lang="tr-TR">
                          <a:latin typeface="Cambria Math" panose="02040503050406030204" pitchFamily="18" charset="0"/>
                        </a:rPr>
                        <m:t>+ </m:t>
                      </m:r>
                      <m:sSub>
                        <m:sSubPr>
                          <m:ctrlPr>
                            <a:rPr lang="tr-TR" i="1">
                              <a:latin typeface="Cambria Math" panose="02040503050406030204" pitchFamily="18" charset="0"/>
                            </a:rPr>
                          </m:ctrlPr>
                        </m:sSubPr>
                        <m:e>
                          <m:r>
                            <a:rPr lang="tr-TR">
                              <a:latin typeface="Cambria Math" panose="02040503050406030204" pitchFamily="18" charset="0"/>
                            </a:rPr>
                            <m:t>𝐴</m:t>
                          </m:r>
                        </m:e>
                        <m:sub>
                          <m:r>
                            <a:rPr lang="tr-TR" b="0" i="1" smtClean="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=4</m:t>
                      </m:r>
                    </m:oMath>
                  </m:oMathPara>
                </a14:m>
                <a:endParaRPr lang="tr-TR" b="0">
                  <a:ea typeface="Cambria Math" panose="02040503050406030204" pitchFamily="18" charset="0"/>
                </a:endParaRPr>
              </a:p>
              <a:p>
                <a:endParaRPr lang="tr-TR"/>
              </a:p>
            </p:txBody>
          </p:sp>
        </mc:Choice>
        <mc:Fallback xmlns="">
          <p:sp>
            <p:nvSpPr>
              <p:cNvPr id="8" name="Metin kutusu 7">
                <a:extLst>
                  <a:ext uri="{FF2B5EF4-FFF2-40B4-BE49-F238E27FC236}">
                    <a16:creationId xmlns:a16="http://schemas.microsoft.com/office/drawing/2014/main" id="{70441248-9DC6-1FBB-F5D1-5214E775410B}"/>
                  </a:ext>
                </a:extLst>
              </p:cNvPr>
              <p:cNvSpPr txBox="1">
                <a:spLocks noRot="1" noChangeAspect="1" noMove="1" noResize="1" noEditPoints="1" noAdjustHandles="1" noChangeArrowheads="1" noChangeShapeType="1" noTextEdit="1"/>
              </p:cNvSpPr>
              <p:nvPr/>
            </p:nvSpPr>
            <p:spPr>
              <a:xfrm>
                <a:off x="4139952" y="1477913"/>
                <a:ext cx="2838213" cy="1477328"/>
              </a:xfrm>
              <a:prstGeom prst="rect">
                <a:avLst/>
              </a:prstGeom>
              <a:blipFill>
                <a:blip r:embed="rId3"/>
                <a:stretch>
                  <a:fillRect/>
                </a:stretch>
              </a:blipFill>
            </p:spPr>
            <p:txBody>
              <a:bodyPr/>
              <a:lstStyle/>
              <a:p>
                <a:r>
                  <a:rPr lang="tr-TR">
                    <a:noFill/>
                  </a:rPr>
                  <a:t> </a:t>
                </a:r>
              </a:p>
            </p:txBody>
          </p:sp>
        </mc:Fallback>
      </mc:AlternateContent>
      <p:sp>
        <p:nvSpPr>
          <p:cNvPr id="9" name="Açıklama Balonu: Aşağı Ok 8">
            <a:extLst>
              <a:ext uri="{FF2B5EF4-FFF2-40B4-BE49-F238E27FC236}">
                <a16:creationId xmlns:a16="http://schemas.microsoft.com/office/drawing/2014/main" id="{56CD5AF6-1634-8CD7-5937-22F7306EEF1F}"/>
              </a:ext>
            </a:extLst>
          </p:cNvPr>
          <p:cNvSpPr/>
          <p:nvPr/>
        </p:nvSpPr>
        <p:spPr>
          <a:xfrm>
            <a:off x="2603681" y="2955241"/>
            <a:ext cx="3154178" cy="591928"/>
          </a:xfrm>
          <a:prstGeom prst="downArrowCallout">
            <a:avLst/>
          </a:prstGeom>
          <a:solidFill>
            <a:schemeClr val="accent1">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200">
                <a:solidFill>
                  <a:srgbClr val="EA6131"/>
                </a:solidFill>
              </a:rPr>
              <a:t>Birim Matris Bileşeni ve doğrudan temele aldık.</a:t>
            </a:r>
          </a:p>
        </p:txBody>
      </p:sp>
    </p:spTree>
    <p:extLst>
      <p:ext uri="{BB962C8B-B14F-4D97-AF65-F5344CB8AC3E}">
        <p14:creationId xmlns:p14="http://schemas.microsoft.com/office/powerpoint/2010/main" val="29769427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BB837414-58EF-A13D-7A4C-9210BF3E9955}"/>
              </a:ext>
            </a:extLst>
          </p:cNvPr>
          <p:cNvSpPr>
            <a:spLocks noGrp="1"/>
          </p:cNvSpPr>
          <p:nvPr>
            <p:ph type="ctrTitle"/>
          </p:nvPr>
        </p:nvSpPr>
        <p:spPr/>
        <p:txBody>
          <a:bodyPr/>
          <a:lstStyle/>
          <a:p>
            <a:r>
              <a:rPr lang="tr-TR" dirty="0">
                <a:solidFill>
                  <a:srgbClr val="EA6131"/>
                </a:solidFill>
              </a:rPr>
              <a:t>İ</a:t>
            </a:r>
            <a:r>
              <a:rPr lang="tr-TR" dirty="0"/>
              <a:t>ki Fa</a:t>
            </a:r>
            <a:r>
              <a:rPr lang="tr-TR" dirty="0">
                <a:solidFill>
                  <a:srgbClr val="EA6131"/>
                </a:solidFill>
              </a:rPr>
              <a:t>z</a:t>
            </a:r>
            <a:r>
              <a:rPr lang="tr-TR" dirty="0"/>
              <a:t> Y</a:t>
            </a:r>
            <a:r>
              <a:rPr lang="tr-TR" dirty="0">
                <a:solidFill>
                  <a:srgbClr val="EA6131"/>
                </a:solidFill>
              </a:rPr>
              <a:t>ö</a:t>
            </a:r>
            <a:r>
              <a:rPr lang="tr-TR" dirty="0"/>
              <a:t>ntemi</a:t>
            </a:r>
          </a:p>
        </p:txBody>
      </p:sp>
    </p:spTree>
    <p:extLst>
      <p:ext uri="{BB962C8B-B14F-4D97-AF65-F5344CB8AC3E}">
        <p14:creationId xmlns:p14="http://schemas.microsoft.com/office/powerpoint/2010/main" val="15099326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34879823-D457-A1E7-3C8A-195EBB8FC7A8}"/>
              </a:ext>
            </a:extLst>
          </p:cNvPr>
          <p:cNvSpPr>
            <a:spLocks noGrp="1"/>
          </p:cNvSpPr>
          <p:nvPr>
            <p:ph idx="1"/>
          </p:nvPr>
        </p:nvSpPr>
        <p:spPr/>
        <p:txBody>
          <a:bodyPr/>
          <a:lstStyle/>
          <a:p>
            <a:r>
              <a:rPr lang="tr-TR" dirty="0"/>
              <a:t>Yöntemin amacı problemi iki faz halinde çözmektir. </a:t>
            </a:r>
          </a:p>
          <a:p>
            <a:endParaRPr lang="tr-TR" dirty="0"/>
          </a:p>
          <a:p>
            <a:r>
              <a:rPr lang="tr-TR" dirty="0"/>
              <a:t>I. Fazda problem yapay değişkenleri minimize eden bir amaç fonksiyonu ile (kısıtlar orijinal problemde olduğu şekilde kullanılır) çözülür. Optimum çözüme ulaşıldıktan sonra, </a:t>
            </a:r>
          </a:p>
          <a:p>
            <a:endParaRPr lang="tr-TR" dirty="0"/>
          </a:p>
          <a:p>
            <a:r>
              <a:rPr lang="tr-TR" dirty="0"/>
              <a:t>II: faz için I. Faz optimum çözüm tablosu kullanılarak tekrar formüle edilir ve amaç fonksiyonu problemin orijinal amaç fonksiyonudur.</a:t>
            </a:r>
          </a:p>
          <a:p>
            <a:endParaRPr lang="tr-TR" dirty="0"/>
          </a:p>
          <a:p>
            <a:r>
              <a:rPr lang="tr-TR" dirty="0"/>
              <a:t>Yeni optimizasyon modeli çözülür.</a:t>
            </a:r>
          </a:p>
          <a:p>
            <a:endParaRPr lang="tr-TR" dirty="0"/>
          </a:p>
        </p:txBody>
      </p:sp>
      <p:sp>
        <p:nvSpPr>
          <p:cNvPr id="3" name="Başlık 2">
            <a:extLst>
              <a:ext uri="{FF2B5EF4-FFF2-40B4-BE49-F238E27FC236}">
                <a16:creationId xmlns:a16="http://schemas.microsoft.com/office/drawing/2014/main" id="{C1345D22-8EDE-26B6-0EBF-5E9AB781B8CB}"/>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10646610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F0340727-6E4E-1BAB-6498-F2B50D39433C}"/>
              </a:ext>
            </a:extLst>
          </p:cNvPr>
          <p:cNvSpPr>
            <a:spLocks noGrp="1"/>
          </p:cNvSpPr>
          <p:nvPr>
            <p:ph idx="1"/>
          </p:nvPr>
        </p:nvSpPr>
        <p:spPr/>
        <p:txBody>
          <a:bodyPr/>
          <a:lstStyle/>
          <a:p>
            <a:endParaRPr lang="tr-TR" dirty="0"/>
          </a:p>
        </p:txBody>
      </p:sp>
      <p:sp>
        <p:nvSpPr>
          <p:cNvPr id="3" name="Başlık 2">
            <a:extLst>
              <a:ext uri="{FF2B5EF4-FFF2-40B4-BE49-F238E27FC236}">
                <a16:creationId xmlns:a16="http://schemas.microsoft.com/office/drawing/2014/main" id="{4FAFD6AB-D7EE-552A-2AFC-E822303F2217}"/>
              </a:ext>
            </a:extLst>
          </p:cNvPr>
          <p:cNvSpPr>
            <a:spLocks noGrp="1"/>
          </p:cNvSpPr>
          <p:nvPr>
            <p:ph type="title"/>
          </p:nvPr>
        </p:nvSpPr>
        <p:spPr/>
        <p:txBody>
          <a:bodyPr/>
          <a:lstStyle/>
          <a:p>
            <a:endParaRPr lang="tr-T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8028C8F-CF52-8CF9-EF7C-2FADAC914CDC}"/>
                  </a:ext>
                </a:extLst>
              </p:cNvPr>
              <p:cNvSpPr txBox="1"/>
              <p:nvPr/>
            </p:nvSpPr>
            <p:spPr>
              <a:xfrm>
                <a:off x="3013232" y="1489368"/>
                <a:ext cx="18717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min</m:t>
                          </m:r>
                        </m:fName>
                        <m:e>
                          <m:r>
                            <a:rPr lang="tr-TR" b="0" i="1" smtClean="0">
                              <a:latin typeface="Cambria Math" panose="02040503050406030204" pitchFamily="18" charset="0"/>
                            </a:rPr>
                            <m:t>𝑧</m:t>
                          </m:r>
                          <m:r>
                            <a:rPr lang="tr-TR" b="0" i="1" smtClean="0">
                              <a:latin typeface="Cambria Math" panose="02040503050406030204" pitchFamily="18" charset="0"/>
                            </a:rPr>
                            <m:t>=4</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e>
                      </m:func>
                    </m:oMath>
                  </m:oMathPara>
                </a14:m>
                <a:endParaRPr lang="tr-TR" dirty="0"/>
              </a:p>
            </p:txBody>
          </p:sp>
        </mc:Choice>
        <mc:Fallback xmlns="">
          <p:sp>
            <p:nvSpPr>
              <p:cNvPr id="4" name="TextBox 3">
                <a:extLst>
                  <a:ext uri="{FF2B5EF4-FFF2-40B4-BE49-F238E27FC236}">
                    <a16:creationId xmlns:a16="http://schemas.microsoft.com/office/drawing/2014/main" id="{C8028C8F-CF52-8CF9-EF7C-2FADAC914CDC}"/>
                  </a:ext>
                </a:extLst>
              </p:cNvPr>
              <p:cNvSpPr txBox="1">
                <a:spLocks noRot="1" noChangeAspect="1" noMove="1" noResize="1" noEditPoints="1" noAdjustHandles="1" noChangeArrowheads="1" noChangeShapeType="1" noTextEdit="1"/>
              </p:cNvSpPr>
              <p:nvPr/>
            </p:nvSpPr>
            <p:spPr>
              <a:xfrm>
                <a:off x="3013232" y="1489368"/>
                <a:ext cx="1871794" cy="276999"/>
              </a:xfrm>
              <a:prstGeom prst="rect">
                <a:avLst/>
              </a:prstGeom>
              <a:blipFill>
                <a:blip r:embed="rId2"/>
                <a:stretch>
                  <a:fillRect l="-326" b="-1521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F6029ED-4AB9-5459-45D5-E24FC757377D}"/>
                  </a:ext>
                </a:extLst>
              </p:cNvPr>
              <p:cNvSpPr txBox="1"/>
              <p:nvPr/>
            </p:nvSpPr>
            <p:spPr>
              <a:xfrm>
                <a:off x="3314890" y="2092683"/>
                <a:ext cx="19756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i="1">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𝐴</m:t>
                          </m:r>
                        </m:e>
                        <m:sub>
                          <m:r>
                            <a:rPr lang="tr-TR" b="0" i="1" smtClean="0">
                              <a:latin typeface="Cambria Math" panose="02040503050406030204" pitchFamily="18" charset="0"/>
                            </a:rPr>
                            <m:t>1</m:t>
                          </m:r>
                        </m:sub>
                      </m:sSub>
                      <m:r>
                        <a:rPr lang="tr-TR" b="0" i="1" smtClean="0">
                          <a:latin typeface="Cambria Math" panose="02040503050406030204" pitchFamily="18" charset="0"/>
                        </a:rPr>
                        <m:t>=3</m:t>
                      </m:r>
                    </m:oMath>
                  </m:oMathPara>
                </a14:m>
                <a:endParaRPr lang="tr-TR" dirty="0"/>
              </a:p>
            </p:txBody>
          </p:sp>
        </mc:Choice>
        <mc:Fallback xmlns="">
          <p:sp>
            <p:nvSpPr>
              <p:cNvPr id="5" name="TextBox 4">
                <a:extLst>
                  <a:ext uri="{FF2B5EF4-FFF2-40B4-BE49-F238E27FC236}">
                    <a16:creationId xmlns:a16="http://schemas.microsoft.com/office/drawing/2014/main" id="{2F6029ED-4AB9-5459-45D5-E24FC757377D}"/>
                  </a:ext>
                </a:extLst>
              </p:cNvPr>
              <p:cNvSpPr txBox="1">
                <a:spLocks noRot="1" noChangeAspect="1" noMove="1" noResize="1" noEditPoints="1" noAdjustHandles="1" noChangeArrowheads="1" noChangeShapeType="1" noTextEdit="1"/>
              </p:cNvSpPr>
              <p:nvPr/>
            </p:nvSpPr>
            <p:spPr>
              <a:xfrm>
                <a:off x="3314890" y="2092683"/>
                <a:ext cx="1975605" cy="276999"/>
              </a:xfrm>
              <a:prstGeom prst="rect">
                <a:avLst/>
              </a:prstGeom>
              <a:blipFill>
                <a:blip r:embed="rId3"/>
                <a:stretch>
                  <a:fillRect l="-2160" r="-1852" b="-1521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33B5998-8F85-E20B-58ED-7BB330397A27}"/>
                  </a:ext>
                </a:extLst>
              </p:cNvPr>
              <p:cNvSpPr txBox="1"/>
              <p:nvPr/>
            </p:nvSpPr>
            <p:spPr>
              <a:xfrm>
                <a:off x="3314890" y="2557498"/>
                <a:ext cx="273312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4</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+3 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𝐸</m:t>
                          </m:r>
                        </m:e>
                        <m:sub>
                          <m:r>
                            <a:rPr lang="tr-TR" b="0" i="1" smtClean="0">
                              <a:latin typeface="Cambria Math" panose="02040503050406030204" pitchFamily="18" charset="0"/>
                            </a:rPr>
                            <m:t>2</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𝐴</m:t>
                          </m:r>
                        </m:e>
                        <m:sub>
                          <m:r>
                            <a:rPr lang="tr-TR" b="0" i="1" smtClean="0">
                              <a:latin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rPr>
                        <m:t>6</m:t>
                      </m:r>
                    </m:oMath>
                  </m:oMathPara>
                </a14:m>
                <a:endParaRPr lang="tr-TR" dirty="0"/>
              </a:p>
            </p:txBody>
          </p:sp>
        </mc:Choice>
        <mc:Fallback xmlns="">
          <p:sp>
            <p:nvSpPr>
              <p:cNvPr id="6" name="TextBox 5">
                <a:extLst>
                  <a:ext uri="{FF2B5EF4-FFF2-40B4-BE49-F238E27FC236}">
                    <a16:creationId xmlns:a16="http://schemas.microsoft.com/office/drawing/2014/main" id="{233B5998-8F85-E20B-58ED-7BB330397A27}"/>
                  </a:ext>
                </a:extLst>
              </p:cNvPr>
              <p:cNvSpPr txBox="1">
                <a:spLocks noRot="1" noChangeAspect="1" noMove="1" noResize="1" noEditPoints="1" noAdjustHandles="1" noChangeArrowheads="1" noChangeShapeType="1" noTextEdit="1"/>
              </p:cNvSpPr>
              <p:nvPr/>
            </p:nvSpPr>
            <p:spPr>
              <a:xfrm>
                <a:off x="3314890" y="2557498"/>
                <a:ext cx="2733121" cy="276999"/>
              </a:xfrm>
              <a:prstGeom prst="rect">
                <a:avLst/>
              </a:prstGeom>
              <a:blipFill>
                <a:blip r:embed="rId4"/>
                <a:stretch>
                  <a:fillRect l="-446" r="-223" b="-1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AA82AC4-C033-2BE8-6B01-1CC87E30EDBC}"/>
                  </a:ext>
                </a:extLst>
              </p:cNvPr>
              <p:cNvSpPr txBox="1"/>
              <p:nvPr/>
            </p:nvSpPr>
            <p:spPr>
              <a:xfrm>
                <a:off x="3314890" y="3022313"/>
                <a:ext cx="20145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+2 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𝑆</m:t>
                          </m:r>
                        </m:e>
                        <m:sub>
                          <m:r>
                            <a:rPr lang="tr-TR" b="0" i="1" smtClean="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rPr>
                        <m:t>4</m:t>
                      </m:r>
                    </m:oMath>
                  </m:oMathPara>
                </a14:m>
                <a:endParaRPr lang="tr-TR" dirty="0"/>
              </a:p>
            </p:txBody>
          </p:sp>
        </mc:Choice>
        <mc:Fallback xmlns="">
          <p:sp>
            <p:nvSpPr>
              <p:cNvPr id="7" name="TextBox 6">
                <a:extLst>
                  <a:ext uri="{FF2B5EF4-FFF2-40B4-BE49-F238E27FC236}">
                    <a16:creationId xmlns:a16="http://schemas.microsoft.com/office/drawing/2014/main" id="{4AA82AC4-C033-2BE8-6B01-1CC87E30EDBC}"/>
                  </a:ext>
                </a:extLst>
              </p:cNvPr>
              <p:cNvSpPr txBox="1">
                <a:spLocks noRot="1" noChangeAspect="1" noMove="1" noResize="1" noEditPoints="1" noAdjustHandles="1" noChangeArrowheads="1" noChangeShapeType="1" noTextEdit="1"/>
              </p:cNvSpPr>
              <p:nvPr/>
            </p:nvSpPr>
            <p:spPr>
              <a:xfrm>
                <a:off x="3314890" y="3022313"/>
                <a:ext cx="2014589" cy="276999"/>
              </a:xfrm>
              <a:prstGeom prst="rect">
                <a:avLst/>
              </a:prstGeom>
              <a:blipFill>
                <a:blip r:embed="rId5"/>
                <a:stretch>
                  <a:fillRect r="-303" b="-15556"/>
                </a:stretch>
              </a:blipFill>
            </p:spPr>
            <p:txBody>
              <a:bodyPr/>
              <a:lstStyle/>
              <a:p>
                <a:r>
                  <a:rPr lang="tr-TR">
                    <a:noFill/>
                  </a:rPr>
                  <a:t> </a:t>
                </a:r>
              </a:p>
            </p:txBody>
          </p:sp>
        </mc:Fallback>
      </mc:AlternateContent>
      <p:sp>
        <p:nvSpPr>
          <p:cNvPr id="8" name="Rectangle 2">
            <a:extLst>
              <a:ext uri="{FF2B5EF4-FFF2-40B4-BE49-F238E27FC236}">
                <a16:creationId xmlns:a16="http://schemas.microsoft.com/office/drawing/2014/main" id="{1E9FEB19-7FCD-BF2A-469B-9E7EBDC9B103}"/>
              </a:ext>
            </a:extLst>
          </p:cNvPr>
          <p:cNvSpPr/>
          <p:nvPr/>
        </p:nvSpPr>
        <p:spPr>
          <a:xfrm>
            <a:off x="2699792" y="1966732"/>
            <a:ext cx="38989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mc:AlternateContent xmlns:mc="http://schemas.openxmlformats.org/markup-compatibility/2006" xmlns:a14="http://schemas.microsoft.com/office/drawing/2010/main">
        <mc:Choice Requires="a14">
          <p:sp>
            <p:nvSpPr>
              <p:cNvPr id="9" name="TextBox 3">
                <a:extLst>
                  <a:ext uri="{FF2B5EF4-FFF2-40B4-BE49-F238E27FC236}">
                    <a16:creationId xmlns:a16="http://schemas.microsoft.com/office/drawing/2014/main" id="{B96D6B03-FD20-4668-A2DF-42DAA4BF17B1}"/>
                  </a:ext>
                </a:extLst>
              </p:cNvPr>
              <p:cNvSpPr txBox="1"/>
              <p:nvPr/>
            </p:nvSpPr>
            <p:spPr>
              <a:xfrm>
                <a:off x="3112233" y="4365104"/>
                <a:ext cx="17727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min</m:t>
                          </m:r>
                        </m:fName>
                        <m:e>
                          <m:r>
                            <a:rPr lang="tr-TR" b="0" i="1" smtClean="0">
                              <a:latin typeface="Cambria Math" panose="02040503050406030204" pitchFamily="18" charset="0"/>
                            </a:rPr>
                            <m:t>𝐺</m:t>
                          </m:r>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𝐴</m:t>
                              </m:r>
                            </m:e>
                            <m:sub>
                              <m:r>
                                <a:rPr lang="tr-TR" b="0" i="1" smtClean="0">
                                  <a:latin typeface="Cambria Math" panose="02040503050406030204" pitchFamily="18" charset="0"/>
                                </a:rPr>
                                <m:t>1</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𝐴</m:t>
                              </m:r>
                            </m:e>
                            <m:sub>
                              <m:r>
                                <a:rPr lang="tr-TR" b="0" i="1" smtClean="0">
                                  <a:latin typeface="Cambria Math" panose="02040503050406030204" pitchFamily="18" charset="0"/>
                                </a:rPr>
                                <m:t>2</m:t>
                              </m:r>
                            </m:sub>
                          </m:sSub>
                        </m:e>
                      </m:func>
                    </m:oMath>
                  </m:oMathPara>
                </a14:m>
                <a:endParaRPr lang="tr-TR" dirty="0"/>
              </a:p>
            </p:txBody>
          </p:sp>
        </mc:Choice>
        <mc:Fallback xmlns="">
          <p:sp>
            <p:nvSpPr>
              <p:cNvPr id="9" name="TextBox 3">
                <a:extLst>
                  <a:ext uri="{FF2B5EF4-FFF2-40B4-BE49-F238E27FC236}">
                    <a16:creationId xmlns:a16="http://schemas.microsoft.com/office/drawing/2014/main" id="{B96D6B03-FD20-4668-A2DF-42DAA4BF17B1}"/>
                  </a:ext>
                </a:extLst>
              </p:cNvPr>
              <p:cNvSpPr txBox="1">
                <a:spLocks noRot="1" noChangeAspect="1" noMove="1" noResize="1" noEditPoints="1" noAdjustHandles="1" noChangeArrowheads="1" noChangeShapeType="1" noTextEdit="1"/>
              </p:cNvSpPr>
              <p:nvPr/>
            </p:nvSpPr>
            <p:spPr>
              <a:xfrm>
                <a:off x="3112233" y="4365104"/>
                <a:ext cx="1772793" cy="276999"/>
              </a:xfrm>
              <a:prstGeom prst="rect">
                <a:avLst/>
              </a:prstGeom>
              <a:blipFill>
                <a:blip r:embed="rId6"/>
                <a:stretch>
                  <a:fillRect l="-2414" r="-690" b="-17778"/>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 name="TextBox 4">
                <a:extLst>
                  <a:ext uri="{FF2B5EF4-FFF2-40B4-BE49-F238E27FC236}">
                    <a16:creationId xmlns:a16="http://schemas.microsoft.com/office/drawing/2014/main" id="{5423BD45-D483-8CD7-B312-88B210CD6B79}"/>
                  </a:ext>
                </a:extLst>
              </p:cNvPr>
              <p:cNvSpPr txBox="1"/>
              <p:nvPr/>
            </p:nvSpPr>
            <p:spPr>
              <a:xfrm>
                <a:off x="3413891" y="4968419"/>
                <a:ext cx="2036391" cy="3046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 </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𝐴</m:t>
                          </m:r>
                        </m:e>
                        <m:sub>
                          <m:r>
                            <a:rPr lang="tr-TR" b="0" i="1" smtClean="0">
                              <a:latin typeface="Cambria Math" panose="02040503050406030204" pitchFamily="18" charset="0"/>
                            </a:rPr>
                            <m:t>1</m:t>
                          </m:r>
                        </m:sub>
                        <m:sup/>
                      </m:sSubSup>
                      <m:r>
                        <a:rPr lang="tr-TR" b="0" i="1" smtClean="0">
                          <a:latin typeface="Cambria Math" panose="02040503050406030204" pitchFamily="18" charset="0"/>
                        </a:rPr>
                        <m:t>=3</m:t>
                      </m:r>
                    </m:oMath>
                  </m:oMathPara>
                </a14:m>
                <a:endParaRPr lang="tr-TR" dirty="0"/>
              </a:p>
            </p:txBody>
          </p:sp>
        </mc:Choice>
        <mc:Fallback xmlns="">
          <p:sp>
            <p:nvSpPr>
              <p:cNvPr id="10" name="TextBox 4">
                <a:extLst>
                  <a:ext uri="{FF2B5EF4-FFF2-40B4-BE49-F238E27FC236}">
                    <a16:creationId xmlns:a16="http://schemas.microsoft.com/office/drawing/2014/main" id="{5423BD45-D483-8CD7-B312-88B210CD6B79}"/>
                  </a:ext>
                </a:extLst>
              </p:cNvPr>
              <p:cNvSpPr txBox="1">
                <a:spLocks noRot="1" noChangeAspect="1" noMove="1" noResize="1" noEditPoints="1" noAdjustHandles="1" noChangeArrowheads="1" noChangeShapeType="1" noTextEdit="1"/>
              </p:cNvSpPr>
              <p:nvPr/>
            </p:nvSpPr>
            <p:spPr>
              <a:xfrm>
                <a:off x="3413891" y="4968419"/>
                <a:ext cx="2036391" cy="304699"/>
              </a:xfrm>
              <a:prstGeom prst="rect">
                <a:avLst/>
              </a:prstGeom>
              <a:blipFill>
                <a:blip r:embed="rId7"/>
                <a:stretch>
                  <a:fillRect l="-1796" r="-2096" b="-1800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1" name="TextBox 5">
                <a:extLst>
                  <a:ext uri="{FF2B5EF4-FFF2-40B4-BE49-F238E27FC236}">
                    <a16:creationId xmlns:a16="http://schemas.microsoft.com/office/drawing/2014/main" id="{80D3EA05-0863-5F5B-5296-790F346E954F}"/>
                  </a:ext>
                </a:extLst>
              </p:cNvPr>
              <p:cNvSpPr txBox="1"/>
              <p:nvPr/>
            </p:nvSpPr>
            <p:spPr>
              <a:xfrm>
                <a:off x="3413891" y="5433234"/>
                <a:ext cx="2730876" cy="3052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4</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+3 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𝐸</m:t>
                          </m:r>
                        </m:e>
                        <m:sub>
                          <m:r>
                            <a:rPr lang="tr-TR" b="0" i="1" smtClean="0">
                              <a:latin typeface="Cambria Math" panose="02040503050406030204" pitchFamily="18" charset="0"/>
                            </a:rPr>
                            <m:t>2</m:t>
                          </m:r>
                        </m:sub>
                      </m:sSub>
                      <m:r>
                        <a:rPr lang="tr-TR" b="0" i="1" smtClean="0">
                          <a:latin typeface="Cambria Math" panose="02040503050406030204" pitchFamily="18" charset="0"/>
                        </a:rPr>
                        <m:t>+ </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𝐴</m:t>
                          </m:r>
                        </m:e>
                        <m:sub>
                          <m:r>
                            <a:rPr lang="tr-TR" b="0" i="1" smtClean="0">
                              <a:latin typeface="Cambria Math" panose="02040503050406030204" pitchFamily="18" charset="0"/>
                            </a:rPr>
                            <m:t>2</m:t>
                          </m:r>
                        </m:sub>
                        <m:sup/>
                      </m:sSubSup>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rPr>
                        <m:t>6</m:t>
                      </m:r>
                    </m:oMath>
                  </m:oMathPara>
                </a14:m>
                <a:endParaRPr lang="tr-TR" dirty="0"/>
              </a:p>
            </p:txBody>
          </p:sp>
        </mc:Choice>
        <mc:Fallback xmlns="">
          <p:sp>
            <p:nvSpPr>
              <p:cNvPr id="11" name="TextBox 5">
                <a:extLst>
                  <a:ext uri="{FF2B5EF4-FFF2-40B4-BE49-F238E27FC236}">
                    <a16:creationId xmlns:a16="http://schemas.microsoft.com/office/drawing/2014/main" id="{80D3EA05-0863-5F5B-5296-790F346E954F}"/>
                  </a:ext>
                </a:extLst>
              </p:cNvPr>
              <p:cNvSpPr txBox="1">
                <a:spLocks noRot="1" noChangeAspect="1" noMove="1" noResize="1" noEditPoints="1" noAdjustHandles="1" noChangeArrowheads="1" noChangeShapeType="1" noTextEdit="1"/>
              </p:cNvSpPr>
              <p:nvPr/>
            </p:nvSpPr>
            <p:spPr>
              <a:xfrm>
                <a:off x="3413891" y="5433234"/>
                <a:ext cx="2730876" cy="305212"/>
              </a:xfrm>
              <a:prstGeom prst="rect">
                <a:avLst/>
              </a:prstGeom>
              <a:blipFill>
                <a:blip r:embed="rId8"/>
                <a:stretch>
                  <a:fillRect l="-1339" r="-1563" b="-1800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2" name="TextBox 6">
                <a:extLst>
                  <a:ext uri="{FF2B5EF4-FFF2-40B4-BE49-F238E27FC236}">
                    <a16:creationId xmlns:a16="http://schemas.microsoft.com/office/drawing/2014/main" id="{655EB6E9-9BBA-56AA-BE96-02DE3006EAB5}"/>
                  </a:ext>
                </a:extLst>
              </p:cNvPr>
              <p:cNvSpPr txBox="1"/>
              <p:nvPr/>
            </p:nvSpPr>
            <p:spPr>
              <a:xfrm>
                <a:off x="3413891" y="5898049"/>
                <a:ext cx="20145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+2 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𝑆</m:t>
                          </m:r>
                        </m:e>
                        <m:sub>
                          <m:r>
                            <a:rPr lang="tr-TR" b="0" i="1" smtClean="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rPr>
                        <m:t>4</m:t>
                      </m:r>
                    </m:oMath>
                  </m:oMathPara>
                </a14:m>
                <a:endParaRPr lang="tr-TR" dirty="0"/>
              </a:p>
            </p:txBody>
          </p:sp>
        </mc:Choice>
        <mc:Fallback xmlns="">
          <p:sp>
            <p:nvSpPr>
              <p:cNvPr id="12" name="TextBox 6">
                <a:extLst>
                  <a:ext uri="{FF2B5EF4-FFF2-40B4-BE49-F238E27FC236}">
                    <a16:creationId xmlns:a16="http://schemas.microsoft.com/office/drawing/2014/main" id="{655EB6E9-9BBA-56AA-BE96-02DE3006EAB5}"/>
                  </a:ext>
                </a:extLst>
              </p:cNvPr>
              <p:cNvSpPr txBox="1">
                <a:spLocks noRot="1" noChangeAspect="1" noMove="1" noResize="1" noEditPoints="1" noAdjustHandles="1" noChangeArrowheads="1" noChangeShapeType="1" noTextEdit="1"/>
              </p:cNvSpPr>
              <p:nvPr/>
            </p:nvSpPr>
            <p:spPr>
              <a:xfrm>
                <a:off x="3413891" y="5898049"/>
                <a:ext cx="2014589" cy="276999"/>
              </a:xfrm>
              <a:prstGeom prst="rect">
                <a:avLst/>
              </a:prstGeom>
              <a:blipFill>
                <a:blip r:embed="rId9"/>
                <a:stretch>
                  <a:fillRect r="-606" b="-15556"/>
                </a:stretch>
              </a:blipFill>
            </p:spPr>
            <p:txBody>
              <a:bodyPr/>
              <a:lstStyle/>
              <a:p>
                <a:r>
                  <a:rPr lang="tr-TR">
                    <a:noFill/>
                  </a:rPr>
                  <a:t> </a:t>
                </a:r>
              </a:p>
            </p:txBody>
          </p:sp>
        </mc:Fallback>
      </mc:AlternateContent>
    </p:spTree>
    <p:extLst>
      <p:ext uri="{BB962C8B-B14F-4D97-AF65-F5344CB8AC3E}">
        <p14:creationId xmlns:p14="http://schemas.microsoft.com/office/powerpoint/2010/main" val="12909797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B5CC5958-B20F-66D2-C791-1136BAEEDC7C}"/>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EAE9D398-FF83-6527-D00F-ECCEC7085E63}"/>
              </a:ext>
            </a:extLst>
          </p:cNvPr>
          <p:cNvSpPr>
            <a:spLocks noGrp="1"/>
          </p:cNvSpPr>
          <p:nvPr>
            <p:ph type="title"/>
          </p:nvPr>
        </p:nvSpPr>
        <p:spPr/>
        <p:txBody>
          <a:bodyPr/>
          <a:lstStyle/>
          <a:p>
            <a:r>
              <a:rPr lang="tr-TR" dirty="0"/>
              <a:t>Faz 1: 1. iterasyon</a:t>
            </a:r>
          </a:p>
        </p:txBody>
      </p:sp>
      <p:graphicFrame>
        <p:nvGraphicFramePr>
          <p:cNvPr id="4" name="Table 4">
            <a:extLst>
              <a:ext uri="{FF2B5EF4-FFF2-40B4-BE49-F238E27FC236}">
                <a16:creationId xmlns:a16="http://schemas.microsoft.com/office/drawing/2014/main" id="{969E09DD-7B47-F2D6-EC49-67EA88AF04E3}"/>
              </a:ext>
            </a:extLst>
          </p:cNvPr>
          <p:cNvGraphicFramePr>
            <a:graphicFrameLocks/>
          </p:cNvGraphicFramePr>
          <p:nvPr>
            <p:extLst>
              <p:ext uri="{D42A27DB-BD31-4B8C-83A1-F6EECF244321}">
                <p14:modId xmlns:p14="http://schemas.microsoft.com/office/powerpoint/2010/main" val="245779417"/>
              </p:ext>
            </p:extLst>
          </p:nvPr>
        </p:nvGraphicFramePr>
        <p:xfrm>
          <a:off x="259380" y="1491201"/>
          <a:ext cx="8594721" cy="2225040"/>
        </p:xfrm>
        <a:graphic>
          <a:graphicData uri="http://schemas.openxmlformats.org/drawingml/2006/table">
            <a:tbl>
              <a:tblPr firstRow="1" bandRow="1">
                <a:tableStyleId>{5C22544A-7EE6-4342-B048-85BDC9FD1C3A}</a:tableStyleId>
              </a:tblPr>
              <a:tblGrid>
                <a:gridCol w="954969">
                  <a:extLst>
                    <a:ext uri="{9D8B030D-6E8A-4147-A177-3AD203B41FA5}">
                      <a16:colId xmlns:a16="http://schemas.microsoft.com/office/drawing/2014/main" val="2193981881"/>
                    </a:ext>
                  </a:extLst>
                </a:gridCol>
                <a:gridCol w="954969">
                  <a:extLst>
                    <a:ext uri="{9D8B030D-6E8A-4147-A177-3AD203B41FA5}">
                      <a16:colId xmlns:a16="http://schemas.microsoft.com/office/drawing/2014/main" val="2881901151"/>
                    </a:ext>
                  </a:extLst>
                </a:gridCol>
                <a:gridCol w="954969">
                  <a:extLst>
                    <a:ext uri="{9D8B030D-6E8A-4147-A177-3AD203B41FA5}">
                      <a16:colId xmlns:a16="http://schemas.microsoft.com/office/drawing/2014/main" val="1565615015"/>
                    </a:ext>
                  </a:extLst>
                </a:gridCol>
                <a:gridCol w="954969">
                  <a:extLst>
                    <a:ext uri="{9D8B030D-6E8A-4147-A177-3AD203B41FA5}">
                      <a16:colId xmlns:a16="http://schemas.microsoft.com/office/drawing/2014/main" val="3978558621"/>
                    </a:ext>
                  </a:extLst>
                </a:gridCol>
                <a:gridCol w="954969">
                  <a:extLst>
                    <a:ext uri="{9D8B030D-6E8A-4147-A177-3AD203B41FA5}">
                      <a16:colId xmlns:a16="http://schemas.microsoft.com/office/drawing/2014/main" val="1657923661"/>
                    </a:ext>
                  </a:extLst>
                </a:gridCol>
                <a:gridCol w="954969">
                  <a:extLst>
                    <a:ext uri="{9D8B030D-6E8A-4147-A177-3AD203B41FA5}">
                      <a16:colId xmlns:a16="http://schemas.microsoft.com/office/drawing/2014/main" val="1755788991"/>
                    </a:ext>
                  </a:extLst>
                </a:gridCol>
                <a:gridCol w="954969">
                  <a:extLst>
                    <a:ext uri="{9D8B030D-6E8A-4147-A177-3AD203B41FA5}">
                      <a16:colId xmlns:a16="http://schemas.microsoft.com/office/drawing/2014/main" val="815703567"/>
                    </a:ext>
                  </a:extLst>
                </a:gridCol>
                <a:gridCol w="954969">
                  <a:extLst>
                    <a:ext uri="{9D8B030D-6E8A-4147-A177-3AD203B41FA5}">
                      <a16:colId xmlns:a16="http://schemas.microsoft.com/office/drawing/2014/main" val="1978901746"/>
                    </a:ext>
                  </a:extLst>
                </a:gridCol>
                <a:gridCol w="954969">
                  <a:extLst>
                    <a:ext uri="{9D8B030D-6E8A-4147-A177-3AD203B41FA5}">
                      <a16:colId xmlns:a16="http://schemas.microsoft.com/office/drawing/2014/main" val="1997909393"/>
                    </a:ext>
                  </a:extLst>
                </a:gridCol>
              </a:tblGrid>
              <a:tr h="370840">
                <a:tc>
                  <a:txBody>
                    <a:bodyPr/>
                    <a:lstStyle/>
                    <a:p>
                      <a:endParaRPr lang="tr-TR" dirty="0"/>
                    </a:p>
                  </a:txBody>
                  <a:tcPr/>
                </a:tc>
                <a:tc>
                  <a:txBody>
                    <a:bodyPr/>
                    <a:lstStyle/>
                    <a:p>
                      <a:endParaRPr lang="tr-TR" dirty="0"/>
                    </a:p>
                  </a:txBody>
                  <a:tcPr/>
                </a:tc>
                <a:tc>
                  <a:txBody>
                    <a:bodyPr/>
                    <a:lstStyle/>
                    <a:p>
                      <a:r>
                        <a:rPr lang="tr-TR" dirty="0"/>
                        <a:t>X1</a:t>
                      </a:r>
                    </a:p>
                  </a:txBody>
                  <a:tcPr/>
                </a:tc>
                <a:tc>
                  <a:txBody>
                    <a:bodyPr/>
                    <a:lstStyle/>
                    <a:p>
                      <a:r>
                        <a:rPr lang="tr-TR" dirty="0"/>
                        <a:t>X2</a:t>
                      </a:r>
                    </a:p>
                  </a:txBody>
                  <a:tcPr/>
                </a:tc>
                <a:tc>
                  <a:txBody>
                    <a:bodyPr/>
                    <a:lstStyle/>
                    <a:p>
                      <a:r>
                        <a:rPr lang="tr-TR" dirty="0"/>
                        <a:t>E2</a:t>
                      </a:r>
                    </a:p>
                  </a:txBody>
                  <a:tcPr/>
                </a:tc>
                <a:tc>
                  <a:txBody>
                    <a:bodyPr/>
                    <a:lstStyle/>
                    <a:p>
                      <a:r>
                        <a:rPr lang="tr-TR" dirty="0"/>
                        <a:t>A1</a:t>
                      </a:r>
                    </a:p>
                  </a:txBody>
                  <a:tcPr/>
                </a:tc>
                <a:tc>
                  <a:txBody>
                    <a:bodyPr/>
                    <a:lstStyle/>
                    <a:p>
                      <a:r>
                        <a:rPr lang="tr-TR" dirty="0"/>
                        <a:t>A2</a:t>
                      </a:r>
                    </a:p>
                  </a:txBody>
                  <a:tcPr/>
                </a:tc>
                <a:tc>
                  <a:txBody>
                    <a:bodyPr/>
                    <a:lstStyle/>
                    <a:p>
                      <a:r>
                        <a:rPr lang="tr-TR" dirty="0"/>
                        <a:t>S3</a:t>
                      </a:r>
                    </a:p>
                  </a:txBody>
                  <a:tcPr/>
                </a:tc>
                <a:tc>
                  <a:txBody>
                    <a:bodyPr/>
                    <a:lstStyle/>
                    <a:p>
                      <a:endParaRPr lang="tr-TR"/>
                    </a:p>
                  </a:txBody>
                  <a:tcPr/>
                </a:tc>
                <a:extLst>
                  <a:ext uri="{0D108BD9-81ED-4DB2-BD59-A6C34878D82A}">
                    <a16:rowId xmlns:a16="http://schemas.microsoft.com/office/drawing/2014/main" val="1606802863"/>
                  </a:ext>
                </a:extLst>
              </a:tr>
              <a:tr h="370840">
                <a:tc>
                  <a:txBody>
                    <a:bodyPr/>
                    <a:lstStyle/>
                    <a:p>
                      <a:r>
                        <a:rPr lang="tr-TR" dirty="0"/>
                        <a:t>1</a:t>
                      </a:r>
                    </a:p>
                  </a:txBody>
                  <a:tcPr/>
                </a:tc>
                <a:tc>
                  <a:txBody>
                    <a:bodyPr/>
                    <a:lstStyle/>
                    <a:p>
                      <a:r>
                        <a:rPr lang="tr-TR" dirty="0"/>
                        <a:t>A1</a:t>
                      </a:r>
                    </a:p>
                  </a:txBody>
                  <a:tcPr/>
                </a:tc>
                <a:tc>
                  <a:txBody>
                    <a:bodyPr/>
                    <a:lstStyle/>
                    <a:p>
                      <a:r>
                        <a:rPr lang="tr-TR" dirty="0">
                          <a:solidFill>
                            <a:srgbClr val="FF0000"/>
                          </a:solidFill>
                        </a:rPr>
                        <a:t>3</a:t>
                      </a:r>
                    </a:p>
                  </a:txBody>
                  <a:tcPr/>
                </a:tc>
                <a:tc>
                  <a:txBody>
                    <a:bodyPr/>
                    <a:lstStyle/>
                    <a:p>
                      <a:r>
                        <a:rPr lang="tr-TR" dirty="0">
                          <a:solidFill>
                            <a:srgbClr val="FF0000"/>
                          </a:solidFill>
                        </a:rPr>
                        <a:t>1</a:t>
                      </a:r>
                    </a:p>
                  </a:txBody>
                  <a:tcPr/>
                </a:tc>
                <a:tc>
                  <a:txBody>
                    <a:bodyPr/>
                    <a:lstStyle/>
                    <a:p>
                      <a:r>
                        <a:rPr lang="tr-TR" dirty="0">
                          <a:solidFill>
                            <a:srgbClr val="FF0000"/>
                          </a:solidFill>
                        </a:rPr>
                        <a:t>0</a:t>
                      </a:r>
                    </a:p>
                  </a:txBody>
                  <a:tcPr/>
                </a:tc>
                <a:tc>
                  <a:txBody>
                    <a:bodyPr/>
                    <a:lstStyle/>
                    <a:p>
                      <a:r>
                        <a:rPr lang="tr-TR" dirty="0">
                          <a:solidFill>
                            <a:srgbClr val="FF0000"/>
                          </a:solidFill>
                        </a:rPr>
                        <a:t>1</a:t>
                      </a:r>
                    </a:p>
                  </a:txBody>
                  <a:tcPr/>
                </a:tc>
                <a:tc>
                  <a:txBody>
                    <a:bodyPr/>
                    <a:lstStyle/>
                    <a:p>
                      <a:r>
                        <a:rPr lang="tr-TR" dirty="0">
                          <a:solidFill>
                            <a:srgbClr val="FF0000"/>
                          </a:solidFill>
                        </a:rPr>
                        <a:t>0</a:t>
                      </a:r>
                    </a:p>
                  </a:txBody>
                  <a:tcPr/>
                </a:tc>
                <a:tc>
                  <a:txBody>
                    <a:bodyPr/>
                    <a:lstStyle/>
                    <a:p>
                      <a:r>
                        <a:rPr lang="tr-TR" dirty="0">
                          <a:solidFill>
                            <a:srgbClr val="FF0000"/>
                          </a:solidFill>
                        </a:rPr>
                        <a:t>0</a:t>
                      </a:r>
                    </a:p>
                  </a:txBody>
                  <a:tcPr/>
                </a:tc>
                <a:tc>
                  <a:txBody>
                    <a:bodyPr/>
                    <a:lstStyle/>
                    <a:p>
                      <a:r>
                        <a:rPr lang="tr-TR" dirty="0">
                          <a:solidFill>
                            <a:srgbClr val="FF0000"/>
                          </a:solidFill>
                        </a:rPr>
                        <a:t>3</a:t>
                      </a:r>
                    </a:p>
                  </a:txBody>
                  <a:tcPr/>
                </a:tc>
                <a:extLst>
                  <a:ext uri="{0D108BD9-81ED-4DB2-BD59-A6C34878D82A}">
                    <a16:rowId xmlns:a16="http://schemas.microsoft.com/office/drawing/2014/main" val="3692627917"/>
                  </a:ext>
                </a:extLst>
              </a:tr>
              <a:tr h="370840">
                <a:tc>
                  <a:txBody>
                    <a:bodyPr/>
                    <a:lstStyle/>
                    <a:p>
                      <a:r>
                        <a:rPr lang="tr-TR" dirty="0"/>
                        <a:t>1</a:t>
                      </a:r>
                    </a:p>
                  </a:txBody>
                  <a:tcPr/>
                </a:tc>
                <a:tc>
                  <a:txBody>
                    <a:bodyPr/>
                    <a:lstStyle/>
                    <a:p>
                      <a:r>
                        <a:rPr lang="tr-TR" dirty="0"/>
                        <a:t>A2</a:t>
                      </a:r>
                    </a:p>
                  </a:txBody>
                  <a:tcPr/>
                </a:tc>
                <a:tc>
                  <a:txBody>
                    <a:bodyPr/>
                    <a:lstStyle/>
                    <a:p>
                      <a:r>
                        <a:rPr lang="tr-TR" dirty="0">
                          <a:solidFill>
                            <a:srgbClr val="FF0000"/>
                          </a:solidFill>
                        </a:rPr>
                        <a:t>4</a:t>
                      </a:r>
                    </a:p>
                  </a:txBody>
                  <a:tcPr/>
                </a:tc>
                <a:tc>
                  <a:txBody>
                    <a:bodyPr/>
                    <a:lstStyle/>
                    <a:p>
                      <a:r>
                        <a:rPr lang="tr-TR" dirty="0"/>
                        <a:t>3</a:t>
                      </a:r>
                    </a:p>
                  </a:txBody>
                  <a:tcPr/>
                </a:tc>
                <a:tc>
                  <a:txBody>
                    <a:bodyPr/>
                    <a:lstStyle/>
                    <a:p>
                      <a:r>
                        <a:rPr lang="tr-TR" dirty="0"/>
                        <a:t>-1</a:t>
                      </a:r>
                    </a:p>
                  </a:txBody>
                  <a:tcPr/>
                </a:tc>
                <a:tc>
                  <a:txBody>
                    <a:bodyPr/>
                    <a:lstStyle/>
                    <a:p>
                      <a:r>
                        <a:rPr lang="tr-TR" dirty="0"/>
                        <a:t>0</a:t>
                      </a:r>
                    </a:p>
                  </a:txBody>
                  <a:tcPr/>
                </a:tc>
                <a:tc>
                  <a:txBody>
                    <a:bodyPr/>
                    <a:lstStyle/>
                    <a:p>
                      <a:r>
                        <a:rPr lang="tr-TR" dirty="0"/>
                        <a:t>1</a:t>
                      </a:r>
                    </a:p>
                  </a:txBody>
                  <a:tcPr/>
                </a:tc>
                <a:tc>
                  <a:txBody>
                    <a:bodyPr/>
                    <a:lstStyle/>
                    <a:p>
                      <a:r>
                        <a:rPr lang="tr-TR" dirty="0"/>
                        <a:t>0</a:t>
                      </a:r>
                    </a:p>
                  </a:txBody>
                  <a:tcPr/>
                </a:tc>
                <a:tc>
                  <a:txBody>
                    <a:bodyPr/>
                    <a:lstStyle/>
                    <a:p>
                      <a:r>
                        <a:rPr lang="tr-TR" dirty="0"/>
                        <a:t>6</a:t>
                      </a:r>
                    </a:p>
                  </a:txBody>
                  <a:tcPr/>
                </a:tc>
                <a:extLst>
                  <a:ext uri="{0D108BD9-81ED-4DB2-BD59-A6C34878D82A}">
                    <a16:rowId xmlns:a16="http://schemas.microsoft.com/office/drawing/2014/main" val="1457528023"/>
                  </a:ext>
                </a:extLst>
              </a:tr>
              <a:tr h="370840">
                <a:tc>
                  <a:txBody>
                    <a:bodyPr/>
                    <a:lstStyle/>
                    <a:p>
                      <a:r>
                        <a:rPr lang="tr-TR" dirty="0"/>
                        <a:t>0</a:t>
                      </a:r>
                    </a:p>
                  </a:txBody>
                  <a:tcPr/>
                </a:tc>
                <a:tc>
                  <a:txBody>
                    <a:bodyPr/>
                    <a:lstStyle/>
                    <a:p>
                      <a:r>
                        <a:rPr lang="tr-TR" dirty="0"/>
                        <a:t>S3</a:t>
                      </a:r>
                    </a:p>
                  </a:txBody>
                  <a:tcPr/>
                </a:tc>
                <a:tc>
                  <a:txBody>
                    <a:bodyPr/>
                    <a:lstStyle/>
                    <a:p>
                      <a:r>
                        <a:rPr lang="tr-TR" dirty="0">
                          <a:solidFill>
                            <a:srgbClr val="FF0000"/>
                          </a:solidFill>
                        </a:rPr>
                        <a:t>1</a:t>
                      </a:r>
                    </a:p>
                  </a:txBody>
                  <a:tcPr/>
                </a:tc>
                <a:tc>
                  <a:txBody>
                    <a:bodyPr/>
                    <a:lstStyle/>
                    <a:p>
                      <a:r>
                        <a:rPr lang="tr-TR" dirty="0"/>
                        <a:t>2</a:t>
                      </a:r>
                    </a:p>
                  </a:txBody>
                  <a:tcPr/>
                </a:tc>
                <a:tc>
                  <a:txBody>
                    <a:bodyPr/>
                    <a:lstStyle/>
                    <a:p>
                      <a:r>
                        <a:rPr lang="tr-TR" dirty="0"/>
                        <a:t>0</a:t>
                      </a:r>
                    </a:p>
                  </a:txBody>
                  <a:tcPr/>
                </a:tc>
                <a:tc>
                  <a:txBody>
                    <a:bodyPr/>
                    <a:lstStyle/>
                    <a:p>
                      <a:r>
                        <a:rPr lang="tr-TR" dirty="0"/>
                        <a:t>0</a:t>
                      </a:r>
                    </a:p>
                  </a:txBody>
                  <a:tcPr/>
                </a:tc>
                <a:tc>
                  <a:txBody>
                    <a:bodyPr/>
                    <a:lstStyle/>
                    <a:p>
                      <a:r>
                        <a:rPr lang="tr-TR" dirty="0"/>
                        <a:t>0</a:t>
                      </a:r>
                    </a:p>
                  </a:txBody>
                  <a:tcPr/>
                </a:tc>
                <a:tc>
                  <a:txBody>
                    <a:bodyPr/>
                    <a:lstStyle/>
                    <a:p>
                      <a:r>
                        <a:rPr lang="tr-TR" dirty="0"/>
                        <a:t>1</a:t>
                      </a:r>
                    </a:p>
                  </a:txBody>
                  <a:tcPr/>
                </a:tc>
                <a:tc>
                  <a:txBody>
                    <a:bodyPr/>
                    <a:lstStyle/>
                    <a:p>
                      <a:r>
                        <a:rPr lang="tr-TR" dirty="0"/>
                        <a:t>4</a:t>
                      </a:r>
                    </a:p>
                  </a:txBody>
                  <a:tcPr/>
                </a:tc>
                <a:extLst>
                  <a:ext uri="{0D108BD9-81ED-4DB2-BD59-A6C34878D82A}">
                    <a16:rowId xmlns:a16="http://schemas.microsoft.com/office/drawing/2014/main" val="468098148"/>
                  </a:ext>
                </a:extLst>
              </a:tr>
              <a:tr h="370840">
                <a:tc>
                  <a:txBody>
                    <a:bodyPr/>
                    <a:lstStyle/>
                    <a:p>
                      <a:endParaRPr lang="tr-TR" dirty="0"/>
                    </a:p>
                  </a:txBody>
                  <a:tcPr/>
                </a:tc>
                <a:tc>
                  <a:txBody>
                    <a:bodyPr/>
                    <a:lstStyle/>
                    <a:p>
                      <a:r>
                        <a:rPr lang="tr-TR" dirty="0"/>
                        <a:t>Z</a:t>
                      </a:r>
                    </a:p>
                  </a:txBody>
                  <a:tcPr/>
                </a:tc>
                <a:tc>
                  <a:txBody>
                    <a:bodyPr/>
                    <a:lstStyle/>
                    <a:p>
                      <a:r>
                        <a:rPr lang="tr-TR" dirty="0">
                          <a:solidFill>
                            <a:srgbClr val="FF0000"/>
                          </a:solidFill>
                        </a:rPr>
                        <a:t>7</a:t>
                      </a:r>
                    </a:p>
                  </a:txBody>
                  <a:tcPr/>
                </a:tc>
                <a:tc>
                  <a:txBody>
                    <a:bodyPr/>
                    <a:lstStyle/>
                    <a:p>
                      <a:r>
                        <a:rPr lang="tr-TR" dirty="0"/>
                        <a:t>4</a:t>
                      </a:r>
                    </a:p>
                  </a:txBody>
                  <a:tcPr/>
                </a:tc>
                <a:tc>
                  <a:txBody>
                    <a:bodyPr/>
                    <a:lstStyle/>
                    <a:p>
                      <a:r>
                        <a:rPr lang="tr-TR" dirty="0"/>
                        <a:t>-1</a:t>
                      </a:r>
                    </a:p>
                  </a:txBody>
                  <a:tcPr/>
                </a:tc>
                <a:tc>
                  <a:txBody>
                    <a:bodyPr/>
                    <a:lstStyle/>
                    <a:p>
                      <a:r>
                        <a:rPr lang="tr-TR" dirty="0"/>
                        <a:t>1</a:t>
                      </a:r>
                    </a:p>
                  </a:txBody>
                  <a:tcPr/>
                </a:tc>
                <a:tc>
                  <a:txBody>
                    <a:bodyPr/>
                    <a:lstStyle/>
                    <a:p>
                      <a:r>
                        <a:rPr lang="tr-TR" dirty="0"/>
                        <a:t>1</a:t>
                      </a:r>
                    </a:p>
                  </a:txBody>
                  <a:tcPr/>
                </a:tc>
                <a:tc>
                  <a:txBody>
                    <a:bodyPr/>
                    <a:lstStyle/>
                    <a:p>
                      <a:r>
                        <a:rPr lang="tr-TR" dirty="0"/>
                        <a:t>0</a:t>
                      </a:r>
                    </a:p>
                  </a:txBody>
                  <a:tcPr/>
                </a:tc>
                <a:tc>
                  <a:txBody>
                    <a:bodyPr/>
                    <a:lstStyle/>
                    <a:p>
                      <a:endParaRPr lang="tr-TR" dirty="0"/>
                    </a:p>
                  </a:txBody>
                  <a:tcPr/>
                </a:tc>
                <a:extLst>
                  <a:ext uri="{0D108BD9-81ED-4DB2-BD59-A6C34878D82A}">
                    <a16:rowId xmlns:a16="http://schemas.microsoft.com/office/drawing/2014/main" val="42430308"/>
                  </a:ext>
                </a:extLst>
              </a:tr>
              <a:tr h="370840">
                <a:tc>
                  <a:txBody>
                    <a:bodyPr/>
                    <a:lstStyle/>
                    <a:p>
                      <a:endParaRPr lang="tr-TR" dirty="0"/>
                    </a:p>
                  </a:txBody>
                  <a:tcPr/>
                </a:tc>
                <a:tc>
                  <a:txBody>
                    <a:bodyPr/>
                    <a:lstStyle/>
                    <a:p>
                      <a:r>
                        <a:rPr lang="tr-TR" dirty="0"/>
                        <a:t>C-Z</a:t>
                      </a:r>
                    </a:p>
                  </a:txBody>
                  <a:tcPr/>
                </a:tc>
                <a:tc>
                  <a:txBody>
                    <a:bodyPr/>
                    <a:lstStyle/>
                    <a:p>
                      <a:r>
                        <a:rPr lang="tr-TR" dirty="0">
                          <a:solidFill>
                            <a:srgbClr val="FF0000"/>
                          </a:solidFill>
                        </a:rPr>
                        <a:t>-7</a:t>
                      </a:r>
                    </a:p>
                  </a:txBody>
                  <a:tcPr/>
                </a:tc>
                <a:tc>
                  <a:txBody>
                    <a:bodyPr/>
                    <a:lstStyle/>
                    <a:p>
                      <a:r>
                        <a:rPr lang="tr-TR" dirty="0"/>
                        <a:t>-4</a:t>
                      </a:r>
                    </a:p>
                  </a:txBody>
                  <a:tcPr/>
                </a:tc>
                <a:tc>
                  <a:txBody>
                    <a:bodyPr/>
                    <a:lstStyle/>
                    <a:p>
                      <a:r>
                        <a:rPr lang="tr-TR" dirty="0"/>
                        <a:t>1</a:t>
                      </a:r>
                    </a:p>
                  </a:txBody>
                  <a:tcPr/>
                </a:tc>
                <a:tc>
                  <a:txBody>
                    <a:bodyPr/>
                    <a:lstStyle/>
                    <a:p>
                      <a:r>
                        <a:rPr lang="tr-TR" dirty="0"/>
                        <a:t>0</a:t>
                      </a:r>
                    </a:p>
                  </a:txBody>
                  <a:tcPr/>
                </a:tc>
                <a:tc>
                  <a:txBody>
                    <a:bodyPr/>
                    <a:lstStyle/>
                    <a:p>
                      <a:r>
                        <a:rPr lang="tr-TR" dirty="0"/>
                        <a:t>0</a:t>
                      </a:r>
                    </a:p>
                  </a:txBody>
                  <a:tcPr/>
                </a:tc>
                <a:tc>
                  <a:txBody>
                    <a:bodyPr/>
                    <a:lstStyle/>
                    <a:p>
                      <a:r>
                        <a:rPr lang="tr-TR" dirty="0"/>
                        <a:t>0</a:t>
                      </a:r>
                    </a:p>
                  </a:txBody>
                  <a:tcPr/>
                </a:tc>
                <a:tc>
                  <a:txBody>
                    <a:bodyPr/>
                    <a:lstStyle/>
                    <a:p>
                      <a:endParaRPr lang="tr-TR" dirty="0"/>
                    </a:p>
                  </a:txBody>
                  <a:tcPr/>
                </a:tc>
                <a:extLst>
                  <a:ext uri="{0D108BD9-81ED-4DB2-BD59-A6C34878D82A}">
                    <a16:rowId xmlns:a16="http://schemas.microsoft.com/office/drawing/2014/main" val="1947560917"/>
                  </a:ext>
                </a:extLst>
              </a:tr>
            </a:tbl>
          </a:graphicData>
        </a:graphic>
      </p:graphicFrame>
      <p:graphicFrame>
        <p:nvGraphicFramePr>
          <p:cNvPr id="5" name="Table 5">
            <a:extLst>
              <a:ext uri="{FF2B5EF4-FFF2-40B4-BE49-F238E27FC236}">
                <a16:creationId xmlns:a16="http://schemas.microsoft.com/office/drawing/2014/main" id="{8ED8F54B-054E-0F50-64DA-2C2C591741A9}"/>
              </a:ext>
            </a:extLst>
          </p:cNvPr>
          <p:cNvGraphicFramePr>
            <a:graphicFrameLocks/>
          </p:cNvGraphicFramePr>
          <p:nvPr>
            <p:extLst>
              <p:ext uri="{D42A27DB-BD31-4B8C-83A1-F6EECF244321}">
                <p14:modId xmlns:p14="http://schemas.microsoft.com/office/powerpoint/2010/main" val="3412853165"/>
              </p:ext>
            </p:extLst>
          </p:nvPr>
        </p:nvGraphicFramePr>
        <p:xfrm>
          <a:off x="259379" y="4077072"/>
          <a:ext cx="8594721" cy="2225040"/>
        </p:xfrm>
        <a:graphic>
          <a:graphicData uri="http://schemas.openxmlformats.org/drawingml/2006/table">
            <a:tbl>
              <a:tblPr firstRow="1" bandRow="1">
                <a:tableStyleId>{5C22544A-7EE6-4342-B048-85BDC9FD1C3A}</a:tableStyleId>
              </a:tblPr>
              <a:tblGrid>
                <a:gridCol w="954969">
                  <a:extLst>
                    <a:ext uri="{9D8B030D-6E8A-4147-A177-3AD203B41FA5}">
                      <a16:colId xmlns:a16="http://schemas.microsoft.com/office/drawing/2014/main" val="3854063596"/>
                    </a:ext>
                  </a:extLst>
                </a:gridCol>
                <a:gridCol w="954969">
                  <a:extLst>
                    <a:ext uri="{9D8B030D-6E8A-4147-A177-3AD203B41FA5}">
                      <a16:colId xmlns:a16="http://schemas.microsoft.com/office/drawing/2014/main" val="2881901151"/>
                    </a:ext>
                  </a:extLst>
                </a:gridCol>
                <a:gridCol w="954969">
                  <a:extLst>
                    <a:ext uri="{9D8B030D-6E8A-4147-A177-3AD203B41FA5}">
                      <a16:colId xmlns:a16="http://schemas.microsoft.com/office/drawing/2014/main" val="1565615015"/>
                    </a:ext>
                  </a:extLst>
                </a:gridCol>
                <a:gridCol w="954969">
                  <a:extLst>
                    <a:ext uri="{9D8B030D-6E8A-4147-A177-3AD203B41FA5}">
                      <a16:colId xmlns:a16="http://schemas.microsoft.com/office/drawing/2014/main" val="3978558621"/>
                    </a:ext>
                  </a:extLst>
                </a:gridCol>
                <a:gridCol w="954969">
                  <a:extLst>
                    <a:ext uri="{9D8B030D-6E8A-4147-A177-3AD203B41FA5}">
                      <a16:colId xmlns:a16="http://schemas.microsoft.com/office/drawing/2014/main" val="1657923661"/>
                    </a:ext>
                  </a:extLst>
                </a:gridCol>
                <a:gridCol w="954969">
                  <a:extLst>
                    <a:ext uri="{9D8B030D-6E8A-4147-A177-3AD203B41FA5}">
                      <a16:colId xmlns:a16="http://schemas.microsoft.com/office/drawing/2014/main" val="1755788991"/>
                    </a:ext>
                  </a:extLst>
                </a:gridCol>
                <a:gridCol w="954969">
                  <a:extLst>
                    <a:ext uri="{9D8B030D-6E8A-4147-A177-3AD203B41FA5}">
                      <a16:colId xmlns:a16="http://schemas.microsoft.com/office/drawing/2014/main" val="815703567"/>
                    </a:ext>
                  </a:extLst>
                </a:gridCol>
                <a:gridCol w="954969">
                  <a:extLst>
                    <a:ext uri="{9D8B030D-6E8A-4147-A177-3AD203B41FA5}">
                      <a16:colId xmlns:a16="http://schemas.microsoft.com/office/drawing/2014/main" val="1978901746"/>
                    </a:ext>
                  </a:extLst>
                </a:gridCol>
                <a:gridCol w="954969">
                  <a:extLst>
                    <a:ext uri="{9D8B030D-6E8A-4147-A177-3AD203B41FA5}">
                      <a16:colId xmlns:a16="http://schemas.microsoft.com/office/drawing/2014/main" val="1997909393"/>
                    </a:ext>
                  </a:extLst>
                </a:gridCol>
              </a:tblGrid>
              <a:tr h="370840">
                <a:tc>
                  <a:txBody>
                    <a:bodyPr/>
                    <a:lstStyle/>
                    <a:p>
                      <a:endParaRPr lang="tr-TR" dirty="0"/>
                    </a:p>
                  </a:txBody>
                  <a:tcPr/>
                </a:tc>
                <a:tc>
                  <a:txBody>
                    <a:bodyPr/>
                    <a:lstStyle/>
                    <a:p>
                      <a:endParaRPr lang="tr-TR" dirty="0"/>
                    </a:p>
                  </a:txBody>
                  <a:tcPr/>
                </a:tc>
                <a:tc>
                  <a:txBody>
                    <a:bodyPr/>
                    <a:lstStyle/>
                    <a:p>
                      <a:r>
                        <a:rPr lang="tr-TR" dirty="0"/>
                        <a:t>X1</a:t>
                      </a:r>
                    </a:p>
                  </a:txBody>
                  <a:tcPr/>
                </a:tc>
                <a:tc>
                  <a:txBody>
                    <a:bodyPr/>
                    <a:lstStyle/>
                    <a:p>
                      <a:r>
                        <a:rPr lang="tr-TR" dirty="0"/>
                        <a:t>X2</a:t>
                      </a:r>
                    </a:p>
                  </a:txBody>
                  <a:tcPr/>
                </a:tc>
                <a:tc>
                  <a:txBody>
                    <a:bodyPr/>
                    <a:lstStyle/>
                    <a:p>
                      <a:r>
                        <a:rPr lang="tr-TR" dirty="0"/>
                        <a:t>E2</a:t>
                      </a:r>
                    </a:p>
                  </a:txBody>
                  <a:tcPr/>
                </a:tc>
                <a:tc>
                  <a:txBody>
                    <a:bodyPr/>
                    <a:lstStyle/>
                    <a:p>
                      <a:r>
                        <a:rPr lang="tr-TR" dirty="0"/>
                        <a:t>A1</a:t>
                      </a:r>
                    </a:p>
                  </a:txBody>
                  <a:tcPr/>
                </a:tc>
                <a:tc>
                  <a:txBody>
                    <a:bodyPr/>
                    <a:lstStyle/>
                    <a:p>
                      <a:r>
                        <a:rPr lang="tr-TR" dirty="0"/>
                        <a:t>A2</a:t>
                      </a:r>
                    </a:p>
                  </a:txBody>
                  <a:tcPr/>
                </a:tc>
                <a:tc>
                  <a:txBody>
                    <a:bodyPr/>
                    <a:lstStyle/>
                    <a:p>
                      <a:r>
                        <a:rPr lang="tr-TR" dirty="0"/>
                        <a:t>S3</a:t>
                      </a:r>
                    </a:p>
                  </a:txBody>
                  <a:tcPr/>
                </a:tc>
                <a:tc>
                  <a:txBody>
                    <a:bodyPr/>
                    <a:lstStyle/>
                    <a:p>
                      <a:endParaRPr lang="tr-TR"/>
                    </a:p>
                  </a:txBody>
                  <a:tcPr/>
                </a:tc>
                <a:extLst>
                  <a:ext uri="{0D108BD9-81ED-4DB2-BD59-A6C34878D82A}">
                    <a16:rowId xmlns:a16="http://schemas.microsoft.com/office/drawing/2014/main" val="1606802863"/>
                  </a:ext>
                </a:extLst>
              </a:tr>
              <a:tr h="370840">
                <a:tc>
                  <a:txBody>
                    <a:bodyPr/>
                    <a:lstStyle/>
                    <a:p>
                      <a:r>
                        <a:rPr lang="tr-TR" dirty="0"/>
                        <a:t>0</a:t>
                      </a:r>
                    </a:p>
                  </a:txBody>
                  <a:tcPr/>
                </a:tc>
                <a:tc>
                  <a:txBody>
                    <a:bodyPr/>
                    <a:lstStyle/>
                    <a:p>
                      <a:r>
                        <a:rPr lang="tr-TR" dirty="0"/>
                        <a:t>X1</a:t>
                      </a:r>
                    </a:p>
                  </a:txBody>
                  <a:tcPr/>
                </a:tc>
                <a:tc>
                  <a:txBody>
                    <a:bodyPr/>
                    <a:lstStyle/>
                    <a:p>
                      <a:r>
                        <a:rPr lang="tr-TR" dirty="0"/>
                        <a:t>1</a:t>
                      </a:r>
                    </a:p>
                  </a:txBody>
                  <a:tcPr/>
                </a:tc>
                <a:tc>
                  <a:txBody>
                    <a:bodyPr/>
                    <a:lstStyle/>
                    <a:p>
                      <a:r>
                        <a:rPr lang="tr-TR" dirty="0">
                          <a:solidFill>
                            <a:srgbClr val="FF0000"/>
                          </a:solidFill>
                        </a:rPr>
                        <a:t>1/3</a:t>
                      </a:r>
                    </a:p>
                  </a:txBody>
                  <a:tcPr/>
                </a:tc>
                <a:tc>
                  <a:txBody>
                    <a:bodyPr/>
                    <a:lstStyle/>
                    <a:p>
                      <a:r>
                        <a:rPr lang="tr-TR" dirty="0"/>
                        <a:t>0</a:t>
                      </a:r>
                    </a:p>
                  </a:txBody>
                  <a:tcPr/>
                </a:tc>
                <a:tc>
                  <a:txBody>
                    <a:bodyPr/>
                    <a:lstStyle/>
                    <a:p>
                      <a:r>
                        <a:rPr lang="tr-TR" dirty="0"/>
                        <a:t>1/3</a:t>
                      </a:r>
                    </a:p>
                  </a:txBody>
                  <a:tcPr/>
                </a:tc>
                <a:tc>
                  <a:txBody>
                    <a:bodyPr/>
                    <a:lstStyle/>
                    <a:p>
                      <a:r>
                        <a:rPr lang="tr-TR" dirty="0"/>
                        <a:t>0</a:t>
                      </a:r>
                    </a:p>
                  </a:txBody>
                  <a:tcPr/>
                </a:tc>
                <a:tc>
                  <a:txBody>
                    <a:bodyPr/>
                    <a:lstStyle/>
                    <a:p>
                      <a:r>
                        <a:rPr lang="tr-TR" dirty="0"/>
                        <a:t>0</a:t>
                      </a:r>
                    </a:p>
                  </a:txBody>
                  <a:tcPr/>
                </a:tc>
                <a:tc>
                  <a:txBody>
                    <a:bodyPr/>
                    <a:lstStyle/>
                    <a:p>
                      <a:r>
                        <a:rPr lang="tr-TR" dirty="0"/>
                        <a:t>1</a:t>
                      </a:r>
                    </a:p>
                  </a:txBody>
                  <a:tcPr/>
                </a:tc>
                <a:extLst>
                  <a:ext uri="{0D108BD9-81ED-4DB2-BD59-A6C34878D82A}">
                    <a16:rowId xmlns:a16="http://schemas.microsoft.com/office/drawing/2014/main" val="3692627917"/>
                  </a:ext>
                </a:extLst>
              </a:tr>
              <a:tr h="370840">
                <a:tc>
                  <a:txBody>
                    <a:bodyPr/>
                    <a:lstStyle/>
                    <a:p>
                      <a:r>
                        <a:rPr lang="tr-TR" dirty="0"/>
                        <a:t>1</a:t>
                      </a:r>
                    </a:p>
                  </a:txBody>
                  <a:tcPr/>
                </a:tc>
                <a:tc>
                  <a:txBody>
                    <a:bodyPr/>
                    <a:lstStyle/>
                    <a:p>
                      <a:r>
                        <a:rPr lang="tr-TR" dirty="0"/>
                        <a:t>A2</a:t>
                      </a:r>
                    </a:p>
                  </a:txBody>
                  <a:tcPr/>
                </a:tc>
                <a:tc>
                  <a:txBody>
                    <a:bodyPr/>
                    <a:lstStyle/>
                    <a:p>
                      <a:r>
                        <a:rPr lang="tr-TR" dirty="0">
                          <a:solidFill>
                            <a:srgbClr val="FF0000"/>
                          </a:solidFill>
                        </a:rPr>
                        <a:t>0</a:t>
                      </a:r>
                    </a:p>
                  </a:txBody>
                  <a:tcPr/>
                </a:tc>
                <a:tc>
                  <a:txBody>
                    <a:bodyPr/>
                    <a:lstStyle/>
                    <a:p>
                      <a:r>
                        <a:rPr lang="tr-TR" dirty="0">
                          <a:solidFill>
                            <a:srgbClr val="FF0000"/>
                          </a:solidFill>
                        </a:rPr>
                        <a:t>5/3</a:t>
                      </a:r>
                    </a:p>
                  </a:txBody>
                  <a:tcPr/>
                </a:tc>
                <a:tc>
                  <a:txBody>
                    <a:bodyPr/>
                    <a:lstStyle/>
                    <a:p>
                      <a:r>
                        <a:rPr lang="tr-TR" dirty="0">
                          <a:solidFill>
                            <a:srgbClr val="FF0000"/>
                          </a:solidFill>
                        </a:rPr>
                        <a:t>-1</a:t>
                      </a:r>
                    </a:p>
                  </a:txBody>
                  <a:tcPr/>
                </a:tc>
                <a:tc>
                  <a:txBody>
                    <a:bodyPr/>
                    <a:lstStyle/>
                    <a:p>
                      <a:r>
                        <a:rPr lang="tr-TR" dirty="0">
                          <a:solidFill>
                            <a:srgbClr val="FF0000"/>
                          </a:solidFill>
                        </a:rPr>
                        <a:t>-4/3</a:t>
                      </a:r>
                    </a:p>
                  </a:txBody>
                  <a:tcPr/>
                </a:tc>
                <a:tc>
                  <a:txBody>
                    <a:bodyPr/>
                    <a:lstStyle/>
                    <a:p>
                      <a:r>
                        <a:rPr lang="tr-TR" dirty="0">
                          <a:solidFill>
                            <a:srgbClr val="FF0000"/>
                          </a:solidFill>
                        </a:rPr>
                        <a:t>1</a:t>
                      </a:r>
                    </a:p>
                  </a:txBody>
                  <a:tcPr/>
                </a:tc>
                <a:tc>
                  <a:txBody>
                    <a:bodyPr/>
                    <a:lstStyle/>
                    <a:p>
                      <a:r>
                        <a:rPr lang="tr-TR" dirty="0">
                          <a:solidFill>
                            <a:srgbClr val="FF0000"/>
                          </a:solidFill>
                        </a:rPr>
                        <a:t>0</a:t>
                      </a:r>
                    </a:p>
                  </a:txBody>
                  <a:tcPr/>
                </a:tc>
                <a:tc>
                  <a:txBody>
                    <a:bodyPr/>
                    <a:lstStyle/>
                    <a:p>
                      <a:r>
                        <a:rPr lang="tr-TR" dirty="0">
                          <a:solidFill>
                            <a:srgbClr val="FF0000"/>
                          </a:solidFill>
                        </a:rPr>
                        <a:t>2</a:t>
                      </a:r>
                    </a:p>
                  </a:txBody>
                  <a:tcPr/>
                </a:tc>
                <a:extLst>
                  <a:ext uri="{0D108BD9-81ED-4DB2-BD59-A6C34878D82A}">
                    <a16:rowId xmlns:a16="http://schemas.microsoft.com/office/drawing/2014/main" val="1457528023"/>
                  </a:ext>
                </a:extLst>
              </a:tr>
              <a:tr h="370840">
                <a:tc>
                  <a:txBody>
                    <a:bodyPr/>
                    <a:lstStyle/>
                    <a:p>
                      <a:r>
                        <a:rPr lang="tr-TR" dirty="0"/>
                        <a:t>0</a:t>
                      </a:r>
                    </a:p>
                  </a:txBody>
                  <a:tcPr/>
                </a:tc>
                <a:tc>
                  <a:txBody>
                    <a:bodyPr/>
                    <a:lstStyle/>
                    <a:p>
                      <a:r>
                        <a:rPr lang="tr-TR" dirty="0"/>
                        <a:t>S3</a:t>
                      </a:r>
                    </a:p>
                  </a:txBody>
                  <a:tcPr/>
                </a:tc>
                <a:tc>
                  <a:txBody>
                    <a:bodyPr/>
                    <a:lstStyle/>
                    <a:p>
                      <a:r>
                        <a:rPr lang="tr-TR" dirty="0"/>
                        <a:t>0</a:t>
                      </a:r>
                    </a:p>
                  </a:txBody>
                  <a:tcPr/>
                </a:tc>
                <a:tc>
                  <a:txBody>
                    <a:bodyPr/>
                    <a:lstStyle/>
                    <a:p>
                      <a:r>
                        <a:rPr lang="tr-TR" dirty="0">
                          <a:solidFill>
                            <a:srgbClr val="FF0000"/>
                          </a:solidFill>
                        </a:rPr>
                        <a:t>5/3</a:t>
                      </a:r>
                    </a:p>
                  </a:txBody>
                  <a:tcPr/>
                </a:tc>
                <a:tc>
                  <a:txBody>
                    <a:bodyPr/>
                    <a:lstStyle/>
                    <a:p>
                      <a:r>
                        <a:rPr lang="tr-TR" dirty="0"/>
                        <a:t>0</a:t>
                      </a:r>
                    </a:p>
                  </a:txBody>
                  <a:tcPr/>
                </a:tc>
                <a:tc>
                  <a:txBody>
                    <a:bodyPr/>
                    <a:lstStyle/>
                    <a:p>
                      <a:r>
                        <a:rPr lang="tr-TR" dirty="0"/>
                        <a:t>-1/3</a:t>
                      </a:r>
                    </a:p>
                  </a:txBody>
                  <a:tcPr/>
                </a:tc>
                <a:tc>
                  <a:txBody>
                    <a:bodyPr/>
                    <a:lstStyle/>
                    <a:p>
                      <a:r>
                        <a:rPr lang="tr-TR" dirty="0"/>
                        <a:t>0</a:t>
                      </a:r>
                    </a:p>
                  </a:txBody>
                  <a:tcPr/>
                </a:tc>
                <a:tc>
                  <a:txBody>
                    <a:bodyPr/>
                    <a:lstStyle/>
                    <a:p>
                      <a:r>
                        <a:rPr lang="tr-TR" dirty="0"/>
                        <a:t>1</a:t>
                      </a:r>
                    </a:p>
                  </a:txBody>
                  <a:tcPr/>
                </a:tc>
                <a:tc>
                  <a:txBody>
                    <a:bodyPr/>
                    <a:lstStyle/>
                    <a:p>
                      <a:r>
                        <a:rPr lang="tr-TR" dirty="0"/>
                        <a:t>3</a:t>
                      </a:r>
                    </a:p>
                  </a:txBody>
                  <a:tcPr/>
                </a:tc>
                <a:extLst>
                  <a:ext uri="{0D108BD9-81ED-4DB2-BD59-A6C34878D82A}">
                    <a16:rowId xmlns:a16="http://schemas.microsoft.com/office/drawing/2014/main" val="468098148"/>
                  </a:ext>
                </a:extLst>
              </a:tr>
              <a:tr h="370840">
                <a:tc>
                  <a:txBody>
                    <a:bodyPr/>
                    <a:lstStyle/>
                    <a:p>
                      <a:endParaRPr lang="tr-TR" dirty="0"/>
                    </a:p>
                  </a:txBody>
                  <a:tcPr/>
                </a:tc>
                <a:tc>
                  <a:txBody>
                    <a:bodyPr/>
                    <a:lstStyle/>
                    <a:p>
                      <a:r>
                        <a:rPr lang="tr-TR" dirty="0"/>
                        <a:t>Z</a:t>
                      </a:r>
                    </a:p>
                  </a:txBody>
                  <a:tcPr/>
                </a:tc>
                <a:tc>
                  <a:txBody>
                    <a:bodyPr/>
                    <a:lstStyle/>
                    <a:p>
                      <a:r>
                        <a:rPr lang="tr-TR" dirty="0"/>
                        <a:t>0</a:t>
                      </a:r>
                    </a:p>
                  </a:txBody>
                  <a:tcPr/>
                </a:tc>
                <a:tc>
                  <a:txBody>
                    <a:bodyPr/>
                    <a:lstStyle/>
                    <a:p>
                      <a:r>
                        <a:rPr lang="tr-TR" dirty="0">
                          <a:solidFill>
                            <a:srgbClr val="FF0000"/>
                          </a:solidFill>
                        </a:rPr>
                        <a:t>5/3</a:t>
                      </a:r>
                    </a:p>
                  </a:txBody>
                  <a:tcPr/>
                </a:tc>
                <a:tc>
                  <a:txBody>
                    <a:bodyPr/>
                    <a:lstStyle/>
                    <a:p>
                      <a:r>
                        <a:rPr lang="tr-TR" dirty="0"/>
                        <a:t>-1</a:t>
                      </a:r>
                    </a:p>
                  </a:txBody>
                  <a:tcPr/>
                </a:tc>
                <a:tc>
                  <a:txBody>
                    <a:bodyPr/>
                    <a:lstStyle/>
                    <a:p>
                      <a:r>
                        <a:rPr lang="tr-TR" dirty="0"/>
                        <a:t>-4/3</a:t>
                      </a:r>
                    </a:p>
                  </a:txBody>
                  <a:tcPr/>
                </a:tc>
                <a:tc>
                  <a:txBody>
                    <a:bodyPr/>
                    <a:lstStyle/>
                    <a:p>
                      <a:r>
                        <a:rPr lang="tr-TR" dirty="0"/>
                        <a:t>1</a:t>
                      </a:r>
                    </a:p>
                  </a:txBody>
                  <a:tcPr/>
                </a:tc>
                <a:tc>
                  <a:txBody>
                    <a:bodyPr/>
                    <a:lstStyle/>
                    <a:p>
                      <a:r>
                        <a:rPr lang="tr-TR" dirty="0"/>
                        <a:t>0</a:t>
                      </a:r>
                    </a:p>
                  </a:txBody>
                  <a:tcPr/>
                </a:tc>
                <a:tc>
                  <a:txBody>
                    <a:bodyPr/>
                    <a:lstStyle/>
                    <a:p>
                      <a:endParaRPr lang="tr-TR" dirty="0"/>
                    </a:p>
                  </a:txBody>
                  <a:tcPr/>
                </a:tc>
                <a:extLst>
                  <a:ext uri="{0D108BD9-81ED-4DB2-BD59-A6C34878D82A}">
                    <a16:rowId xmlns:a16="http://schemas.microsoft.com/office/drawing/2014/main" val="1556184290"/>
                  </a:ext>
                </a:extLst>
              </a:tr>
              <a:tr h="370840">
                <a:tc>
                  <a:txBody>
                    <a:bodyPr/>
                    <a:lstStyle/>
                    <a:p>
                      <a:endParaRPr lang="tr-TR" dirty="0"/>
                    </a:p>
                  </a:txBody>
                  <a:tcPr/>
                </a:tc>
                <a:tc>
                  <a:txBody>
                    <a:bodyPr/>
                    <a:lstStyle/>
                    <a:p>
                      <a:r>
                        <a:rPr lang="tr-TR" dirty="0"/>
                        <a:t>C-Z</a:t>
                      </a:r>
                    </a:p>
                  </a:txBody>
                  <a:tcPr/>
                </a:tc>
                <a:tc>
                  <a:txBody>
                    <a:bodyPr/>
                    <a:lstStyle/>
                    <a:p>
                      <a:r>
                        <a:rPr lang="tr-TR" dirty="0"/>
                        <a:t>0</a:t>
                      </a:r>
                    </a:p>
                  </a:txBody>
                  <a:tcPr/>
                </a:tc>
                <a:tc>
                  <a:txBody>
                    <a:bodyPr/>
                    <a:lstStyle/>
                    <a:p>
                      <a:r>
                        <a:rPr lang="tr-TR" dirty="0">
                          <a:solidFill>
                            <a:srgbClr val="FF0000"/>
                          </a:solidFill>
                        </a:rPr>
                        <a:t>-5/3</a:t>
                      </a:r>
                    </a:p>
                  </a:txBody>
                  <a:tcPr/>
                </a:tc>
                <a:tc>
                  <a:txBody>
                    <a:bodyPr/>
                    <a:lstStyle/>
                    <a:p>
                      <a:r>
                        <a:rPr lang="tr-TR" dirty="0"/>
                        <a:t>1</a:t>
                      </a:r>
                    </a:p>
                  </a:txBody>
                  <a:tcPr/>
                </a:tc>
                <a:tc>
                  <a:txBody>
                    <a:bodyPr/>
                    <a:lstStyle/>
                    <a:p>
                      <a:r>
                        <a:rPr lang="tr-TR" dirty="0"/>
                        <a:t>7/3</a:t>
                      </a:r>
                    </a:p>
                  </a:txBody>
                  <a:tcPr/>
                </a:tc>
                <a:tc>
                  <a:txBody>
                    <a:bodyPr/>
                    <a:lstStyle/>
                    <a:p>
                      <a:r>
                        <a:rPr lang="tr-TR" dirty="0"/>
                        <a:t>0</a:t>
                      </a:r>
                    </a:p>
                  </a:txBody>
                  <a:tcPr/>
                </a:tc>
                <a:tc>
                  <a:txBody>
                    <a:bodyPr/>
                    <a:lstStyle/>
                    <a:p>
                      <a:r>
                        <a:rPr lang="tr-TR" dirty="0"/>
                        <a:t>0</a:t>
                      </a:r>
                    </a:p>
                  </a:txBody>
                  <a:tcPr/>
                </a:tc>
                <a:tc>
                  <a:txBody>
                    <a:bodyPr/>
                    <a:lstStyle/>
                    <a:p>
                      <a:endParaRPr lang="tr-TR" dirty="0"/>
                    </a:p>
                  </a:txBody>
                  <a:tcPr/>
                </a:tc>
                <a:extLst>
                  <a:ext uri="{0D108BD9-81ED-4DB2-BD59-A6C34878D82A}">
                    <a16:rowId xmlns:a16="http://schemas.microsoft.com/office/drawing/2014/main" val="1947560917"/>
                  </a:ext>
                </a:extLst>
              </a:tr>
            </a:tbl>
          </a:graphicData>
        </a:graphic>
      </p:graphicFrame>
    </p:spTree>
    <p:extLst>
      <p:ext uri="{BB962C8B-B14F-4D97-AF65-F5344CB8AC3E}">
        <p14:creationId xmlns:p14="http://schemas.microsoft.com/office/powerpoint/2010/main" val="2174628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AB7916AE-5EE4-4FFF-501B-ED148E5B8605}"/>
              </a:ext>
            </a:extLst>
          </p:cNvPr>
          <p:cNvSpPr>
            <a:spLocks noGrp="1"/>
          </p:cNvSpPr>
          <p:nvPr>
            <p:ph idx="1"/>
          </p:nvPr>
        </p:nvSpPr>
        <p:spPr/>
        <p:txBody>
          <a:bodyPr/>
          <a:lstStyle/>
          <a:p>
            <a:endParaRPr lang="tr-TR" dirty="0"/>
          </a:p>
        </p:txBody>
      </p:sp>
      <p:sp>
        <p:nvSpPr>
          <p:cNvPr id="3" name="Başlık 2">
            <a:extLst>
              <a:ext uri="{FF2B5EF4-FFF2-40B4-BE49-F238E27FC236}">
                <a16:creationId xmlns:a16="http://schemas.microsoft.com/office/drawing/2014/main" id="{3E856005-E217-35DC-62F0-E1AB692606AB}"/>
              </a:ext>
            </a:extLst>
          </p:cNvPr>
          <p:cNvSpPr>
            <a:spLocks noGrp="1"/>
          </p:cNvSpPr>
          <p:nvPr>
            <p:ph type="title"/>
          </p:nvPr>
        </p:nvSpPr>
        <p:spPr/>
        <p:txBody>
          <a:bodyPr/>
          <a:lstStyle/>
          <a:p>
            <a:r>
              <a:rPr lang="tr-TR" dirty="0"/>
              <a:t>Faz 1: Optimum Tablo</a:t>
            </a:r>
          </a:p>
        </p:txBody>
      </p:sp>
      <p:graphicFrame>
        <p:nvGraphicFramePr>
          <p:cNvPr id="4" name="Table 3">
            <a:extLst>
              <a:ext uri="{FF2B5EF4-FFF2-40B4-BE49-F238E27FC236}">
                <a16:creationId xmlns:a16="http://schemas.microsoft.com/office/drawing/2014/main" id="{3CAD6D74-4FF9-A331-6C06-8135DF8F18B2}"/>
              </a:ext>
            </a:extLst>
          </p:cNvPr>
          <p:cNvGraphicFramePr>
            <a:graphicFrameLocks/>
          </p:cNvGraphicFramePr>
          <p:nvPr>
            <p:extLst>
              <p:ext uri="{D42A27DB-BD31-4B8C-83A1-F6EECF244321}">
                <p14:modId xmlns:p14="http://schemas.microsoft.com/office/powerpoint/2010/main" val="3732315652"/>
              </p:ext>
            </p:extLst>
          </p:nvPr>
        </p:nvGraphicFramePr>
        <p:xfrm>
          <a:off x="301168" y="1841814"/>
          <a:ext cx="8594720" cy="1854200"/>
        </p:xfrm>
        <a:graphic>
          <a:graphicData uri="http://schemas.openxmlformats.org/drawingml/2006/table">
            <a:tbl>
              <a:tblPr firstRow="1" bandRow="1">
                <a:tableStyleId>{5C22544A-7EE6-4342-B048-85BDC9FD1C3A}</a:tableStyleId>
              </a:tblPr>
              <a:tblGrid>
                <a:gridCol w="1074340">
                  <a:extLst>
                    <a:ext uri="{9D8B030D-6E8A-4147-A177-3AD203B41FA5}">
                      <a16:colId xmlns:a16="http://schemas.microsoft.com/office/drawing/2014/main" val="2881901151"/>
                    </a:ext>
                  </a:extLst>
                </a:gridCol>
                <a:gridCol w="1074340">
                  <a:extLst>
                    <a:ext uri="{9D8B030D-6E8A-4147-A177-3AD203B41FA5}">
                      <a16:colId xmlns:a16="http://schemas.microsoft.com/office/drawing/2014/main" val="1565615015"/>
                    </a:ext>
                  </a:extLst>
                </a:gridCol>
                <a:gridCol w="1074340">
                  <a:extLst>
                    <a:ext uri="{9D8B030D-6E8A-4147-A177-3AD203B41FA5}">
                      <a16:colId xmlns:a16="http://schemas.microsoft.com/office/drawing/2014/main" val="3978558621"/>
                    </a:ext>
                  </a:extLst>
                </a:gridCol>
                <a:gridCol w="1074340">
                  <a:extLst>
                    <a:ext uri="{9D8B030D-6E8A-4147-A177-3AD203B41FA5}">
                      <a16:colId xmlns:a16="http://schemas.microsoft.com/office/drawing/2014/main" val="1657923661"/>
                    </a:ext>
                  </a:extLst>
                </a:gridCol>
                <a:gridCol w="1074340">
                  <a:extLst>
                    <a:ext uri="{9D8B030D-6E8A-4147-A177-3AD203B41FA5}">
                      <a16:colId xmlns:a16="http://schemas.microsoft.com/office/drawing/2014/main" val="1755788991"/>
                    </a:ext>
                  </a:extLst>
                </a:gridCol>
                <a:gridCol w="1074340">
                  <a:extLst>
                    <a:ext uri="{9D8B030D-6E8A-4147-A177-3AD203B41FA5}">
                      <a16:colId xmlns:a16="http://schemas.microsoft.com/office/drawing/2014/main" val="815703567"/>
                    </a:ext>
                  </a:extLst>
                </a:gridCol>
                <a:gridCol w="1074340">
                  <a:extLst>
                    <a:ext uri="{9D8B030D-6E8A-4147-A177-3AD203B41FA5}">
                      <a16:colId xmlns:a16="http://schemas.microsoft.com/office/drawing/2014/main" val="1978901746"/>
                    </a:ext>
                  </a:extLst>
                </a:gridCol>
                <a:gridCol w="1074340">
                  <a:extLst>
                    <a:ext uri="{9D8B030D-6E8A-4147-A177-3AD203B41FA5}">
                      <a16:colId xmlns:a16="http://schemas.microsoft.com/office/drawing/2014/main" val="1997909393"/>
                    </a:ext>
                  </a:extLst>
                </a:gridCol>
              </a:tblGrid>
              <a:tr h="370840">
                <a:tc>
                  <a:txBody>
                    <a:bodyPr/>
                    <a:lstStyle/>
                    <a:p>
                      <a:endParaRPr lang="tr-TR" dirty="0"/>
                    </a:p>
                  </a:txBody>
                  <a:tcPr/>
                </a:tc>
                <a:tc>
                  <a:txBody>
                    <a:bodyPr/>
                    <a:lstStyle/>
                    <a:p>
                      <a:r>
                        <a:rPr lang="tr-TR" dirty="0"/>
                        <a:t>X1</a:t>
                      </a:r>
                    </a:p>
                  </a:txBody>
                  <a:tcPr/>
                </a:tc>
                <a:tc>
                  <a:txBody>
                    <a:bodyPr/>
                    <a:lstStyle/>
                    <a:p>
                      <a:r>
                        <a:rPr lang="tr-TR" dirty="0"/>
                        <a:t>X2</a:t>
                      </a:r>
                    </a:p>
                  </a:txBody>
                  <a:tcPr/>
                </a:tc>
                <a:tc>
                  <a:txBody>
                    <a:bodyPr/>
                    <a:lstStyle/>
                    <a:p>
                      <a:r>
                        <a:rPr lang="tr-TR" dirty="0"/>
                        <a:t>E2</a:t>
                      </a:r>
                    </a:p>
                  </a:txBody>
                  <a:tcPr/>
                </a:tc>
                <a:tc>
                  <a:txBody>
                    <a:bodyPr/>
                    <a:lstStyle/>
                    <a:p>
                      <a:r>
                        <a:rPr lang="tr-TR" dirty="0">
                          <a:solidFill>
                            <a:schemeClr val="bg1">
                              <a:lumMod val="75000"/>
                            </a:schemeClr>
                          </a:solidFill>
                        </a:rPr>
                        <a:t>A1</a:t>
                      </a:r>
                    </a:p>
                  </a:txBody>
                  <a:tcPr/>
                </a:tc>
                <a:tc>
                  <a:txBody>
                    <a:bodyPr/>
                    <a:lstStyle/>
                    <a:p>
                      <a:r>
                        <a:rPr lang="tr-TR" dirty="0">
                          <a:solidFill>
                            <a:schemeClr val="bg1">
                              <a:lumMod val="75000"/>
                            </a:schemeClr>
                          </a:solidFill>
                        </a:rPr>
                        <a:t>A2</a:t>
                      </a:r>
                    </a:p>
                  </a:txBody>
                  <a:tcPr/>
                </a:tc>
                <a:tc>
                  <a:txBody>
                    <a:bodyPr/>
                    <a:lstStyle/>
                    <a:p>
                      <a:r>
                        <a:rPr lang="tr-TR" dirty="0"/>
                        <a:t>S3</a:t>
                      </a:r>
                    </a:p>
                  </a:txBody>
                  <a:tcPr/>
                </a:tc>
                <a:tc>
                  <a:txBody>
                    <a:bodyPr/>
                    <a:lstStyle/>
                    <a:p>
                      <a:endParaRPr lang="tr-TR" dirty="0"/>
                    </a:p>
                  </a:txBody>
                  <a:tcPr/>
                </a:tc>
                <a:extLst>
                  <a:ext uri="{0D108BD9-81ED-4DB2-BD59-A6C34878D82A}">
                    <a16:rowId xmlns:a16="http://schemas.microsoft.com/office/drawing/2014/main" val="1606802863"/>
                  </a:ext>
                </a:extLst>
              </a:tr>
              <a:tr h="370840">
                <a:tc>
                  <a:txBody>
                    <a:bodyPr/>
                    <a:lstStyle/>
                    <a:p>
                      <a:r>
                        <a:rPr lang="tr-TR" dirty="0"/>
                        <a:t>X1</a:t>
                      </a:r>
                    </a:p>
                  </a:txBody>
                  <a:tcPr/>
                </a:tc>
                <a:tc>
                  <a:txBody>
                    <a:bodyPr/>
                    <a:lstStyle/>
                    <a:p>
                      <a:r>
                        <a:rPr lang="tr-TR" dirty="0">
                          <a:solidFill>
                            <a:schemeClr val="tx1"/>
                          </a:solidFill>
                        </a:rPr>
                        <a:t>1</a:t>
                      </a:r>
                    </a:p>
                  </a:txBody>
                  <a:tcPr/>
                </a:tc>
                <a:tc>
                  <a:txBody>
                    <a:bodyPr/>
                    <a:lstStyle/>
                    <a:p>
                      <a:r>
                        <a:rPr lang="tr-TR" dirty="0">
                          <a:solidFill>
                            <a:schemeClr val="tx1"/>
                          </a:solidFill>
                        </a:rPr>
                        <a:t>0</a:t>
                      </a:r>
                    </a:p>
                  </a:txBody>
                  <a:tcPr/>
                </a:tc>
                <a:tc>
                  <a:txBody>
                    <a:bodyPr/>
                    <a:lstStyle/>
                    <a:p>
                      <a:r>
                        <a:rPr lang="tr-TR" dirty="0">
                          <a:solidFill>
                            <a:schemeClr val="tx1"/>
                          </a:solidFill>
                        </a:rPr>
                        <a:t>1/5</a:t>
                      </a:r>
                    </a:p>
                  </a:txBody>
                  <a:tcPr/>
                </a:tc>
                <a:tc>
                  <a:txBody>
                    <a:bodyPr/>
                    <a:lstStyle/>
                    <a:p>
                      <a:r>
                        <a:rPr lang="tr-TR" dirty="0">
                          <a:solidFill>
                            <a:schemeClr val="bg1">
                              <a:lumMod val="75000"/>
                            </a:schemeClr>
                          </a:solidFill>
                        </a:rPr>
                        <a:t>3/5</a:t>
                      </a:r>
                    </a:p>
                  </a:txBody>
                  <a:tcPr/>
                </a:tc>
                <a:tc>
                  <a:txBody>
                    <a:bodyPr/>
                    <a:lstStyle/>
                    <a:p>
                      <a:r>
                        <a:rPr lang="tr-TR" dirty="0">
                          <a:solidFill>
                            <a:schemeClr val="bg1">
                              <a:lumMod val="75000"/>
                            </a:schemeClr>
                          </a:solidFill>
                        </a:rPr>
                        <a:t>-1/5</a:t>
                      </a:r>
                    </a:p>
                  </a:txBody>
                  <a:tcPr/>
                </a:tc>
                <a:tc>
                  <a:txBody>
                    <a:bodyPr/>
                    <a:lstStyle/>
                    <a:p>
                      <a:r>
                        <a:rPr lang="tr-TR" dirty="0">
                          <a:solidFill>
                            <a:schemeClr val="tx1"/>
                          </a:solidFill>
                        </a:rPr>
                        <a:t>0</a:t>
                      </a:r>
                    </a:p>
                  </a:txBody>
                  <a:tcPr/>
                </a:tc>
                <a:tc>
                  <a:txBody>
                    <a:bodyPr/>
                    <a:lstStyle/>
                    <a:p>
                      <a:r>
                        <a:rPr lang="tr-TR" dirty="0">
                          <a:solidFill>
                            <a:schemeClr val="tx1"/>
                          </a:solidFill>
                        </a:rPr>
                        <a:t>3/5</a:t>
                      </a:r>
                    </a:p>
                  </a:txBody>
                  <a:tcPr/>
                </a:tc>
                <a:extLst>
                  <a:ext uri="{0D108BD9-81ED-4DB2-BD59-A6C34878D82A}">
                    <a16:rowId xmlns:a16="http://schemas.microsoft.com/office/drawing/2014/main" val="3692627917"/>
                  </a:ext>
                </a:extLst>
              </a:tr>
              <a:tr h="370840">
                <a:tc>
                  <a:txBody>
                    <a:bodyPr/>
                    <a:lstStyle/>
                    <a:p>
                      <a:r>
                        <a:rPr lang="tr-TR" dirty="0"/>
                        <a:t>X2</a:t>
                      </a:r>
                    </a:p>
                  </a:txBody>
                  <a:tcPr/>
                </a:tc>
                <a:tc>
                  <a:txBody>
                    <a:bodyPr/>
                    <a:lstStyle/>
                    <a:p>
                      <a:r>
                        <a:rPr lang="tr-TR" dirty="0">
                          <a:solidFill>
                            <a:schemeClr val="tx1"/>
                          </a:solidFill>
                        </a:rPr>
                        <a:t>0</a:t>
                      </a:r>
                    </a:p>
                  </a:txBody>
                  <a:tcPr/>
                </a:tc>
                <a:tc>
                  <a:txBody>
                    <a:bodyPr/>
                    <a:lstStyle/>
                    <a:p>
                      <a:r>
                        <a:rPr lang="tr-TR" dirty="0">
                          <a:solidFill>
                            <a:schemeClr val="tx1"/>
                          </a:solidFill>
                        </a:rPr>
                        <a:t>1</a:t>
                      </a:r>
                    </a:p>
                  </a:txBody>
                  <a:tcPr/>
                </a:tc>
                <a:tc>
                  <a:txBody>
                    <a:bodyPr/>
                    <a:lstStyle/>
                    <a:p>
                      <a:r>
                        <a:rPr lang="tr-TR" dirty="0">
                          <a:solidFill>
                            <a:schemeClr val="tx1"/>
                          </a:solidFill>
                        </a:rPr>
                        <a:t>-3/5</a:t>
                      </a:r>
                    </a:p>
                  </a:txBody>
                  <a:tcPr/>
                </a:tc>
                <a:tc>
                  <a:txBody>
                    <a:bodyPr/>
                    <a:lstStyle/>
                    <a:p>
                      <a:r>
                        <a:rPr lang="tr-TR" dirty="0">
                          <a:solidFill>
                            <a:schemeClr val="bg1">
                              <a:lumMod val="75000"/>
                            </a:schemeClr>
                          </a:solidFill>
                        </a:rPr>
                        <a:t>-4/5</a:t>
                      </a:r>
                    </a:p>
                  </a:txBody>
                  <a:tcPr/>
                </a:tc>
                <a:tc>
                  <a:txBody>
                    <a:bodyPr/>
                    <a:lstStyle/>
                    <a:p>
                      <a:r>
                        <a:rPr lang="tr-TR" dirty="0">
                          <a:solidFill>
                            <a:schemeClr val="bg1">
                              <a:lumMod val="75000"/>
                            </a:schemeClr>
                          </a:solidFill>
                        </a:rPr>
                        <a:t>3/5</a:t>
                      </a:r>
                    </a:p>
                  </a:txBody>
                  <a:tcPr/>
                </a:tc>
                <a:tc>
                  <a:txBody>
                    <a:bodyPr/>
                    <a:lstStyle/>
                    <a:p>
                      <a:r>
                        <a:rPr lang="tr-TR" dirty="0">
                          <a:solidFill>
                            <a:schemeClr val="tx1"/>
                          </a:solidFill>
                        </a:rPr>
                        <a:t>0</a:t>
                      </a:r>
                    </a:p>
                  </a:txBody>
                  <a:tcPr/>
                </a:tc>
                <a:tc>
                  <a:txBody>
                    <a:bodyPr/>
                    <a:lstStyle/>
                    <a:p>
                      <a:r>
                        <a:rPr lang="tr-TR" dirty="0">
                          <a:solidFill>
                            <a:schemeClr val="tx1"/>
                          </a:solidFill>
                        </a:rPr>
                        <a:t>6/5</a:t>
                      </a:r>
                    </a:p>
                  </a:txBody>
                  <a:tcPr/>
                </a:tc>
                <a:extLst>
                  <a:ext uri="{0D108BD9-81ED-4DB2-BD59-A6C34878D82A}">
                    <a16:rowId xmlns:a16="http://schemas.microsoft.com/office/drawing/2014/main" val="1457528023"/>
                  </a:ext>
                </a:extLst>
              </a:tr>
              <a:tr h="370840">
                <a:tc>
                  <a:txBody>
                    <a:bodyPr/>
                    <a:lstStyle/>
                    <a:p>
                      <a:r>
                        <a:rPr lang="tr-TR" dirty="0"/>
                        <a:t>S3</a:t>
                      </a:r>
                    </a:p>
                  </a:txBody>
                  <a:tcPr/>
                </a:tc>
                <a:tc>
                  <a:txBody>
                    <a:bodyPr/>
                    <a:lstStyle/>
                    <a:p>
                      <a:r>
                        <a:rPr lang="tr-TR" dirty="0">
                          <a:solidFill>
                            <a:schemeClr val="tx1"/>
                          </a:solidFill>
                        </a:rPr>
                        <a:t>0</a:t>
                      </a:r>
                    </a:p>
                  </a:txBody>
                  <a:tcPr/>
                </a:tc>
                <a:tc>
                  <a:txBody>
                    <a:bodyPr/>
                    <a:lstStyle/>
                    <a:p>
                      <a:r>
                        <a:rPr lang="tr-TR" dirty="0">
                          <a:solidFill>
                            <a:schemeClr val="tx1"/>
                          </a:solidFill>
                        </a:rPr>
                        <a:t>0</a:t>
                      </a:r>
                    </a:p>
                  </a:txBody>
                  <a:tcPr/>
                </a:tc>
                <a:tc>
                  <a:txBody>
                    <a:bodyPr/>
                    <a:lstStyle/>
                    <a:p>
                      <a:r>
                        <a:rPr lang="tr-TR" dirty="0">
                          <a:solidFill>
                            <a:schemeClr val="tx1"/>
                          </a:solidFill>
                        </a:rPr>
                        <a:t>1</a:t>
                      </a:r>
                    </a:p>
                  </a:txBody>
                  <a:tcPr/>
                </a:tc>
                <a:tc>
                  <a:txBody>
                    <a:bodyPr/>
                    <a:lstStyle/>
                    <a:p>
                      <a:r>
                        <a:rPr lang="tr-TR" dirty="0">
                          <a:solidFill>
                            <a:schemeClr val="bg1">
                              <a:lumMod val="75000"/>
                            </a:schemeClr>
                          </a:solidFill>
                        </a:rPr>
                        <a:t>1</a:t>
                      </a:r>
                    </a:p>
                  </a:txBody>
                  <a:tcPr/>
                </a:tc>
                <a:tc>
                  <a:txBody>
                    <a:bodyPr/>
                    <a:lstStyle/>
                    <a:p>
                      <a:r>
                        <a:rPr lang="tr-TR" dirty="0">
                          <a:solidFill>
                            <a:schemeClr val="bg1">
                              <a:lumMod val="75000"/>
                            </a:schemeClr>
                          </a:solidFill>
                        </a:rPr>
                        <a:t>-1</a:t>
                      </a:r>
                    </a:p>
                  </a:txBody>
                  <a:tcPr/>
                </a:tc>
                <a:tc>
                  <a:txBody>
                    <a:bodyPr/>
                    <a:lstStyle/>
                    <a:p>
                      <a:r>
                        <a:rPr lang="tr-TR" dirty="0">
                          <a:solidFill>
                            <a:schemeClr val="tx1"/>
                          </a:solidFill>
                        </a:rPr>
                        <a:t>1</a:t>
                      </a:r>
                    </a:p>
                  </a:txBody>
                  <a:tcPr/>
                </a:tc>
                <a:tc>
                  <a:txBody>
                    <a:bodyPr/>
                    <a:lstStyle/>
                    <a:p>
                      <a:r>
                        <a:rPr lang="tr-TR" dirty="0">
                          <a:solidFill>
                            <a:schemeClr val="tx1"/>
                          </a:solidFill>
                        </a:rPr>
                        <a:t>1</a:t>
                      </a:r>
                    </a:p>
                  </a:txBody>
                  <a:tcPr/>
                </a:tc>
                <a:extLst>
                  <a:ext uri="{0D108BD9-81ED-4DB2-BD59-A6C34878D82A}">
                    <a16:rowId xmlns:a16="http://schemas.microsoft.com/office/drawing/2014/main" val="468098148"/>
                  </a:ext>
                </a:extLst>
              </a:tr>
              <a:tr h="370840">
                <a:tc>
                  <a:txBody>
                    <a:bodyPr/>
                    <a:lstStyle/>
                    <a:p>
                      <a:r>
                        <a:rPr lang="tr-TR" dirty="0"/>
                        <a:t>C-Z</a:t>
                      </a:r>
                    </a:p>
                  </a:txBody>
                  <a:tcPr/>
                </a:tc>
                <a:tc>
                  <a:txBody>
                    <a:bodyPr/>
                    <a:lstStyle/>
                    <a:p>
                      <a:r>
                        <a:rPr lang="tr-TR" dirty="0">
                          <a:solidFill>
                            <a:schemeClr val="tx1"/>
                          </a:solidFill>
                        </a:rPr>
                        <a:t>0</a:t>
                      </a:r>
                    </a:p>
                  </a:txBody>
                  <a:tcPr/>
                </a:tc>
                <a:tc>
                  <a:txBody>
                    <a:bodyPr/>
                    <a:lstStyle/>
                    <a:p>
                      <a:r>
                        <a:rPr lang="tr-TR" dirty="0">
                          <a:solidFill>
                            <a:schemeClr val="tx1"/>
                          </a:solidFill>
                        </a:rPr>
                        <a:t>0</a:t>
                      </a:r>
                    </a:p>
                  </a:txBody>
                  <a:tcPr/>
                </a:tc>
                <a:tc>
                  <a:txBody>
                    <a:bodyPr/>
                    <a:lstStyle/>
                    <a:p>
                      <a:r>
                        <a:rPr lang="tr-TR" dirty="0">
                          <a:solidFill>
                            <a:schemeClr val="tx1"/>
                          </a:solidFill>
                        </a:rPr>
                        <a:t>0</a:t>
                      </a:r>
                    </a:p>
                  </a:txBody>
                  <a:tcPr/>
                </a:tc>
                <a:tc>
                  <a:txBody>
                    <a:bodyPr/>
                    <a:lstStyle/>
                    <a:p>
                      <a:r>
                        <a:rPr lang="tr-TR" dirty="0">
                          <a:solidFill>
                            <a:schemeClr val="bg1">
                              <a:lumMod val="75000"/>
                            </a:schemeClr>
                          </a:solidFill>
                        </a:rPr>
                        <a:t>1</a:t>
                      </a:r>
                    </a:p>
                  </a:txBody>
                  <a:tcPr/>
                </a:tc>
                <a:tc>
                  <a:txBody>
                    <a:bodyPr/>
                    <a:lstStyle/>
                    <a:p>
                      <a:r>
                        <a:rPr lang="tr-TR" dirty="0">
                          <a:solidFill>
                            <a:schemeClr val="bg1">
                              <a:lumMod val="75000"/>
                            </a:schemeClr>
                          </a:solidFill>
                        </a:rPr>
                        <a:t>1</a:t>
                      </a:r>
                    </a:p>
                  </a:txBody>
                  <a:tcPr/>
                </a:tc>
                <a:tc>
                  <a:txBody>
                    <a:bodyPr/>
                    <a:lstStyle/>
                    <a:p>
                      <a:r>
                        <a:rPr lang="tr-TR" dirty="0">
                          <a:solidFill>
                            <a:schemeClr val="tx1"/>
                          </a:solidFill>
                        </a:rPr>
                        <a:t>0</a:t>
                      </a:r>
                    </a:p>
                  </a:txBody>
                  <a:tcPr/>
                </a:tc>
                <a:tc>
                  <a:txBody>
                    <a:bodyPr/>
                    <a:lstStyle/>
                    <a:p>
                      <a:endParaRPr lang="tr-TR" dirty="0">
                        <a:solidFill>
                          <a:schemeClr val="tx1"/>
                        </a:solidFill>
                      </a:endParaRPr>
                    </a:p>
                  </a:txBody>
                  <a:tcPr/>
                </a:tc>
                <a:extLst>
                  <a:ext uri="{0D108BD9-81ED-4DB2-BD59-A6C34878D82A}">
                    <a16:rowId xmlns:a16="http://schemas.microsoft.com/office/drawing/2014/main" val="1947560917"/>
                  </a:ext>
                </a:extLst>
              </a:tr>
            </a:tbl>
          </a:graphicData>
        </a:graphic>
      </p:graphicFrame>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508E3FE-9E97-3833-98FB-256DB7415C0C}"/>
                  </a:ext>
                </a:extLst>
              </p:cNvPr>
              <p:cNvSpPr txBox="1"/>
              <p:nvPr/>
            </p:nvSpPr>
            <p:spPr>
              <a:xfrm>
                <a:off x="558599" y="4699436"/>
                <a:ext cx="4361450"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+0 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f>
                            <m:fPr>
                              <m:ctrlPr>
                                <a:rPr lang="tr-TR" b="0" i="1" smtClean="0">
                                  <a:latin typeface="Cambria Math" panose="02040503050406030204" pitchFamily="18" charset="0"/>
                                </a:rPr>
                              </m:ctrlPr>
                            </m:fPr>
                            <m:num>
                              <m:r>
                                <a:rPr lang="tr-TR" b="0" i="1" smtClean="0">
                                  <a:latin typeface="Cambria Math" panose="02040503050406030204" pitchFamily="18" charset="0"/>
                                </a:rPr>
                                <m:t>1</m:t>
                              </m:r>
                            </m:num>
                            <m:den>
                              <m:r>
                                <a:rPr lang="tr-TR" b="0" i="1" smtClean="0">
                                  <a:latin typeface="Cambria Math" panose="02040503050406030204" pitchFamily="18" charset="0"/>
                                </a:rPr>
                                <m:t>5</m:t>
                              </m:r>
                            </m:den>
                          </m:f>
                          <m:r>
                            <a:rPr lang="tr-TR" b="0" i="1" smtClean="0">
                              <a:latin typeface="Cambria Math" panose="02040503050406030204" pitchFamily="18" charset="0"/>
                            </a:rPr>
                            <m:t>𝐸</m:t>
                          </m:r>
                        </m:e>
                        <m:sub>
                          <m:r>
                            <a:rPr lang="tr-TR" b="0" i="1" smtClean="0">
                              <a:latin typeface="Cambria Math" panose="02040503050406030204" pitchFamily="18" charset="0"/>
                            </a:rPr>
                            <m:t>2</m:t>
                          </m:r>
                        </m:sub>
                      </m:sSub>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3</m:t>
                          </m:r>
                        </m:num>
                        <m:den>
                          <m:r>
                            <a:rPr lang="tr-TR" b="0" i="1" smtClean="0">
                              <a:latin typeface="Cambria Math" panose="02040503050406030204" pitchFamily="18" charset="0"/>
                            </a:rPr>
                            <m:t>5</m:t>
                          </m:r>
                        </m:den>
                      </m:f>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𝐴</m:t>
                          </m:r>
                        </m:e>
                        <m:sub>
                          <m:r>
                            <a:rPr lang="tr-TR" b="0" i="1" smtClean="0">
                              <a:latin typeface="Cambria Math" panose="02040503050406030204" pitchFamily="18" charset="0"/>
                            </a:rPr>
                            <m:t>1</m:t>
                          </m:r>
                        </m:sub>
                        <m:sup/>
                      </m:sSubSup>
                      <m:r>
                        <a:rPr lang="tr-TR" b="0" i="1" smtClean="0">
                          <a:latin typeface="Cambria Math" panose="02040503050406030204" pitchFamily="18" charset="0"/>
                        </a:rPr>
                        <m:t> −</m:t>
                      </m:r>
                      <m:f>
                        <m:fPr>
                          <m:ctrlPr>
                            <a:rPr lang="tr-TR" b="0" i="1" smtClean="0">
                              <a:latin typeface="Cambria Math" panose="02040503050406030204" pitchFamily="18" charset="0"/>
                            </a:rPr>
                          </m:ctrlPr>
                        </m:fPr>
                        <m:num>
                          <m:r>
                            <a:rPr lang="tr-TR" b="0" i="1" smtClean="0">
                              <a:latin typeface="Cambria Math" panose="02040503050406030204" pitchFamily="18" charset="0"/>
                            </a:rPr>
                            <m:t>1</m:t>
                          </m:r>
                        </m:num>
                        <m:den>
                          <m:r>
                            <a:rPr lang="tr-TR" b="0" i="1" smtClean="0">
                              <a:latin typeface="Cambria Math" panose="02040503050406030204" pitchFamily="18" charset="0"/>
                            </a:rPr>
                            <m:t>5</m:t>
                          </m:r>
                        </m:den>
                      </m:f>
                      <m:sSubSup>
                        <m:sSubSupPr>
                          <m:ctrlPr>
                            <a:rPr lang="tr-TR" i="1">
                              <a:latin typeface="Cambria Math" panose="02040503050406030204" pitchFamily="18" charset="0"/>
                            </a:rPr>
                          </m:ctrlPr>
                        </m:sSubSupPr>
                        <m:e>
                          <m:r>
                            <a:rPr lang="tr-TR" i="1">
                              <a:latin typeface="Cambria Math" panose="02040503050406030204" pitchFamily="18" charset="0"/>
                            </a:rPr>
                            <m:t>𝐴</m:t>
                          </m:r>
                        </m:e>
                        <m:sub>
                          <m:r>
                            <a:rPr lang="tr-TR" b="0" i="1" smtClean="0">
                              <a:latin typeface="Cambria Math" panose="02040503050406030204" pitchFamily="18" charset="0"/>
                            </a:rPr>
                            <m:t>2</m:t>
                          </m:r>
                        </m:sub>
                        <m:sup/>
                      </m:sSubSup>
                      <m:r>
                        <a:rPr lang="tr-TR" b="0" i="1" smtClean="0">
                          <a:latin typeface="Cambria Math" panose="02040503050406030204" pitchFamily="18" charset="0"/>
                        </a:rPr>
                        <m:t>+0 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𝑆</m:t>
                          </m:r>
                        </m:e>
                        <m:sub>
                          <m:r>
                            <a:rPr lang="tr-TR" b="0" i="1" smtClean="0">
                              <a:latin typeface="Cambria Math" panose="02040503050406030204" pitchFamily="18" charset="0"/>
                            </a:rPr>
                            <m:t>3</m:t>
                          </m:r>
                        </m:sub>
                      </m:sSub>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3</m:t>
                          </m:r>
                        </m:num>
                        <m:den>
                          <m:r>
                            <a:rPr lang="tr-TR" b="0" i="1" smtClean="0">
                              <a:latin typeface="Cambria Math" panose="02040503050406030204" pitchFamily="18" charset="0"/>
                            </a:rPr>
                            <m:t>5</m:t>
                          </m:r>
                        </m:den>
                      </m:f>
                    </m:oMath>
                  </m:oMathPara>
                </a14:m>
                <a:endParaRPr lang="tr-TR" dirty="0"/>
              </a:p>
            </p:txBody>
          </p:sp>
        </mc:Choice>
        <mc:Fallback xmlns="">
          <p:sp>
            <p:nvSpPr>
              <p:cNvPr id="5" name="TextBox 4">
                <a:extLst>
                  <a:ext uri="{FF2B5EF4-FFF2-40B4-BE49-F238E27FC236}">
                    <a16:creationId xmlns:a16="http://schemas.microsoft.com/office/drawing/2014/main" id="{D508E3FE-9E97-3833-98FB-256DB7415C0C}"/>
                  </a:ext>
                </a:extLst>
              </p:cNvPr>
              <p:cNvSpPr txBox="1">
                <a:spLocks noRot="1" noChangeAspect="1" noMove="1" noResize="1" noEditPoints="1" noAdjustHandles="1" noChangeArrowheads="1" noChangeShapeType="1" noTextEdit="1"/>
              </p:cNvSpPr>
              <p:nvPr/>
            </p:nvSpPr>
            <p:spPr>
              <a:xfrm>
                <a:off x="558599" y="4699436"/>
                <a:ext cx="4361450" cy="520463"/>
              </a:xfrm>
              <a:prstGeom prst="rect">
                <a:avLst/>
              </a:prstGeom>
              <a:blipFill>
                <a:blip r:embed="rId2"/>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8528543-FE95-FD0B-AE08-CBDEA3C7B8F0}"/>
                  </a:ext>
                </a:extLst>
              </p:cNvPr>
              <p:cNvSpPr txBox="1"/>
              <p:nvPr/>
            </p:nvSpPr>
            <p:spPr>
              <a:xfrm>
                <a:off x="558599" y="5318676"/>
                <a:ext cx="4373441" cy="393441"/>
              </a:xfrm>
              <a:prstGeom prst="rect">
                <a:avLst/>
              </a:prstGeom>
              <a:noFill/>
            </p:spPr>
            <p:txBody>
              <a:bodyPr wrap="none" lIns="0" tIns="0" rIns="0" bIns="0" rtlCol="0">
                <a:spAutoFit/>
              </a:bodyPr>
              <a:lstStyle/>
              <a:p>
                <a:r>
                  <a:rPr lang="tr-TR" b="0" dirty="0"/>
                  <a:t>0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+1 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 </m:t>
                    </m:r>
                    <m:f>
                      <m:fPr>
                        <m:ctrlPr>
                          <a:rPr lang="tr-TR" b="0" i="1" smtClean="0">
                            <a:latin typeface="Cambria Math" panose="02040503050406030204" pitchFamily="18" charset="0"/>
                          </a:rPr>
                        </m:ctrlPr>
                      </m:fPr>
                      <m:num>
                        <m:r>
                          <a:rPr lang="tr-TR" b="0" i="1" smtClean="0">
                            <a:latin typeface="Cambria Math" panose="02040503050406030204" pitchFamily="18" charset="0"/>
                          </a:rPr>
                          <m:t>3</m:t>
                        </m:r>
                      </m:num>
                      <m:den>
                        <m:r>
                          <a:rPr lang="tr-TR" b="0" i="1" smtClean="0">
                            <a:latin typeface="Cambria Math" panose="02040503050406030204" pitchFamily="18" charset="0"/>
                          </a:rPr>
                          <m:t>5</m:t>
                        </m:r>
                      </m:den>
                    </m:f>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𝐸</m:t>
                        </m:r>
                      </m:e>
                      <m:sub>
                        <m:r>
                          <a:rPr lang="tr-TR" b="0" i="1" smtClean="0">
                            <a:latin typeface="Cambria Math" panose="02040503050406030204" pitchFamily="18" charset="0"/>
                          </a:rPr>
                          <m:t>2</m:t>
                        </m:r>
                      </m:sub>
                    </m:sSub>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4</m:t>
                        </m:r>
                      </m:num>
                      <m:den>
                        <m:r>
                          <a:rPr lang="tr-TR" b="0" i="1" smtClean="0">
                            <a:latin typeface="Cambria Math" panose="02040503050406030204" pitchFamily="18" charset="0"/>
                          </a:rPr>
                          <m:t>5</m:t>
                        </m:r>
                      </m:den>
                    </m:f>
                    <m:sSubSup>
                      <m:sSubSupPr>
                        <m:ctrlPr>
                          <a:rPr lang="tr-TR" i="1">
                            <a:latin typeface="Cambria Math" panose="02040503050406030204" pitchFamily="18" charset="0"/>
                          </a:rPr>
                        </m:ctrlPr>
                      </m:sSubSupPr>
                      <m:e>
                        <m:r>
                          <a:rPr lang="tr-TR" i="1">
                            <a:latin typeface="Cambria Math" panose="02040503050406030204" pitchFamily="18" charset="0"/>
                          </a:rPr>
                          <m:t>𝐴</m:t>
                        </m:r>
                      </m:e>
                      <m:sub>
                        <m:r>
                          <a:rPr lang="tr-TR" i="1">
                            <a:latin typeface="Cambria Math" panose="02040503050406030204" pitchFamily="18" charset="0"/>
                          </a:rPr>
                          <m:t>1</m:t>
                        </m:r>
                      </m:sub>
                      <m:sup/>
                    </m:sSubSup>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3</m:t>
                        </m:r>
                      </m:num>
                      <m:den>
                        <m:r>
                          <a:rPr lang="tr-TR" b="0" i="1" smtClean="0">
                            <a:latin typeface="Cambria Math" panose="02040503050406030204" pitchFamily="18" charset="0"/>
                          </a:rPr>
                          <m:t>5</m:t>
                        </m:r>
                      </m:den>
                    </m:f>
                    <m:sSubSup>
                      <m:sSubSupPr>
                        <m:ctrlPr>
                          <a:rPr lang="tr-TR" i="1">
                            <a:latin typeface="Cambria Math" panose="02040503050406030204" pitchFamily="18" charset="0"/>
                          </a:rPr>
                        </m:ctrlPr>
                      </m:sSubSupPr>
                      <m:e>
                        <m:r>
                          <a:rPr lang="tr-TR" i="1">
                            <a:latin typeface="Cambria Math" panose="02040503050406030204" pitchFamily="18" charset="0"/>
                          </a:rPr>
                          <m:t>𝐴</m:t>
                        </m:r>
                      </m:e>
                      <m:sub>
                        <m:r>
                          <a:rPr lang="tr-TR" b="0" i="1" smtClean="0">
                            <a:latin typeface="Cambria Math" panose="02040503050406030204" pitchFamily="18" charset="0"/>
                          </a:rPr>
                          <m:t>2</m:t>
                        </m:r>
                      </m:sub>
                      <m:sup/>
                    </m:sSubSup>
                    <m:r>
                      <a:rPr lang="tr-TR" b="0" i="1" smtClean="0">
                        <a:latin typeface="Cambria Math" panose="02040503050406030204" pitchFamily="18" charset="0"/>
                      </a:rPr>
                      <m:t>+0 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𝑆</m:t>
                        </m:r>
                      </m:e>
                      <m:sub>
                        <m:r>
                          <a:rPr lang="tr-TR" b="0" i="1" smtClean="0">
                            <a:latin typeface="Cambria Math" panose="02040503050406030204" pitchFamily="18" charset="0"/>
                          </a:rPr>
                          <m:t>3</m:t>
                        </m:r>
                      </m:sub>
                    </m:sSub>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6</m:t>
                        </m:r>
                      </m:num>
                      <m:den>
                        <m:r>
                          <a:rPr lang="tr-TR" b="0" i="1" smtClean="0">
                            <a:latin typeface="Cambria Math" panose="02040503050406030204" pitchFamily="18" charset="0"/>
                          </a:rPr>
                          <m:t>5</m:t>
                        </m:r>
                      </m:den>
                    </m:f>
                  </m:oMath>
                </a14:m>
                <a:endParaRPr lang="tr-TR" dirty="0"/>
              </a:p>
            </p:txBody>
          </p:sp>
        </mc:Choice>
        <mc:Fallback xmlns="">
          <p:sp>
            <p:nvSpPr>
              <p:cNvPr id="6" name="TextBox 5">
                <a:extLst>
                  <a:ext uri="{FF2B5EF4-FFF2-40B4-BE49-F238E27FC236}">
                    <a16:creationId xmlns:a16="http://schemas.microsoft.com/office/drawing/2014/main" id="{B8528543-FE95-FD0B-AE08-CBDEA3C7B8F0}"/>
                  </a:ext>
                </a:extLst>
              </p:cNvPr>
              <p:cNvSpPr txBox="1">
                <a:spLocks noRot="1" noChangeAspect="1" noMove="1" noResize="1" noEditPoints="1" noAdjustHandles="1" noChangeArrowheads="1" noChangeShapeType="1" noTextEdit="1"/>
              </p:cNvSpPr>
              <p:nvPr/>
            </p:nvSpPr>
            <p:spPr>
              <a:xfrm>
                <a:off x="558599" y="5318676"/>
                <a:ext cx="4373441" cy="393441"/>
              </a:xfrm>
              <a:prstGeom prst="rect">
                <a:avLst/>
              </a:prstGeom>
              <a:blipFill>
                <a:blip r:embed="rId3"/>
                <a:stretch>
                  <a:fillRect l="-3347" t="-4615" b="-21538"/>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91F4DA6-BD17-6E0B-4487-CBFDFEBC78D6}"/>
                  </a:ext>
                </a:extLst>
              </p:cNvPr>
              <p:cNvSpPr txBox="1"/>
              <p:nvPr/>
            </p:nvSpPr>
            <p:spPr>
              <a:xfrm>
                <a:off x="558599" y="5864762"/>
                <a:ext cx="3861313" cy="305212"/>
              </a:xfrm>
              <a:prstGeom prst="rect">
                <a:avLst/>
              </a:prstGeom>
              <a:noFill/>
            </p:spPr>
            <p:txBody>
              <a:bodyPr wrap="none" lIns="0" tIns="0" rIns="0" bIns="0" rtlCol="0">
                <a:spAutoFit/>
              </a:bodyPr>
              <a:lstStyle/>
              <a:p>
                <a:r>
                  <a:rPr lang="tr-TR" b="0" dirty="0"/>
                  <a:t>0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+0 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𝐸</m:t>
                        </m:r>
                      </m:e>
                      <m:sub>
                        <m:r>
                          <a:rPr lang="tr-TR" b="0" i="1" smtClean="0">
                            <a:latin typeface="Cambria Math" panose="02040503050406030204" pitchFamily="18" charset="0"/>
                          </a:rPr>
                          <m:t>2</m:t>
                        </m:r>
                      </m:sub>
                    </m:sSub>
                    <m:r>
                      <a:rPr lang="tr-TR" b="0" i="1" smtClean="0">
                        <a:latin typeface="Cambria Math" panose="02040503050406030204" pitchFamily="18" charset="0"/>
                      </a:rPr>
                      <m:t>+ </m:t>
                    </m:r>
                    <m:sSubSup>
                      <m:sSubSupPr>
                        <m:ctrlPr>
                          <a:rPr lang="tr-TR" i="1">
                            <a:latin typeface="Cambria Math" panose="02040503050406030204" pitchFamily="18" charset="0"/>
                          </a:rPr>
                        </m:ctrlPr>
                      </m:sSubSupPr>
                      <m:e>
                        <m:r>
                          <a:rPr lang="tr-TR" i="1">
                            <a:latin typeface="Cambria Math" panose="02040503050406030204" pitchFamily="18" charset="0"/>
                          </a:rPr>
                          <m:t>𝐴</m:t>
                        </m:r>
                      </m:e>
                      <m:sub>
                        <m:r>
                          <a:rPr lang="tr-TR" i="1">
                            <a:latin typeface="Cambria Math" panose="02040503050406030204" pitchFamily="18" charset="0"/>
                          </a:rPr>
                          <m:t>1</m:t>
                        </m:r>
                      </m:sub>
                      <m:sup/>
                    </m:sSubSup>
                    <m:r>
                      <a:rPr lang="tr-TR" b="0" i="1" smtClean="0">
                        <a:latin typeface="Cambria Math" panose="02040503050406030204" pitchFamily="18" charset="0"/>
                      </a:rPr>
                      <m:t>−</m:t>
                    </m:r>
                    <m:sSubSup>
                      <m:sSubSupPr>
                        <m:ctrlPr>
                          <a:rPr lang="tr-TR" i="1">
                            <a:latin typeface="Cambria Math" panose="02040503050406030204" pitchFamily="18" charset="0"/>
                          </a:rPr>
                        </m:ctrlPr>
                      </m:sSubSupPr>
                      <m:e>
                        <m:r>
                          <a:rPr lang="tr-TR" i="1">
                            <a:latin typeface="Cambria Math" panose="02040503050406030204" pitchFamily="18" charset="0"/>
                          </a:rPr>
                          <m:t>𝐴</m:t>
                        </m:r>
                      </m:e>
                      <m:sub>
                        <m:r>
                          <a:rPr lang="tr-TR" b="0" i="1" smtClean="0">
                            <a:latin typeface="Cambria Math" panose="02040503050406030204" pitchFamily="18" charset="0"/>
                          </a:rPr>
                          <m:t>2</m:t>
                        </m:r>
                      </m:sub>
                      <m:sup/>
                    </m:sSubSup>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𝑆</m:t>
                        </m:r>
                      </m:e>
                      <m:sub>
                        <m:r>
                          <a:rPr lang="tr-TR" b="0" i="1" smtClean="0">
                            <a:latin typeface="Cambria Math" panose="02040503050406030204" pitchFamily="18" charset="0"/>
                          </a:rPr>
                          <m:t>3</m:t>
                        </m:r>
                      </m:sub>
                    </m:sSub>
                    <m:r>
                      <a:rPr lang="tr-TR" b="0" i="1" smtClean="0">
                        <a:latin typeface="Cambria Math" panose="02040503050406030204" pitchFamily="18" charset="0"/>
                      </a:rPr>
                      <m:t>=1</m:t>
                    </m:r>
                  </m:oMath>
                </a14:m>
                <a:endParaRPr lang="tr-TR" dirty="0"/>
              </a:p>
            </p:txBody>
          </p:sp>
        </mc:Choice>
        <mc:Fallback xmlns="">
          <p:sp>
            <p:nvSpPr>
              <p:cNvPr id="7" name="TextBox 6">
                <a:extLst>
                  <a:ext uri="{FF2B5EF4-FFF2-40B4-BE49-F238E27FC236}">
                    <a16:creationId xmlns:a16="http://schemas.microsoft.com/office/drawing/2014/main" id="{991F4DA6-BD17-6E0B-4487-CBFDFEBC78D6}"/>
                  </a:ext>
                </a:extLst>
              </p:cNvPr>
              <p:cNvSpPr txBox="1">
                <a:spLocks noRot="1" noChangeAspect="1" noMove="1" noResize="1" noEditPoints="1" noAdjustHandles="1" noChangeArrowheads="1" noChangeShapeType="1" noTextEdit="1"/>
              </p:cNvSpPr>
              <p:nvPr/>
            </p:nvSpPr>
            <p:spPr>
              <a:xfrm>
                <a:off x="558599" y="5864762"/>
                <a:ext cx="3861313" cy="305212"/>
              </a:xfrm>
              <a:prstGeom prst="rect">
                <a:avLst/>
              </a:prstGeom>
              <a:blipFill>
                <a:blip r:embed="rId4"/>
                <a:stretch>
                  <a:fillRect l="-3791" t="-16000" r="-632" b="-48000"/>
                </a:stretch>
              </a:blipFill>
            </p:spPr>
            <p:txBody>
              <a:bodyPr/>
              <a:lstStyle/>
              <a:p>
                <a:r>
                  <a:rPr lang="tr-TR">
                    <a:noFill/>
                  </a:rPr>
                  <a:t> </a:t>
                </a:r>
              </a:p>
            </p:txBody>
          </p:sp>
        </mc:Fallback>
      </mc:AlternateContent>
      <p:sp>
        <p:nvSpPr>
          <p:cNvPr id="8" name="TextBox 7">
            <a:extLst>
              <a:ext uri="{FF2B5EF4-FFF2-40B4-BE49-F238E27FC236}">
                <a16:creationId xmlns:a16="http://schemas.microsoft.com/office/drawing/2014/main" id="{08E8539B-72E1-1726-E69C-9F8F98F863E3}"/>
              </a:ext>
            </a:extLst>
          </p:cNvPr>
          <p:cNvSpPr txBox="1"/>
          <p:nvPr/>
        </p:nvSpPr>
        <p:spPr>
          <a:xfrm>
            <a:off x="301168" y="4205369"/>
            <a:ext cx="6926896" cy="369332"/>
          </a:xfrm>
          <a:prstGeom prst="rect">
            <a:avLst/>
          </a:prstGeom>
          <a:noFill/>
        </p:spPr>
        <p:txBody>
          <a:bodyPr wrap="none" rtlCol="0">
            <a:spAutoFit/>
          </a:bodyPr>
          <a:lstStyle/>
          <a:p>
            <a:r>
              <a:rPr lang="tr-TR" dirty="0"/>
              <a:t>Final tablonun bize vermiş olduğu yeni model aşağıdaki gibidir</a:t>
            </a:r>
          </a:p>
        </p:txBody>
      </p:sp>
      <p:sp>
        <p:nvSpPr>
          <p:cNvPr id="9" name="TextBox 8">
            <a:extLst>
              <a:ext uri="{FF2B5EF4-FFF2-40B4-BE49-F238E27FC236}">
                <a16:creationId xmlns:a16="http://schemas.microsoft.com/office/drawing/2014/main" id="{C309E929-90D0-09F6-776E-B382D94DAFA4}"/>
              </a:ext>
            </a:extLst>
          </p:cNvPr>
          <p:cNvSpPr txBox="1"/>
          <p:nvPr/>
        </p:nvSpPr>
        <p:spPr>
          <a:xfrm>
            <a:off x="5125114" y="4782957"/>
            <a:ext cx="3744246" cy="1754326"/>
          </a:xfrm>
          <a:prstGeom prst="rect">
            <a:avLst/>
          </a:prstGeom>
          <a:noFill/>
        </p:spPr>
        <p:txBody>
          <a:bodyPr wrap="square" rtlCol="0">
            <a:spAutoFit/>
          </a:bodyPr>
          <a:lstStyle/>
          <a:p>
            <a:r>
              <a:rPr lang="tr-TR" dirty="0" err="1"/>
              <a:t>Min</a:t>
            </a:r>
            <a:r>
              <a:rPr lang="tr-TR" dirty="0"/>
              <a:t> z=A1 + A2 amaç denklemine ait A1 ve A2 değişken değerleri çözümde </a:t>
            </a:r>
            <a:r>
              <a:rPr lang="tr-TR" dirty="0" err="1"/>
              <a:t>yeralmadığı</a:t>
            </a:r>
            <a:r>
              <a:rPr lang="tr-TR" dirty="0"/>
              <a:t> için sıfıra eşittir. Sıfır olduğu bilindiği için artık üretilen bu yeni modelden kaldırılabilir. </a:t>
            </a:r>
          </a:p>
        </p:txBody>
      </p:sp>
    </p:spTree>
    <p:extLst>
      <p:ext uri="{BB962C8B-B14F-4D97-AF65-F5344CB8AC3E}">
        <p14:creationId xmlns:p14="http://schemas.microsoft.com/office/powerpoint/2010/main" val="3584655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6F1B1354-4B84-F7A6-4227-691F675FFE25}"/>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D5B93F7E-DCA0-C3CF-5183-B2BA7D5729D8}"/>
              </a:ext>
            </a:extLst>
          </p:cNvPr>
          <p:cNvSpPr>
            <a:spLocks noGrp="1"/>
          </p:cNvSpPr>
          <p:nvPr>
            <p:ph type="title"/>
          </p:nvPr>
        </p:nvSpPr>
        <p:spPr/>
        <p:txBody>
          <a:bodyPr/>
          <a:lstStyle/>
          <a:p>
            <a:r>
              <a:rPr lang="tr-TR" dirty="0"/>
              <a:t>Faz 2: Model Amaç Fonksiyonuyla Çözüm</a:t>
            </a:r>
          </a:p>
        </p:txBody>
      </p:sp>
      <mc:AlternateContent xmlns:mc="http://schemas.openxmlformats.org/markup-compatibility/2006" xmlns:a14="http://schemas.microsoft.com/office/drawing/2010/main">
        <mc:Choice Requires="a14">
          <p:sp>
            <p:nvSpPr>
              <p:cNvPr id="4" name="TextBox 2">
                <a:extLst>
                  <a:ext uri="{FF2B5EF4-FFF2-40B4-BE49-F238E27FC236}">
                    <a16:creationId xmlns:a16="http://schemas.microsoft.com/office/drawing/2014/main" id="{5DAB0157-1E1A-60D1-6C5F-9ED85B877584}"/>
                  </a:ext>
                </a:extLst>
              </p:cNvPr>
              <p:cNvSpPr txBox="1"/>
              <p:nvPr/>
            </p:nvSpPr>
            <p:spPr>
              <a:xfrm>
                <a:off x="614586" y="2158895"/>
                <a:ext cx="18717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Min</m:t>
                          </m:r>
                        </m:fName>
                        <m:e>
                          <m:r>
                            <a:rPr lang="tr-TR" b="0" i="1" smtClean="0">
                              <a:latin typeface="Cambria Math" panose="02040503050406030204" pitchFamily="18" charset="0"/>
                            </a:rPr>
                            <m:t>𝑧</m:t>
                          </m:r>
                          <m:r>
                            <a:rPr lang="tr-TR" b="0" i="1" smtClean="0">
                              <a:latin typeface="Cambria Math" panose="02040503050406030204" pitchFamily="18" charset="0"/>
                            </a:rPr>
                            <m:t>=4</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e>
                      </m:func>
                    </m:oMath>
                  </m:oMathPara>
                </a14:m>
                <a:endParaRPr lang="tr-TR" dirty="0"/>
              </a:p>
            </p:txBody>
          </p:sp>
        </mc:Choice>
        <mc:Fallback xmlns="">
          <p:sp>
            <p:nvSpPr>
              <p:cNvPr id="4" name="TextBox 2">
                <a:extLst>
                  <a:ext uri="{FF2B5EF4-FFF2-40B4-BE49-F238E27FC236}">
                    <a16:creationId xmlns:a16="http://schemas.microsoft.com/office/drawing/2014/main" id="{5DAB0157-1E1A-60D1-6C5F-9ED85B877584}"/>
                  </a:ext>
                </a:extLst>
              </p:cNvPr>
              <p:cNvSpPr txBox="1">
                <a:spLocks noRot="1" noChangeAspect="1" noMove="1" noResize="1" noEditPoints="1" noAdjustHandles="1" noChangeArrowheads="1" noChangeShapeType="1" noTextEdit="1"/>
              </p:cNvSpPr>
              <p:nvPr/>
            </p:nvSpPr>
            <p:spPr>
              <a:xfrm>
                <a:off x="614586" y="2158895"/>
                <a:ext cx="1871794" cy="276999"/>
              </a:xfrm>
              <a:prstGeom prst="rect">
                <a:avLst/>
              </a:prstGeom>
              <a:blipFill>
                <a:blip r:embed="rId2"/>
                <a:stretch>
                  <a:fillRect l="-651" b="-1521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 name="TextBox 3">
                <a:extLst>
                  <a:ext uri="{FF2B5EF4-FFF2-40B4-BE49-F238E27FC236}">
                    <a16:creationId xmlns:a16="http://schemas.microsoft.com/office/drawing/2014/main" id="{F9B1C953-D212-CEDA-0290-42587C74D0D2}"/>
                  </a:ext>
                </a:extLst>
              </p:cNvPr>
              <p:cNvSpPr txBox="1"/>
              <p:nvPr/>
            </p:nvSpPr>
            <p:spPr>
              <a:xfrm>
                <a:off x="-105692" y="2707449"/>
                <a:ext cx="4477733" cy="52046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+0</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1</m:t>
                          </m:r>
                        </m:num>
                        <m:den>
                          <m:r>
                            <a:rPr lang="tr-TR" b="0" i="1" smtClean="0">
                              <a:latin typeface="Cambria Math" panose="02040503050406030204" pitchFamily="18" charset="0"/>
                            </a:rPr>
                            <m:t>5</m:t>
                          </m:r>
                        </m:den>
                      </m:f>
                      <m:sSub>
                        <m:sSubPr>
                          <m:ctrlPr>
                            <a:rPr lang="tr-TR" b="0" i="1" smtClean="0">
                              <a:latin typeface="Cambria Math" panose="02040503050406030204" pitchFamily="18" charset="0"/>
                            </a:rPr>
                          </m:ctrlPr>
                        </m:sSubPr>
                        <m:e>
                          <m:r>
                            <a:rPr lang="tr-TR" b="0" i="1" smtClean="0">
                              <a:latin typeface="Cambria Math" panose="02040503050406030204" pitchFamily="18" charset="0"/>
                            </a:rPr>
                            <m:t>𝐸</m:t>
                          </m:r>
                        </m:e>
                        <m:sub>
                          <m:r>
                            <a:rPr lang="tr-TR" b="0" i="1" smtClean="0">
                              <a:latin typeface="Cambria Math" panose="02040503050406030204" pitchFamily="18" charset="0"/>
                            </a:rPr>
                            <m:t>2</m:t>
                          </m:r>
                        </m:sub>
                      </m:sSub>
                      <m:r>
                        <a:rPr lang="tr-TR" b="0" i="1" smtClean="0">
                          <a:latin typeface="Cambria Math" panose="02040503050406030204" pitchFamily="18" charset="0"/>
                        </a:rPr>
                        <m:t>+0 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𝑆</m:t>
                          </m:r>
                        </m:e>
                        <m:sub>
                          <m:r>
                            <a:rPr lang="tr-TR" b="0" i="1" smtClean="0">
                              <a:latin typeface="Cambria Math" panose="02040503050406030204" pitchFamily="18" charset="0"/>
                            </a:rPr>
                            <m:t>3</m:t>
                          </m:r>
                        </m:sub>
                      </m:sSub>
                      <m:r>
                        <a:rPr lang="tr-TR" b="0" i="1" smtClean="0">
                          <a:latin typeface="Cambria Math" panose="02040503050406030204" pitchFamily="18" charset="0"/>
                        </a:rPr>
                        <m:t>=3/5</m:t>
                      </m:r>
                    </m:oMath>
                  </m:oMathPara>
                </a14:m>
                <a:endParaRPr lang="tr-TR" dirty="0"/>
              </a:p>
            </p:txBody>
          </p:sp>
        </mc:Choice>
        <mc:Fallback xmlns="">
          <p:sp>
            <p:nvSpPr>
              <p:cNvPr id="5" name="TextBox 3">
                <a:extLst>
                  <a:ext uri="{FF2B5EF4-FFF2-40B4-BE49-F238E27FC236}">
                    <a16:creationId xmlns:a16="http://schemas.microsoft.com/office/drawing/2014/main" id="{F9B1C953-D212-CEDA-0290-42587C74D0D2}"/>
                  </a:ext>
                </a:extLst>
              </p:cNvPr>
              <p:cNvSpPr txBox="1">
                <a:spLocks noRot="1" noChangeAspect="1" noMove="1" noResize="1" noEditPoints="1" noAdjustHandles="1" noChangeArrowheads="1" noChangeShapeType="1" noTextEdit="1"/>
              </p:cNvSpPr>
              <p:nvPr/>
            </p:nvSpPr>
            <p:spPr>
              <a:xfrm>
                <a:off x="-105692" y="2707449"/>
                <a:ext cx="4477733" cy="520463"/>
              </a:xfrm>
              <a:prstGeom prst="rect">
                <a:avLst/>
              </a:prstGeom>
              <a:blipFill>
                <a:blip r:embed="rId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TextBox 4">
                <a:extLst>
                  <a:ext uri="{FF2B5EF4-FFF2-40B4-BE49-F238E27FC236}">
                    <a16:creationId xmlns:a16="http://schemas.microsoft.com/office/drawing/2014/main" id="{B3D6498F-9180-5CE1-DB5F-9CBD3C3CD2BA}"/>
                  </a:ext>
                </a:extLst>
              </p:cNvPr>
              <p:cNvSpPr txBox="1"/>
              <p:nvPr/>
            </p:nvSpPr>
            <p:spPr>
              <a:xfrm>
                <a:off x="614586" y="3348982"/>
                <a:ext cx="3037178" cy="276999"/>
              </a:xfrm>
              <a:prstGeom prst="rect">
                <a:avLst/>
              </a:prstGeom>
              <a:noFill/>
            </p:spPr>
            <p:txBody>
              <a:bodyPr wrap="none" lIns="0" tIns="0" rIns="0" bIns="0" rtlCol="0">
                <a:spAutoFit/>
              </a:bodyPr>
              <a:lstStyle/>
              <a:p>
                <a14:m>
                  <m:oMath xmlns:m="http://schemas.openxmlformats.org/officeDocument/2006/math">
                    <m:r>
                      <a:rPr lang="tr-TR" i="1" smtClean="0">
                        <a:latin typeface="Cambria Math" panose="02040503050406030204" pitchFamily="18" charset="0"/>
                      </a:rPr>
                      <m:t>0</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−3/5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𝐸</m:t>
                        </m:r>
                      </m:e>
                      <m:sub>
                        <m:r>
                          <a:rPr lang="tr-TR" b="0" i="1" smtClean="0">
                            <a:latin typeface="Cambria Math" panose="02040503050406030204" pitchFamily="18" charset="0"/>
                          </a:rPr>
                          <m:t>2</m:t>
                        </m:r>
                      </m:sub>
                    </m:sSub>
                    <m:r>
                      <a:rPr lang="tr-TR" b="0" i="1" smtClean="0">
                        <a:latin typeface="Cambria Math" panose="02040503050406030204" pitchFamily="18" charset="0"/>
                      </a:rPr>
                      <m:t>+0</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𝑆</m:t>
                        </m:r>
                      </m:e>
                      <m:sub>
                        <m:r>
                          <a:rPr lang="tr-TR" b="0" i="1" smtClean="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rPr>
                      <m:t>6</m:t>
                    </m:r>
                  </m:oMath>
                </a14:m>
                <a:r>
                  <a:rPr lang="tr-TR" dirty="0"/>
                  <a:t>/5</a:t>
                </a:r>
              </a:p>
            </p:txBody>
          </p:sp>
        </mc:Choice>
        <mc:Fallback xmlns="">
          <p:sp>
            <p:nvSpPr>
              <p:cNvPr id="6" name="TextBox 4">
                <a:extLst>
                  <a:ext uri="{FF2B5EF4-FFF2-40B4-BE49-F238E27FC236}">
                    <a16:creationId xmlns:a16="http://schemas.microsoft.com/office/drawing/2014/main" id="{B3D6498F-9180-5CE1-DB5F-9CBD3C3CD2BA}"/>
                  </a:ext>
                </a:extLst>
              </p:cNvPr>
              <p:cNvSpPr txBox="1">
                <a:spLocks noRot="1" noChangeAspect="1" noMove="1" noResize="1" noEditPoints="1" noAdjustHandles="1" noChangeArrowheads="1" noChangeShapeType="1" noTextEdit="1"/>
              </p:cNvSpPr>
              <p:nvPr/>
            </p:nvSpPr>
            <p:spPr>
              <a:xfrm>
                <a:off x="614586" y="3348982"/>
                <a:ext cx="3037178" cy="276999"/>
              </a:xfrm>
              <a:prstGeom prst="rect">
                <a:avLst/>
              </a:prstGeom>
              <a:blipFill>
                <a:blip r:embed="rId4"/>
                <a:stretch>
                  <a:fillRect l="-2811" t="-28261" r="-4016" b="-5000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TextBox 5">
                <a:extLst>
                  <a:ext uri="{FF2B5EF4-FFF2-40B4-BE49-F238E27FC236}">
                    <a16:creationId xmlns:a16="http://schemas.microsoft.com/office/drawing/2014/main" id="{58E2BC09-5DB6-8472-6CB2-88D752D11869}"/>
                  </a:ext>
                </a:extLst>
              </p:cNvPr>
              <p:cNvSpPr txBox="1"/>
              <p:nvPr/>
            </p:nvSpPr>
            <p:spPr>
              <a:xfrm>
                <a:off x="614586" y="3813797"/>
                <a:ext cx="26925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0 </m:t>
                          </m:r>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+0 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𝐸</m:t>
                          </m:r>
                        </m:e>
                        <m:sub>
                          <m:r>
                            <a:rPr lang="tr-TR" b="0" i="1" smtClean="0">
                              <a:latin typeface="Cambria Math" panose="02040503050406030204" pitchFamily="18" charset="0"/>
                            </a:rPr>
                            <m:t>2</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𝑆</m:t>
                          </m:r>
                        </m:e>
                        <m:sub>
                          <m:r>
                            <a:rPr lang="tr-TR" b="0" i="1" smtClean="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rPr>
                        <m:t>1</m:t>
                      </m:r>
                    </m:oMath>
                  </m:oMathPara>
                </a14:m>
                <a:endParaRPr lang="tr-TR" dirty="0"/>
              </a:p>
            </p:txBody>
          </p:sp>
        </mc:Choice>
        <mc:Fallback xmlns="">
          <p:sp>
            <p:nvSpPr>
              <p:cNvPr id="7" name="TextBox 5">
                <a:extLst>
                  <a:ext uri="{FF2B5EF4-FFF2-40B4-BE49-F238E27FC236}">
                    <a16:creationId xmlns:a16="http://schemas.microsoft.com/office/drawing/2014/main" id="{58E2BC09-5DB6-8472-6CB2-88D752D11869}"/>
                  </a:ext>
                </a:extLst>
              </p:cNvPr>
              <p:cNvSpPr txBox="1">
                <a:spLocks noRot="1" noChangeAspect="1" noMove="1" noResize="1" noEditPoints="1" noAdjustHandles="1" noChangeArrowheads="1" noChangeShapeType="1" noTextEdit="1"/>
              </p:cNvSpPr>
              <p:nvPr/>
            </p:nvSpPr>
            <p:spPr>
              <a:xfrm>
                <a:off x="614586" y="3813797"/>
                <a:ext cx="2692532" cy="276999"/>
              </a:xfrm>
              <a:prstGeom prst="rect">
                <a:avLst/>
              </a:prstGeom>
              <a:blipFill>
                <a:blip r:embed="rId5"/>
                <a:stretch>
                  <a:fillRect l="-1584" r="-1357" b="-15556"/>
                </a:stretch>
              </a:blipFill>
            </p:spPr>
            <p:txBody>
              <a:bodyPr/>
              <a:lstStyle/>
              <a:p>
                <a:r>
                  <a:rPr lang="tr-TR">
                    <a:noFill/>
                  </a:rPr>
                  <a:t> </a:t>
                </a:r>
              </a:p>
            </p:txBody>
          </p:sp>
        </mc:Fallback>
      </mc:AlternateContent>
      <p:sp>
        <p:nvSpPr>
          <p:cNvPr id="8" name="TextBox 6">
            <a:extLst>
              <a:ext uri="{FF2B5EF4-FFF2-40B4-BE49-F238E27FC236}">
                <a16:creationId xmlns:a16="http://schemas.microsoft.com/office/drawing/2014/main" id="{22E8C3DE-3983-3338-A5A4-DDBBA13FA099}"/>
              </a:ext>
            </a:extLst>
          </p:cNvPr>
          <p:cNvSpPr txBox="1"/>
          <p:nvPr/>
        </p:nvSpPr>
        <p:spPr>
          <a:xfrm>
            <a:off x="664471" y="5003884"/>
            <a:ext cx="7864653" cy="369332"/>
          </a:xfrm>
          <a:prstGeom prst="rect">
            <a:avLst/>
          </a:prstGeom>
          <a:noFill/>
        </p:spPr>
        <p:txBody>
          <a:bodyPr wrap="none" rtlCol="0">
            <a:spAutoFit/>
          </a:bodyPr>
          <a:lstStyle/>
          <a:p>
            <a:r>
              <a:rPr lang="tr-TR" dirty="0"/>
              <a:t>2. Fazda I. Fazda üretilen yeni model orijinal amaç denklemi ile çözülür.</a:t>
            </a:r>
          </a:p>
        </p:txBody>
      </p:sp>
      <mc:AlternateContent xmlns:mc="http://schemas.openxmlformats.org/markup-compatibility/2006" xmlns:a14="http://schemas.microsoft.com/office/drawing/2010/main">
        <mc:Choice Requires="a14">
          <p:sp>
            <p:nvSpPr>
              <p:cNvPr id="9" name="TextBox 2">
                <a:extLst>
                  <a:ext uri="{FF2B5EF4-FFF2-40B4-BE49-F238E27FC236}">
                    <a16:creationId xmlns:a16="http://schemas.microsoft.com/office/drawing/2014/main" id="{32238346-3BE8-2C32-8DFF-2035E4734E2E}"/>
                  </a:ext>
                </a:extLst>
              </p:cNvPr>
              <p:cNvSpPr txBox="1"/>
              <p:nvPr/>
            </p:nvSpPr>
            <p:spPr>
              <a:xfrm>
                <a:off x="6012160" y="2250284"/>
                <a:ext cx="18717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Min</m:t>
                          </m:r>
                        </m:fName>
                        <m:e>
                          <m:r>
                            <a:rPr lang="tr-TR" b="0" i="1" smtClean="0">
                              <a:latin typeface="Cambria Math" panose="02040503050406030204" pitchFamily="18" charset="0"/>
                            </a:rPr>
                            <m:t>𝑧</m:t>
                          </m:r>
                          <m:r>
                            <a:rPr lang="tr-TR" b="0" i="1" smtClean="0">
                              <a:latin typeface="Cambria Math" panose="02040503050406030204" pitchFamily="18" charset="0"/>
                            </a:rPr>
                            <m:t>=4</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e>
                      </m:func>
                    </m:oMath>
                  </m:oMathPara>
                </a14:m>
                <a:endParaRPr lang="tr-TR" dirty="0"/>
              </a:p>
            </p:txBody>
          </p:sp>
        </mc:Choice>
        <mc:Fallback xmlns="">
          <p:sp>
            <p:nvSpPr>
              <p:cNvPr id="9" name="TextBox 2">
                <a:extLst>
                  <a:ext uri="{FF2B5EF4-FFF2-40B4-BE49-F238E27FC236}">
                    <a16:creationId xmlns:a16="http://schemas.microsoft.com/office/drawing/2014/main" id="{32238346-3BE8-2C32-8DFF-2035E4734E2E}"/>
                  </a:ext>
                </a:extLst>
              </p:cNvPr>
              <p:cNvSpPr txBox="1">
                <a:spLocks noRot="1" noChangeAspect="1" noMove="1" noResize="1" noEditPoints="1" noAdjustHandles="1" noChangeArrowheads="1" noChangeShapeType="1" noTextEdit="1"/>
              </p:cNvSpPr>
              <p:nvPr/>
            </p:nvSpPr>
            <p:spPr>
              <a:xfrm>
                <a:off x="6012160" y="2250284"/>
                <a:ext cx="1871794" cy="276999"/>
              </a:xfrm>
              <a:prstGeom prst="rect">
                <a:avLst/>
              </a:prstGeom>
              <a:blipFill>
                <a:blip r:embed="rId6"/>
                <a:stretch>
                  <a:fillRect l="-326" b="-1521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 name="TextBox 3">
                <a:extLst>
                  <a:ext uri="{FF2B5EF4-FFF2-40B4-BE49-F238E27FC236}">
                    <a16:creationId xmlns:a16="http://schemas.microsoft.com/office/drawing/2014/main" id="{470D742E-1087-0251-FE01-F4C2E813ABC8}"/>
                  </a:ext>
                </a:extLst>
              </p:cNvPr>
              <p:cNvSpPr txBox="1"/>
              <p:nvPr/>
            </p:nvSpPr>
            <p:spPr>
              <a:xfrm>
                <a:off x="4970978" y="2739468"/>
                <a:ext cx="4477733" cy="52046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1</m:t>
                          </m:r>
                        </m:num>
                        <m:den>
                          <m:r>
                            <a:rPr lang="tr-TR" b="0" i="1" smtClean="0">
                              <a:latin typeface="Cambria Math" panose="02040503050406030204" pitchFamily="18" charset="0"/>
                            </a:rPr>
                            <m:t>5</m:t>
                          </m:r>
                        </m:den>
                      </m:f>
                      <m:sSub>
                        <m:sSubPr>
                          <m:ctrlPr>
                            <a:rPr lang="tr-TR" b="0" i="1" smtClean="0">
                              <a:latin typeface="Cambria Math" panose="02040503050406030204" pitchFamily="18" charset="0"/>
                            </a:rPr>
                          </m:ctrlPr>
                        </m:sSubPr>
                        <m:e>
                          <m:r>
                            <a:rPr lang="tr-TR" b="0" i="1" smtClean="0">
                              <a:latin typeface="Cambria Math" panose="02040503050406030204" pitchFamily="18" charset="0"/>
                            </a:rPr>
                            <m:t>𝐸</m:t>
                          </m:r>
                        </m:e>
                        <m:sub>
                          <m:r>
                            <a:rPr lang="tr-TR" b="0" i="1" smtClean="0">
                              <a:latin typeface="Cambria Math" panose="02040503050406030204" pitchFamily="18" charset="0"/>
                            </a:rPr>
                            <m:t>2</m:t>
                          </m:r>
                        </m:sub>
                      </m:sSub>
                      <m:r>
                        <a:rPr lang="tr-TR" b="0" i="1" smtClean="0">
                          <a:latin typeface="Cambria Math" panose="02040503050406030204" pitchFamily="18" charset="0"/>
                        </a:rPr>
                        <m:t>=3/5</m:t>
                      </m:r>
                    </m:oMath>
                  </m:oMathPara>
                </a14:m>
                <a:endParaRPr lang="tr-TR" dirty="0"/>
              </a:p>
            </p:txBody>
          </p:sp>
        </mc:Choice>
        <mc:Fallback xmlns="">
          <p:sp>
            <p:nvSpPr>
              <p:cNvPr id="10" name="TextBox 3">
                <a:extLst>
                  <a:ext uri="{FF2B5EF4-FFF2-40B4-BE49-F238E27FC236}">
                    <a16:creationId xmlns:a16="http://schemas.microsoft.com/office/drawing/2014/main" id="{470D742E-1087-0251-FE01-F4C2E813ABC8}"/>
                  </a:ext>
                </a:extLst>
              </p:cNvPr>
              <p:cNvSpPr txBox="1">
                <a:spLocks noRot="1" noChangeAspect="1" noMove="1" noResize="1" noEditPoints="1" noAdjustHandles="1" noChangeArrowheads="1" noChangeShapeType="1" noTextEdit="1"/>
              </p:cNvSpPr>
              <p:nvPr/>
            </p:nvSpPr>
            <p:spPr>
              <a:xfrm>
                <a:off x="4970978" y="2739468"/>
                <a:ext cx="4477733" cy="520463"/>
              </a:xfrm>
              <a:prstGeom prst="rect">
                <a:avLst/>
              </a:prstGeom>
              <a:blipFill>
                <a:blip r:embed="rId7"/>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1" name="TextBox 4">
                <a:extLst>
                  <a:ext uri="{FF2B5EF4-FFF2-40B4-BE49-F238E27FC236}">
                    <a16:creationId xmlns:a16="http://schemas.microsoft.com/office/drawing/2014/main" id="{5AAE098E-4075-807F-0F0E-D4B2A8050E82}"/>
                  </a:ext>
                </a:extLst>
              </p:cNvPr>
              <p:cNvSpPr txBox="1"/>
              <p:nvPr/>
            </p:nvSpPr>
            <p:spPr>
              <a:xfrm>
                <a:off x="6365365" y="3450582"/>
                <a:ext cx="1787028" cy="276999"/>
              </a:xfrm>
              <a:prstGeom prst="rect">
                <a:avLst/>
              </a:prstGeom>
              <a:noFill/>
            </p:spPr>
            <p:txBody>
              <a:bodyPr wrap="none" lIns="0" tIns="0" rIns="0" bIns="0" rtlCol="0">
                <a:spAutoFit/>
              </a:bodyPr>
              <a:lstStyle/>
              <a:p>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−3/5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𝐸</m:t>
                        </m:r>
                      </m:e>
                      <m:sub>
                        <m:r>
                          <a:rPr lang="tr-TR" b="0" i="1" smtClean="0">
                            <a:latin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rPr>
                      <m:t>6</m:t>
                    </m:r>
                  </m:oMath>
                </a14:m>
                <a:r>
                  <a:rPr lang="tr-TR" dirty="0"/>
                  <a:t>/5</a:t>
                </a:r>
              </a:p>
            </p:txBody>
          </p:sp>
        </mc:Choice>
        <mc:Fallback xmlns="">
          <p:sp>
            <p:nvSpPr>
              <p:cNvPr id="11" name="TextBox 4">
                <a:extLst>
                  <a:ext uri="{FF2B5EF4-FFF2-40B4-BE49-F238E27FC236}">
                    <a16:creationId xmlns:a16="http://schemas.microsoft.com/office/drawing/2014/main" id="{5AAE098E-4075-807F-0F0E-D4B2A8050E82}"/>
                  </a:ext>
                </a:extLst>
              </p:cNvPr>
              <p:cNvSpPr txBox="1">
                <a:spLocks noRot="1" noChangeAspect="1" noMove="1" noResize="1" noEditPoints="1" noAdjustHandles="1" noChangeArrowheads="1" noChangeShapeType="1" noTextEdit="1"/>
              </p:cNvSpPr>
              <p:nvPr/>
            </p:nvSpPr>
            <p:spPr>
              <a:xfrm>
                <a:off x="6365365" y="3450582"/>
                <a:ext cx="1787028" cy="276999"/>
              </a:xfrm>
              <a:prstGeom prst="rect">
                <a:avLst/>
              </a:prstGeom>
              <a:blipFill>
                <a:blip r:embed="rId8"/>
                <a:stretch>
                  <a:fillRect l="-3413" t="-28889" r="-7850" b="-53333"/>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2" name="TextBox 5">
                <a:extLst>
                  <a:ext uri="{FF2B5EF4-FFF2-40B4-BE49-F238E27FC236}">
                    <a16:creationId xmlns:a16="http://schemas.microsoft.com/office/drawing/2014/main" id="{3D68305D-8C18-400D-BA45-53923E07175F}"/>
                  </a:ext>
                </a:extLst>
              </p:cNvPr>
              <p:cNvSpPr txBox="1"/>
              <p:nvPr/>
            </p:nvSpPr>
            <p:spPr>
              <a:xfrm>
                <a:off x="6365365" y="3915397"/>
                <a:ext cx="12790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𝐸</m:t>
                          </m:r>
                        </m:e>
                        <m:sub>
                          <m:r>
                            <a:rPr lang="tr-TR" b="0" i="1" smtClean="0">
                              <a:latin typeface="Cambria Math" panose="02040503050406030204" pitchFamily="18" charset="0"/>
                            </a:rPr>
                            <m:t>2</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𝑆</m:t>
                          </m:r>
                        </m:e>
                        <m:sub>
                          <m:r>
                            <a:rPr lang="tr-TR" b="0" i="1" smtClean="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rPr>
                        <m:t>1</m:t>
                      </m:r>
                    </m:oMath>
                  </m:oMathPara>
                </a14:m>
                <a:endParaRPr lang="tr-TR" dirty="0"/>
              </a:p>
            </p:txBody>
          </p:sp>
        </mc:Choice>
        <mc:Fallback xmlns="">
          <p:sp>
            <p:nvSpPr>
              <p:cNvPr id="12" name="TextBox 5">
                <a:extLst>
                  <a:ext uri="{FF2B5EF4-FFF2-40B4-BE49-F238E27FC236}">
                    <a16:creationId xmlns:a16="http://schemas.microsoft.com/office/drawing/2014/main" id="{3D68305D-8C18-400D-BA45-53923E07175F}"/>
                  </a:ext>
                </a:extLst>
              </p:cNvPr>
              <p:cNvSpPr txBox="1">
                <a:spLocks noRot="1" noChangeAspect="1" noMove="1" noResize="1" noEditPoints="1" noAdjustHandles="1" noChangeArrowheads="1" noChangeShapeType="1" noTextEdit="1"/>
              </p:cNvSpPr>
              <p:nvPr/>
            </p:nvSpPr>
            <p:spPr>
              <a:xfrm>
                <a:off x="6365365" y="3915397"/>
                <a:ext cx="1279004" cy="276999"/>
              </a:xfrm>
              <a:prstGeom prst="rect">
                <a:avLst/>
              </a:prstGeom>
              <a:blipFill>
                <a:blip r:embed="rId9"/>
                <a:stretch>
                  <a:fillRect l="-3333" r="-3810" b="-15217"/>
                </a:stretch>
              </a:blipFill>
            </p:spPr>
            <p:txBody>
              <a:bodyPr/>
              <a:lstStyle/>
              <a:p>
                <a:r>
                  <a:rPr lang="tr-TR">
                    <a:noFill/>
                  </a:rPr>
                  <a:t> </a:t>
                </a:r>
              </a:p>
            </p:txBody>
          </p:sp>
        </mc:Fallback>
      </mc:AlternateContent>
      <p:sp>
        <p:nvSpPr>
          <p:cNvPr id="13" name="Ok: Sağ 12">
            <a:extLst>
              <a:ext uri="{FF2B5EF4-FFF2-40B4-BE49-F238E27FC236}">
                <a16:creationId xmlns:a16="http://schemas.microsoft.com/office/drawing/2014/main" id="{5AD45183-F0AE-348E-7A7C-839D331F457B}"/>
              </a:ext>
            </a:extLst>
          </p:cNvPr>
          <p:cNvSpPr/>
          <p:nvPr/>
        </p:nvSpPr>
        <p:spPr>
          <a:xfrm>
            <a:off x="4250701" y="3227912"/>
            <a:ext cx="144272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100" dirty="0"/>
              <a:t>Sadeleştirilmiş</a:t>
            </a:r>
          </a:p>
        </p:txBody>
      </p:sp>
    </p:spTree>
    <p:extLst>
      <p:ext uri="{BB962C8B-B14F-4D97-AF65-F5344CB8AC3E}">
        <p14:creationId xmlns:p14="http://schemas.microsoft.com/office/powerpoint/2010/main" val="16609574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7DDDD0FE-8D74-EB92-026E-A9500DDD3280}"/>
              </a:ext>
            </a:extLst>
          </p:cNvPr>
          <p:cNvSpPr>
            <a:spLocks noGrp="1"/>
          </p:cNvSpPr>
          <p:nvPr>
            <p:ph type="title"/>
          </p:nvPr>
        </p:nvSpPr>
        <p:spPr/>
        <p:txBody>
          <a:bodyPr/>
          <a:lstStyle/>
          <a:p>
            <a:r>
              <a:rPr lang="tr-TR" dirty="0"/>
              <a:t>Faz 2: Başlangıç Tablosu</a:t>
            </a:r>
          </a:p>
        </p:txBody>
      </p:sp>
      <p:graphicFrame>
        <p:nvGraphicFramePr>
          <p:cNvPr id="4" name="Table 4">
            <a:extLst>
              <a:ext uri="{FF2B5EF4-FFF2-40B4-BE49-F238E27FC236}">
                <a16:creationId xmlns:a16="http://schemas.microsoft.com/office/drawing/2014/main" id="{0A2F5273-8299-7A40-62BF-C1F77C4E4A70}"/>
              </a:ext>
            </a:extLst>
          </p:cNvPr>
          <p:cNvGraphicFramePr>
            <a:graphicFrameLocks noGrp="1"/>
          </p:cNvGraphicFramePr>
          <p:nvPr>
            <p:ph idx="1"/>
            <p:extLst>
              <p:ext uri="{D42A27DB-BD31-4B8C-83A1-F6EECF244321}">
                <p14:modId xmlns:p14="http://schemas.microsoft.com/office/powerpoint/2010/main" val="672461844"/>
              </p:ext>
            </p:extLst>
          </p:nvPr>
        </p:nvGraphicFramePr>
        <p:xfrm>
          <a:off x="174881" y="2319020"/>
          <a:ext cx="8594726" cy="2219960"/>
        </p:xfrm>
        <a:graphic>
          <a:graphicData uri="http://schemas.openxmlformats.org/drawingml/2006/table">
            <a:tbl>
              <a:tblPr firstRow="1" bandRow="1">
                <a:tableStyleId>{5C22544A-7EE6-4342-B048-85BDC9FD1C3A}</a:tableStyleId>
              </a:tblPr>
              <a:tblGrid>
                <a:gridCol w="1227818">
                  <a:extLst>
                    <a:ext uri="{9D8B030D-6E8A-4147-A177-3AD203B41FA5}">
                      <a16:colId xmlns:a16="http://schemas.microsoft.com/office/drawing/2014/main" val="4184305622"/>
                    </a:ext>
                  </a:extLst>
                </a:gridCol>
                <a:gridCol w="1227818">
                  <a:extLst>
                    <a:ext uri="{9D8B030D-6E8A-4147-A177-3AD203B41FA5}">
                      <a16:colId xmlns:a16="http://schemas.microsoft.com/office/drawing/2014/main" val="443057168"/>
                    </a:ext>
                  </a:extLst>
                </a:gridCol>
                <a:gridCol w="1227818">
                  <a:extLst>
                    <a:ext uri="{9D8B030D-6E8A-4147-A177-3AD203B41FA5}">
                      <a16:colId xmlns:a16="http://schemas.microsoft.com/office/drawing/2014/main" val="1806061852"/>
                    </a:ext>
                  </a:extLst>
                </a:gridCol>
                <a:gridCol w="1227818">
                  <a:extLst>
                    <a:ext uri="{9D8B030D-6E8A-4147-A177-3AD203B41FA5}">
                      <a16:colId xmlns:a16="http://schemas.microsoft.com/office/drawing/2014/main" val="1841194497"/>
                    </a:ext>
                  </a:extLst>
                </a:gridCol>
                <a:gridCol w="1227818">
                  <a:extLst>
                    <a:ext uri="{9D8B030D-6E8A-4147-A177-3AD203B41FA5}">
                      <a16:colId xmlns:a16="http://schemas.microsoft.com/office/drawing/2014/main" val="725983443"/>
                    </a:ext>
                  </a:extLst>
                </a:gridCol>
                <a:gridCol w="1227818">
                  <a:extLst>
                    <a:ext uri="{9D8B030D-6E8A-4147-A177-3AD203B41FA5}">
                      <a16:colId xmlns:a16="http://schemas.microsoft.com/office/drawing/2014/main" val="2812991290"/>
                    </a:ext>
                  </a:extLst>
                </a:gridCol>
                <a:gridCol w="1227818">
                  <a:extLst>
                    <a:ext uri="{9D8B030D-6E8A-4147-A177-3AD203B41FA5}">
                      <a16:colId xmlns:a16="http://schemas.microsoft.com/office/drawing/2014/main" val="1983732745"/>
                    </a:ext>
                  </a:extLst>
                </a:gridCol>
              </a:tblGrid>
              <a:tr h="153029">
                <a:tc>
                  <a:txBody>
                    <a:bodyPr/>
                    <a:lstStyle/>
                    <a:p>
                      <a:endParaRPr lang="tr-TR" dirty="0"/>
                    </a:p>
                  </a:txBody>
                  <a:tcPr/>
                </a:tc>
                <a:tc>
                  <a:txBody>
                    <a:bodyPr/>
                    <a:lstStyle/>
                    <a:p>
                      <a:endParaRPr lang="tr-TR" dirty="0">
                        <a:solidFill>
                          <a:schemeClr val="tx1"/>
                        </a:solidFill>
                        <a:highlight>
                          <a:srgbClr val="000000"/>
                        </a:highlight>
                      </a:endParaRPr>
                    </a:p>
                  </a:txBody>
                  <a:tcPr/>
                </a:tc>
                <a:tc>
                  <a:txBody>
                    <a:bodyPr/>
                    <a:lstStyle/>
                    <a:p>
                      <a:r>
                        <a:rPr lang="tr-TR" dirty="0"/>
                        <a:t>x1</a:t>
                      </a:r>
                    </a:p>
                  </a:txBody>
                  <a:tcPr/>
                </a:tc>
                <a:tc>
                  <a:txBody>
                    <a:bodyPr/>
                    <a:lstStyle/>
                    <a:p>
                      <a:r>
                        <a:rPr lang="tr-TR" dirty="0"/>
                        <a:t>x2</a:t>
                      </a:r>
                    </a:p>
                  </a:txBody>
                  <a:tcPr/>
                </a:tc>
                <a:tc>
                  <a:txBody>
                    <a:bodyPr/>
                    <a:lstStyle/>
                    <a:p>
                      <a:r>
                        <a:rPr lang="tr-TR" dirty="0"/>
                        <a:t>E2</a:t>
                      </a:r>
                    </a:p>
                  </a:txBody>
                  <a:tcPr/>
                </a:tc>
                <a:tc>
                  <a:txBody>
                    <a:bodyPr/>
                    <a:lstStyle/>
                    <a:p>
                      <a:r>
                        <a:rPr lang="tr-TR" dirty="0"/>
                        <a:t>S3</a:t>
                      </a:r>
                    </a:p>
                  </a:txBody>
                  <a:tcPr/>
                </a:tc>
                <a:tc>
                  <a:txBody>
                    <a:bodyPr/>
                    <a:lstStyle/>
                    <a:p>
                      <a:endParaRPr lang="tr-TR" dirty="0"/>
                    </a:p>
                  </a:txBody>
                  <a:tcPr/>
                </a:tc>
                <a:extLst>
                  <a:ext uri="{0D108BD9-81ED-4DB2-BD59-A6C34878D82A}">
                    <a16:rowId xmlns:a16="http://schemas.microsoft.com/office/drawing/2014/main" val="2317537531"/>
                  </a:ext>
                </a:extLst>
              </a:tr>
              <a:tr h="370840">
                <a:tc>
                  <a:txBody>
                    <a:bodyPr/>
                    <a:lstStyle/>
                    <a:p>
                      <a:r>
                        <a:rPr lang="tr-TR" dirty="0"/>
                        <a:t>4</a:t>
                      </a:r>
                    </a:p>
                  </a:txBody>
                  <a:tcPr/>
                </a:tc>
                <a:tc>
                  <a:txBody>
                    <a:bodyPr/>
                    <a:lstStyle/>
                    <a:p>
                      <a:r>
                        <a:rPr lang="tr-TR" dirty="0">
                          <a:solidFill>
                            <a:schemeClr val="tx1"/>
                          </a:solidFill>
                        </a:rPr>
                        <a:t>x1</a:t>
                      </a:r>
                    </a:p>
                  </a:txBody>
                  <a:tcPr/>
                </a:tc>
                <a:tc>
                  <a:txBody>
                    <a:bodyPr/>
                    <a:lstStyle/>
                    <a:p>
                      <a:r>
                        <a:rPr lang="tr-TR" dirty="0">
                          <a:solidFill>
                            <a:schemeClr val="tx1"/>
                          </a:solidFill>
                        </a:rPr>
                        <a:t>1</a:t>
                      </a:r>
                    </a:p>
                  </a:txBody>
                  <a:tcPr>
                    <a:solidFill>
                      <a:schemeClr val="tx2">
                        <a:lumMod val="20000"/>
                        <a:lumOff val="80000"/>
                      </a:schemeClr>
                    </a:solidFill>
                  </a:tcPr>
                </a:tc>
                <a:tc>
                  <a:txBody>
                    <a:bodyPr/>
                    <a:lstStyle/>
                    <a:p>
                      <a:r>
                        <a:rPr lang="tr-TR" dirty="0">
                          <a:solidFill>
                            <a:schemeClr val="tx1"/>
                          </a:solidFill>
                        </a:rPr>
                        <a:t>0</a:t>
                      </a:r>
                    </a:p>
                  </a:txBody>
                  <a:tcPr>
                    <a:solidFill>
                      <a:schemeClr val="tx2">
                        <a:lumMod val="20000"/>
                        <a:lumOff val="80000"/>
                      </a:schemeClr>
                    </a:solidFill>
                  </a:tcPr>
                </a:tc>
                <a:tc>
                  <a:txBody>
                    <a:bodyPr/>
                    <a:lstStyle/>
                    <a:p>
                      <a:r>
                        <a:rPr lang="tr-TR" dirty="0">
                          <a:solidFill>
                            <a:schemeClr val="tx1"/>
                          </a:solidFill>
                        </a:rPr>
                        <a:t>1/5</a:t>
                      </a:r>
                    </a:p>
                  </a:txBody>
                  <a:tcPr/>
                </a:tc>
                <a:tc>
                  <a:txBody>
                    <a:bodyPr/>
                    <a:lstStyle/>
                    <a:p>
                      <a:r>
                        <a:rPr lang="tr-TR" dirty="0">
                          <a:solidFill>
                            <a:schemeClr val="tx1"/>
                          </a:solidFill>
                        </a:rPr>
                        <a:t>0</a:t>
                      </a:r>
                    </a:p>
                  </a:txBody>
                  <a:tcPr>
                    <a:solidFill>
                      <a:schemeClr val="tx2">
                        <a:lumMod val="20000"/>
                        <a:lumOff val="80000"/>
                      </a:schemeClr>
                    </a:solidFill>
                  </a:tcPr>
                </a:tc>
                <a:tc>
                  <a:txBody>
                    <a:bodyPr/>
                    <a:lstStyle/>
                    <a:p>
                      <a:r>
                        <a:rPr lang="tr-TR" dirty="0"/>
                        <a:t>3/5</a:t>
                      </a:r>
                    </a:p>
                  </a:txBody>
                  <a:tcPr/>
                </a:tc>
                <a:extLst>
                  <a:ext uri="{0D108BD9-81ED-4DB2-BD59-A6C34878D82A}">
                    <a16:rowId xmlns:a16="http://schemas.microsoft.com/office/drawing/2014/main" val="1478609232"/>
                  </a:ext>
                </a:extLst>
              </a:tr>
              <a:tr h="370840">
                <a:tc>
                  <a:txBody>
                    <a:bodyPr/>
                    <a:lstStyle/>
                    <a:p>
                      <a:r>
                        <a:rPr lang="tr-TR" dirty="0"/>
                        <a:t>1</a:t>
                      </a:r>
                    </a:p>
                  </a:txBody>
                  <a:tcPr/>
                </a:tc>
                <a:tc>
                  <a:txBody>
                    <a:bodyPr/>
                    <a:lstStyle/>
                    <a:p>
                      <a:r>
                        <a:rPr lang="tr-TR" dirty="0">
                          <a:solidFill>
                            <a:schemeClr val="tx1"/>
                          </a:solidFill>
                        </a:rPr>
                        <a:t>x2</a:t>
                      </a:r>
                    </a:p>
                  </a:txBody>
                  <a:tcPr/>
                </a:tc>
                <a:tc>
                  <a:txBody>
                    <a:bodyPr/>
                    <a:lstStyle/>
                    <a:p>
                      <a:r>
                        <a:rPr lang="tr-TR" dirty="0">
                          <a:solidFill>
                            <a:schemeClr val="tx1"/>
                          </a:solidFill>
                        </a:rPr>
                        <a:t>0</a:t>
                      </a:r>
                    </a:p>
                  </a:txBody>
                  <a:tcPr>
                    <a:solidFill>
                      <a:schemeClr val="tx2">
                        <a:lumMod val="20000"/>
                        <a:lumOff val="80000"/>
                      </a:schemeClr>
                    </a:solidFill>
                  </a:tcPr>
                </a:tc>
                <a:tc>
                  <a:txBody>
                    <a:bodyPr/>
                    <a:lstStyle/>
                    <a:p>
                      <a:r>
                        <a:rPr lang="tr-TR" dirty="0">
                          <a:solidFill>
                            <a:schemeClr val="tx1"/>
                          </a:solidFill>
                        </a:rPr>
                        <a:t>1</a:t>
                      </a:r>
                    </a:p>
                  </a:txBody>
                  <a:tcPr>
                    <a:solidFill>
                      <a:schemeClr val="tx2">
                        <a:lumMod val="20000"/>
                        <a:lumOff val="80000"/>
                      </a:schemeClr>
                    </a:solidFill>
                  </a:tcPr>
                </a:tc>
                <a:tc>
                  <a:txBody>
                    <a:bodyPr/>
                    <a:lstStyle/>
                    <a:p>
                      <a:r>
                        <a:rPr lang="tr-TR" dirty="0">
                          <a:solidFill>
                            <a:schemeClr val="tx1"/>
                          </a:solidFill>
                        </a:rPr>
                        <a:t>-3/5</a:t>
                      </a:r>
                    </a:p>
                  </a:txBody>
                  <a:tcPr/>
                </a:tc>
                <a:tc>
                  <a:txBody>
                    <a:bodyPr/>
                    <a:lstStyle/>
                    <a:p>
                      <a:r>
                        <a:rPr lang="tr-TR" dirty="0">
                          <a:solidFill>
                            <a:schemeClr val="tx1"/>
                          </a:solidFill>
                        </a:rPr>
                        <a:t>0</a:t>
                      </a:r>
                    </a:p>
                  </a:txBody>
                  <a:tcPr>
                    <a:solidFill>
                      <a:schemeClr val="tx2">
                        <a:lumMod val="20000"/>
                        <a:lumOff val="80000"/>
                      </a:schemeClr>
                    </a:solidFill>
                  </a:tcPr>
                </a:tc>
                <a:tc>
                  <a:txBody>
                    <a:bodyPr/>
                    <a:lstStyle/>
                    <a:p>
                      <a:r>
                        <a:rPr lang="tr-TR" dirty="0"/>
                        <a:t>6/5</a:t>
                      </a:r>
                    </a:p>
                  </a:txBody>
                  <a:tcPr/>
                </a:tc>
                <a:extLst>
                  <a:ext uri="{0D108BD9-81ED-4DB2-BD59-A6C34878D82A}">
                    <a16:rowId xmlns:a16="http://schemas.microsoft.com/office/drawing/2014/main" val="63724539"/>
                  </a:ext>
                </a:extLst>
              </a:tr>
              <a:tr h="370840">
                <a:tc>
                  <a:txBody>
                    <a:bodyPr/>
                    <a:lstStyle/>
                    <a:p>
                      <a:r>
                        <a:rPr lang="tr-TR" dirty="0"/>
                        <a:t>0</a:t>
                      </a:r>
                    </a:p>
                  </a:txBody>
                  <a:tcPr/>
                </a:tc>
                <a:tc>
                  <a:txBody>
                    <a:bodyPr/>
                    <a:lstStyle/>
                    <a:p>
                      <a:r>
                        <a:rPr lang="tr-TR" dirty="0">
                          <a:solidFill>
                            <a:schemeClr val="tx1"/>
                          </a:solidFill>
                        </a:rPr>
                        <a:t>s3</a:t>
                      </a:r>
                    </a:p>
                  </a:txBody>
                  <a:tcPr/>
                </a:tc>
                <a:tc>
                  <a:txBody>
                    <a:bodyPr/>
                    <a:lstStyle/>
                    <a:p>
                      <a:r>
                        <a:rPr lang="tr-TR" dirty="0">
                          <a:solidFill>
                            <a:schemeClr val="tx1"/>
                          </a:solidFill>
                        </a:rPr>
                        <a:t>0</a:t>
                      </a:r>
                    </a:p>
                  </a:txBody>
                  <a:tcPr>
                    <a:solidFill>
                      <a:schemeClr val="tx2">
                        <a:lumMod val="20000"/>
                        <a:lumOff val="80000"/>
                      </a:schemeClr>
                    </a:solidFill>
                  </a:tcPr>
                </a:tc>
                <a:tc>
                  <a:txBody>
                    <a:bodyPr/>
                    <a:lstStyle/>
                    <a:p>
                      <a:r>
                        <a:rPr lang="tr-TR" dirty="0">
                          <a:solidFill>
                            <a:schemeClr val="tx1"/>
                          </a:solidFill>
                        </a:rPr>
                        <a:t>0</a:t>
                      </a:r>
                    </a:p>
                  </a:txBody>
                  <a:tcPr>
                    <a:solidFill>
                      <a:schemeClr val="tx2">
                        <a:lumMod val="20000"/>
                        <a:lumOff val="80000"/>
                      </a:schemeClr>
                    </a:solidFill>
                  </a:tcPr>
                </a:tc>
                <a:tc>
                  <a:txBody>
                    <a:bodyPr/>
                    <a:lstStyle/>
                    <a:p>
                      <a:r>
                        <a:rPr lang="tr-TR" dirty="0">
                          <a:solidFill>
                            <a:schemeClr val="tx1"/>
                          </a:solidFill>
                        </a:rPr>
                        <a:t>1</a:t>
                      </a:r>
                    </a:p>
                  </a:txBody>
                  <a:tcPr/>
                </a:tc>
                <a:tc>
                  <a:txBody>
                    <a:bodyPr/>
                    <a:lstStyle/>
                    <a:p>
                      <a:r>
                        <a:rPr lang="tr-TR" dirty="0">
                          <a:solidFill>
                            <a:schemeClr val="tx1"/>
                          </a:solidFill>
                        </a:rPr>
                        <a:t>1</a:t>
                      </a:r>
                    </a:p>
                  </a:txBody>
                  <a:tcPr>
                    <a:solidFill>
                      <a:schemeClr val="tx2">
                        <a:lumMod val="20000"/>
                        <a:lumOff val="80000"/>
                      </a:schemeClr>
                    </a:solidFill>
                  </a:tcPr>
                </a:tc>
                <a:tc>
                  <a:txBody>
                    <a:bodyPr/>
                    <a:lstStyle/>
                    <a:p>
                      <a:r>
                        <a:rPr lang="tr-TR" dirty="0"/>
                        <a:t>1</a:t>
                      </a:r>
                    </a:p>
                  </a:txBody>
                  <a:tcPr/>
                </a:tc>
                <a:extLst>
                  <a:ext uri="{0D108BD9-81ED-4DB2-BD59-A6C34878D82A}">
                    <a16:rowId xmlns:a16="http://schemas.microsoft.com/office/drawing/2014/main" val="2288684142"/>
                  </a:ext>
                </a:extLst>
              </a:tr>
              <a:tr h="370840">
                <a:tc>
                  <a:txBody>
                    <a:bodyPr/>
                    <a:lstStyle/>
                    <a:p>
                      <a:endParaRPr lang="tr-TR" dirty="0"/>
                    </a:p>
                  </a:txBody>
                  <a:tcPr/>
                </a:tc>
                <a:tc>
                  <a:txBody>
                    <a:bodyPr/>
                    <a:lstStyle/>
                    <a:p>
                      <a:r>
                        <a:rPr lang="tr-TR" dirty="0">
                          <a:solidFill>
                            <a:schemeClr val="tx1"/>
                          </a:solidFill>
                        </a:rPr>
                        <a:t>Z</a:t>
                      </a:r>
                    </a:p>
                  </a:txBody>
                  <a:tcPr/>
                </a:tc>
                <a:tc>
                  <a:txBody>
                    <a:bodyPr/>
                    <a:lstStyle/>
                    <a:p>
                      <a:r>
                        <a:rPr lang="tr-TR" dirty="0">
                          <a:solidFill>
                            <a:schemeClr val="tx1"/>
                          </a:solidFill>
                        </a:rPr>
                        <a:t>4</a:t>
                      </a:r>
                    </a:p>
                  </a:txBody>
                  <a:tcPr/>
                </a:tc>
                <a:tc>
                  <a:txBody>
                    <a:bodyPr/>
                    <a:lstStyle/>
                    <a:p>
                      <a:r>
                        <a:rPr lang="tr-TR" dirty="0">
                          <a:solidFill>
                            <a:schemeClr val="tx1"/>
                          </a:solidFill>
                        </a:rPr>
                        <a:t>1</a:t>
                      </a:r>
                    </a:p>
                  </a:txBody>
                  <a:tcPr/>
                </a:tc>
                <a:tc>
                  <a:txBody>
                    <a:bodyPr/>
                    <a:lstStyle/>
                    <a:p>
                      <a:endParaRPr lang="tr-TR" dirty="0">
                        <a:solidFill>
                          <a:schemeClr val="tx1"/>
                        </a:solidFill>
                      </a:endParaRPr>
                    </a:p>
                  </a:txBody>
                  <a:tcPr/>
                </a:tc>
                <a:tc>
                  <a:txBody>
                    <a:bodyPr/>
                    <a:lstStyle/>
                    <a:p>
                      <a:endParaRPr lang="tr-TR" dirty="0">
                        <a:solidFill>
                          <a:schemeClr val="tx1"/>
                        </a:solidFill>
                      </a:endParaRPr>
                    </a:p>
                  </a:txBody>
                  <a:tcPr/>
                </a:tc>
                <a:tc>
                  <a:txBody>
                    <a:bodyPr/>
                    <a:lstStyle/>
                    <a:p>
                      <a:endParaRPr lang="tr-TR" dirty="0"/>
                    </a:p>
                  </a:txBody>
                  <a:tcPr/>
                </a:tc>
                <a:extLst>
                  <a:ext uri="{0D108BD9-81ED-4DB2-BD59-A6C34878D82A}">
                    <a16:rowId xmlns:a16="http://schemas.microsoft.com/office/drawing/2014/main" val="3704756802"/>
                  </a:ext>
                </a:extLst>
              </a:tr>
              <a:tr h="370840">
                <a:tc>
                  <a:txBody>
                    <a:bodyPr/>
                    <a:lstStyle/>
                    <a:p>
                      <a:endParaRPr lang="tr-TR" dirty="0"/>
                    </a:p>
                  </a:txBody>
                  <a:tcPr/>
                </a:tc>
                <a:tc>
                  <a:txBody>
                    <a:bodyPr/>
                    <a:lstStyle/>
                    <a:p>
                      <a:r>
                        <a:rPr lang="tr-TR" dirty="0">
                          <a:solidFill>
                            <a:schemeClr val="tx1"/>
                          </a:solidFill>
                        </a:rPr>
                        <a:t>C-Z</a:t>
                      </a:r>
                    </a:p>
                  </a:txBody>
                  <a:tcPr/>
                </a:tc>
                <a:tc>
                  <a:txBody>
                    <a:bodyPr/>
                    <a:lstStyle/>
                    <a:p>
                      <a:r>
                        <a:rPr lang="tr-TR" dirty="0">
                          <a:solidFill>
                            <a:schemeClr val="tx1"/>
                          </a:solidFill>
                        </a:rPr>
                        <a:t>0</a:t>
                      </a:r>
                    </a:p>
                  </a:txBody>
                  <a:tcPr/>
                </a:tc>
                <a:tc>
                  <a:txBody>
                    <a:bodyPr/>
                    <a:lstStyle/>
                    <a:p>
                      <a:r>
                        <a:rPr lang="tr-TR" dirty="0">
                          <a:solidFill>
                            <a:schemeClr val="tx1"/>
                          </a:solidFill>
                        </a:rPr>
                        <a:t>0</a:t>
                      </a:r>
                    </a:p>
                  </a:txBody>
                  <a:tcPr/>
                </a:tc>
                <a:tc>
                  <a:txBody>
                    <a:bodyPr/>
                    <a:lstStyle/>
                    <a:p>
                      <a:r>
                        <a:rPr lang="tr-TR" dirty="0">
                          <a:solidFill>
                            <a:schemeClr val="tx1"/>
                          </a:solidFill>
                        </a:rPr>
                        <a:t>-1/5</a:t>
                      </a:r>
                    </a:p>
                  </a:txBody>
                  <a:tcPr/>
                </a:tc>
                <a:tc>
                  <a:txBody>
                    <a:bodyPr/>
                    <a:lstStyle/>
                    <a:p>
                      <a:r>
                        <a:rPr lang="tr-TR" dirty="0">
                          <a:solidFill>
                            <a:schemeClr val="tx1"/>
                          </a:solidFill>
                        </a:rPr>
                        <a:t>0</a:t>
                      </a:r>
                    </a:p>
                  </a:txBody>
                  <a:tcPr/>
                </a:tc>
                <a:tc>
                  <a:txBody>
                    <a:bodyPr/>
                    <a:lstStyle/>
                    <a:p>
                      <a:endParaRPr lang="tr-TR" dirty="0"/>
                    </a:p>
                  </a:txBody>
                  <a:tcPr/>
                </a:tc>
                <a:extLst>
                  <a:ext uri="{0D108BD9-81ED-4DB2-BD59-A6C34878D82A}">
                    <a16:rowId xmlns:a16="http://schemas.microsoft.com/office/drawing/2014/main" val="3483846541"/>
                  </a:ext>
                </a:extLst>
              </a:tr>
            </a:tbl>
          </a:graphicData>
        </a:graphic>
      </p:graphicFrame>
      <p:sp>
        <p:nvSpPr>
          <p:cNvPr id="5" name="Callout: Line with Border and Accent Bar 2">
            <a:extLst>
              <a:ext uri="{FF2B5EF4-FFF2-40B4-BE49-F238E27FC236}">
                <a16:creationId xmlns:a16="http://schemas.microsoft.com/office/drawing/2014/main" id="{A7E6A318-C2B2-A59A-7A57-8AB7B093188D}"/>
              </a:ext>
            </a:extLst>
          </p:cNvPr>
          <p:cNvSpPr/>
          <p:nvPr/>
        </p:nvSpPr>
        <p:spPr>
          <a:xfrm>
            <a:off x="3989401" y="4805039"/>
            <a:ext cx="3217545" cy="765810"/>
          </a:xfrm>
          <a:prstGeom prst="accentBorderCallout1">
            <a:avLst>
              <a:gd name="adj1" fmla="val 18750"/>
              <a:gd name="adj2" fmla="val -8333"/>
              <a:gd name="adj3" fmla="val -159142"/>
              <a:gd name="adj4" fmla="val -227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Birim matris. Çözüme ait temeli belirliyor.</a:t>
            </a:r>
          </a:p>
        </p:txBody>
      </p:sp>
    </p:spTree>
    <p:extLst>
      <p:ext uri="{BB962C8B-B14F-4D97-AF65-F5344CB8AC3E}">
        <p14:creationId xmlns:p14="http://schemas.microsoft.com/office/powerpoint/2010/main" val="30090558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1593DEB7-B22C-EFD3-D869-52B2EABD3A25}"/>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9A901D7C-148F-0393-3A3D-15880EF9E580}"/>
              </a:ext>
            </a:extLst>
          </p:cNvPr>
          <p:cNvSpPr>
            <a:spLocks noGrp="1"/>
          </p:cNvSpPr>
          <p:nvPr>
            <p:ph type="title"/>
          </p:nvPr>
        </p:nvSpPr>
        <p:spPr/>
        <p:txBody>
          <a:bodyPr/>
          <a:lstStyle/>
          <a:p>
            <a:endParaRPr lang="tr-TR"/>
          </a:p>
        </p:txBody>
      </p:sp>
      <p:graphicFrame>
        <p:nvGraphicFramePr>
          <p:cNvPr id="4" name="Table 4">
            <a:extLst>
              <a:ext uri="{FF2B5EF4-FFF2-40B4-BE49-F238E27FC236}">
                <a16:creationId xmlns:a16="http://schemas.microsoft.com/office/drawing/2014/main" id="{02E4F5C6-FE2A-4E15-6DF7-528D4D2BBC20}"/>
              </a:ext>
            </a:extLst>
          </p:cNvPr>
          <p:cNvGraphicFramePr>
            <a:graphicFrameLocks/>
          </p:cNvGraphicFramePr>
          <p:nvPr>
            <p:extLst>
              <p:ext uri="{D42A27DB-BD31-4B8C-83A1-F6EECF244321}">
                <p14:modId xmlns:p14="http://schemas.microsoft.com/office/powerpoint/2010/main" val="2908069399"/>
              </p:ext>
            </p:extLst>
          </p:nvPr>
        </p:nvGraphicFramePr>
        <p:xfrm>
          <a:off x="321141" y="1145423"/>
          <a:ext cx="8586596" cy="1854200"/>
        </p:xfrm>
        <a:graphic>
          <a:graphicData uri="http://schemas.openxmlformats.org/drawingml/2006/table">
            <a:tbl>
              <a:tblPr firstRow="1" bandRow="1">
                <a:tableStyleId>{5C22544A-7EE6-4342-B048-85BDC9FD1C3A}</a:tableStyleId>
              </a:tblPr>
              <a:tblGrid>
                <a:gridCol w="1397000">
                  <a:extLst>
                    <a:ext uri="{9D8B030D-6E8A-4147-A177-3AD203B41FA5}">
                      <a16:colId xmlns:a16="http://schemas.microsoft.com/office/drawing/2014/main" val="443057168"/>
                    </a:ext>
                  </a:extLst>
                </a:gridCol>
                <a:gridCol w="1459780">
                  <a:extLst>
                    <a:ext uri="{9D8B030D-6E8A-4147-A177-3AD203B41FA5}">
                      <a16:colId xmlns:a16="http://schemas.microsoft.com/office/drawing/2014/main" val="1806061852"/>
                    </a:ext>
                  </a:extLst>
                </a:gridCol>
                <a:gridCol w="1432454">
                  <a:extLst>
                    <a:ext uri="{9D8B030D-6E8A-4147-A177-3AD203B41FA5}">
                      <a16:colId xmlns:a16="http://schemas.microsoft.com/office/drawing/2014/main" val="1841194497"/>
                    </a:ext>
                  </a:extLst>
                </a:gridCol>
                <a:gridCol w="1432454">
                  <a:extLst>
                    <a:ext uri="{9D8B030D-6E8A-4147-A177-3AD203B41FA5}">
                      <a16:colId xmlns:a16="http://schemas.microsoft.com/office/drawing/2014/main" val="725983443"/>
                    </a:ext>
                  </a:extLst>
                </a:gridCol>
                <a:gridCol w="1432454">
                  <a:extLst>
                    <a:ext uri="{9D8B030D-6E8A-4147-A177-3AD203B41FA5}">
                      <a16:colId xmlns:a16="http://schemas.microsoft.com/office/drawing/2014/main" val="2812991290"/>
                    </a:ext>
                  </a:extLst>
                </a:gridCol>
                <a:gridCol w="1432454">
                  <a:extLst>
                    <a:ext uri="{9D8B030D-6E8A-4147-A177-3AD203B41FA5}">
                      <a16:colId xmlns:a16="http://schemas.microsoft.com/office/drawing/2014/main" val="1983732745"/>
                    </a:ext>
                  </a:extLst>
                </a:gridCol>
              </a:tblGrid>
              <a:tr h="370840">
                <a:tc>
                  <a:txBody>
                    <a:bodyPr/>
                    <a:lstStyle/>
                    <a:p>
                      <a:endParaRPr lang="tr-TR" dirty="0"/>
                    </a:p>
                  </a:txBody>
                  <a:tcPr/>
                </a:tc>
                <a:tc>
                  <a:txBody>
                    <a:bodyPr/>
                    <a:lstStyle/>
                    <a:p>
                      <a:r>
                        <a:rPr lang="tr-TR" dirty="0"/>
                        <a:t>x1</a:t>
                      </a:r>
                    </a:p>
                  </a:txBody>
                  <a:tcPr/>
                </a:tc>
                <a:tc>
                  <a:txBody>
                    <a:bodyPr/>
                    <a:lstStyle/>
                    <a:p>
                      <a:r>
                        <a:rPr lang="tr-TR" dirty="0"/>
                        <a:t>x2</a:t>
                      </a:r>
                    </a:p>
                  </a:txBody>
                  <a:tcPr/>
                </a:tc>
                <a:tc>
                  <a:txBody>
                    <a:bodyPr/>
                    <a:lstStyle/>
                    <a:p>
                      <a:r>
                        <a:rPr lang="tr-TR" dirty="0"/>
                        <a:t>E2</a:t>
                      </a:r>
                    </a:p>
                  </a:txBody>
                  <a:tcPr/>
                </a:tc>
                <a:tc>
                  <a:txBody>
                    <a:bodyPr/>
                    <a:lstStyle/>
                    <a:p>
                      <a:r>
                        <a:rPr lang="tr-TR" dirty="0"/>
                        <a:t>S3</a:t>
                      </a:r>
                    </a:p>
                  </a:txBody>
                  <a:tcPr/>
                </a:tc>
                <a:tc>
                  <a:txBody>
                    <a:bodyPr/>
                    <a:lstStyle/>
                    <a:p>
                      <a:endParaRPr lang="tr-TR" dirty="0"/>
                    </a:p>
                  </a:txBody>
                  <a:tcPr/>
                </a:tc>
                <a:extLst>
                  <a:ext uri="{0D108BD9-81ED-4DB2-BD59-A6C34878D82A}">
                    <a16:rowId xmlns:a16="http://schemas.microsoft.com/office/drawing/2014/main" val="2317537531"/>
                  </a:ext>
                </a:extLst>
              </a:tr>
              <a:tr h="370840">
                <a:tc>
                  <a:txBody>
                    <a:bodyPr/>
                    <a:lstStyle/>
                    <a:p>
                      <a:r>
                        <a:rPr lang="tr-TR" dirty="0"/>
                        <a:t>x1</a:t>
                      </a:r>
                    </a:p>
                  </a:txBody>
                  <a:tcPr/>
                </a:tc>
                <a:tc>
                  <a:txBody>
                    <a:bodyPr/>
                    <a:lstStyle/>
                    <a:p>
                      <a:r>
                        <a:rPr lang="tr-TR" dirty="0">
                          <a:solidFill>
                            <a:schemeClr val="tx1"/>
                          </a:solidFill>
                        </a:rPr>
                        <a:t>1</a:t>
                      </a:r>
                    </a:p>
                  </a:txBody>
                  <a:tcPr/>
                </a:tc>
                <a:tc>
                  <a:txBody>
                    <a:bodyPr/>
                    <a:lstStyle/>
                    <a:p>
                      <a:r>
                        <a:rPr lang="tr-TR" dirty="0">
                          <a:solidFill>
                            <a:schemeClr val="tx1"/>
                          </a:solidFill>
                        </a:rPr>
                        <a:t>0</a:t>
                      </a:r>
                    </a:p>
                  </a:txBody>
                  <a:tcPr/>
                </a:tc>
                <a:tc>
                  <a:txBody>
                    <a:bodyPr/>
                    <a:lstStyle/>
                    <a:p>
                      <a:r>
                        <a:rPr lang="tr-TR" dirty="0">
                          <a:solidFill>
                            <a:srgbClr val="FF0000"/>
                          </a:solidFill>
                        </a:rPr>
                        <a:t>1/5</a:t>
                      </a:r>
                    </a:p>
                  </a:txBody>
                  <a:tcPr/>
                </a:tc>
                <a:tc>
                  <a:txBody>
                    <a:bodyPr/>
                    <a:lstStyle/>
                    <a:p>
                      <a:r>
                        <a:rPr lang="tr-TR" dirty="0">
                          <a:solidFill>
                            <a:schemeClr val="tx1"/>
                          </a:solidFill>
                        </a:rPr>
                        <a:t>0</a:t>
                      </a:r>
                    </a:p>
                  </a:txBody>
                  <a:tcPr/>
                </a:tc>
                <a:tc>
                  <a:txBody>
                    <a:bodyPr/>
                    <a:lstStyle/>
                    <a:p>
                      <a:r>
                        <a:rPr lang="tr-TR" dirty="0"/>
                        <a:t>3/5</a:t>
                      </a:r>
                    </a:p>
                  </a:txBody>
                  <a:tcPr/>
                </a:tc>
                <a:extLst>
                  <a:ext uri="{0D108BD9-81ED-4DB2-BD59-A6C34878D82A}">
                    <a16:rowId xmlns:a16="http://schemas.microsoft.com/office/drawing/2014/main" val="1478609232"/>
                  </a:ext>
                </a:extLst>
              </a:tr>
              <a:tr h="370840">
                <a:tc>
                  <a:txBody>
                    <a:bodyPr/>
                    <a:lstStyle/>
                    <a:p>
                      <a:r>
                        <a:rPr lang="tr-TR" dirty="0"/>
                        <a:t>x2</a:t>
                      </a:r>
                    </a:p>
                  </a:txBody>
                  <a:tcPr/>
                </a:tc>
                <a:tc>
                  <a:txBody>
                    <a:bodyPr/>
                    <a:lstStyle/>
                    <a:p>
                      <a:r>
                        <a:rPr lang="tr-TR" dirty="0">
                          <a:solidFill>
                            <a:schemeClr val="tx1"/>
                          </a:solidFill>
                        </a:rPr>
                        <a:t>0</a:t>
                      </a:r>
                    </a:p>
                  </a:txBody>
                  <a:tcPr/>
                </a:tc>
                <a:tc>
                  <a:txBody>
                    <a:bodyPr/>
                    <a:lstStyle/>
                    <a:p>
                      <a:r>
                        <a:rPr lang="tr-TR" dirty="0">
                          <a:solidFill>
                            <a:schemeClr val="tx1"/>
                          </a:solidFill>
                        </a:rPr>
                        <a:t>1</a:t>
                      </a:r>
                    </a:p>
                  </a:txBody>
                  <a:tcPr/>
                </a:tc>
                <a:tc>
                  <a:txBody>
                    <a:bodyPr/>
                    <a:lstStyle/>
                    <a:p>
                      <a:r>
                        <a:rPr lang="tr-TR" dirty="0">
                          <a:solidFill>
                            <a:srgbClr val="FF0000"/>
                          </a:solidFill>
                        </a:rPr>
                        <a:t>-3/5</a:t>
                      </a:r>
                    </a:p>
                  </a:txBody>
                  <a:tcPr/>
                </a:tc>
                <a:tc>
                  <a:txBody>
                    <a:bodyPr/>
                    <a:lstStyle/>
                    <a:p>
                      <a:r>
                        <a:rPr lang="tr-TR" dirty="0">
                          <a:solidFill>
                            <a:schemeClr val="tx1"/>
                          </a:solidFill>
                        </a:rPr>
                        <a:t>0</a:t>
                      </a:r>
                    </a:p>
                  </a:txBody>
                  <a:tcPr/>
                </a:tc>
                <a:tc>
                  <a:txBody>
                    <a:bodyPr/>
                    <a:lstStyle/>
                    <a:p>
                      <a:r>
                        <a:rPr lang="tr-TR" dirty="0"/>
                        <a:t>6/5</a:t>
                      </a:r>
                    </a:p>
                  </a:txBody>
                  <a:tcPr/>
                </a:tc>
                <a:extLst>
                  <a:ext uri="{0D108BD9-81ED-4DB2-BD59-A6C34878D82A}">
                    <a16:rowId xmlns:a16="http://schemas.microsoft.com/office/drawing/2014/main" val="63724539"/>
                  </a:ext>
                </a:extLst>
              </a:tr>
              <a:tr h="370840">
                <a:tc>
                  <a:txBody>
                    <a:bodyPr/>
                    <a:lstStyle/>
                    <a:p>
                      <a:r>
                        <a:rPr lang="tr-TR" dirty="0"/>
                        <a:t>s3</a:t>
                      </a:r>
                    </a:p>
                  </a:txBody>
                  <a:tcPr/>
                </a:tc>
                <a:tc>
                  <a:txBody>
                    <a:bodyPr/>
                    <a:lstStyle/>
                    <a:p>
                      <a:r>
                        <a:rPr lang="tr-TR" dirty="0">
                          <a:solidFill>
                            <a:srgbClr val="FF0000"/>
                          </a:solidFill>
                        </a:rPr>
                        <a:t>0</a:t>
                      </a:r>
                    </a:p>
                  </a:txBody>
                  <a:tcPr/>
                </a:tc>
                <a:tc>
                  <a:txBody>
                    <a:bodyPr/>
                    <a:lstStyle/>
                    <a:p>
                      <a:r>
                        <a:rPr lang="tr-TR" dirty="0">
                          <a:solidFill>
                            <a:srgbClr val="FF0000"/>
                          </a:solidFill>
                        </a:rPr>
                        <a:t>0</a:t>
                      </a:r>
                    </a:p>
                  </a:txBody>
                  <a:tcPr/>
                </a:tc>
                <a:tc>
                  <a:txBody>
                    <a:bodyPr/>
                    <a:lstStyle/>
                    <a:p>
                      <a:r>
                        <a:rPr lang="tr-TR" dirty="0">
                          <a:solidFill>
                            <a:srgbClr val="FF0000"/>
                          </a:solidFill>
                        </a:rPr>
                        <a:t>1</a:t>
                      </a:r>
                    </a:p>
                  </a:txBody>
                  <a:tcPr/>
                </a:tc>
                <a:tc>
                  <a:txBody>
                    <a:bodyPr/>
                    <a:lstStyle/>
                    <a:p>
                      <a:r>
                        <a:rPr lang="tr-TR" dirty="0">
                          <a:solidFill>
                            <a:srgbClr val="FF0000"/>
                          </a:solidFill>
                        </a:rPr>
                        <a:t>1</a:t>
                      </a:r>
                    </a:p>
                  </a:txBody>
                  <a:tcPr/>
                </a:tc>
                <a:tc>
                  <a:txBody>
                    <a:bodyPr/>
                    <a:lstStyle/>
                    <a:p>
                      <a:r>
                        <a:rPr lang="tr-TR" dirty="0">
                          <a:solidFill>
                            <a:srgbClr val="FF0000"/>
                          </a:solidFill>
                        </a:rPr>
                        <a:t>1</a:t>
                      </a:r>
                    </a:p>
                  </a:txBody>
                  <a:tcPr/>
                </a:tc>
                <a:extLst>
                  <a:ext uri="{0D108BD9-81ED-4DB2-BD59-A6C34878D82A}">
                    <a16:rowId xmlns:a16="http://schemas.microsoft.com/office/drawing/2014/main" val="2288684142"/>
                  </a:ext>
                </a:extLst>
              </a:tr>
              <a:tr h="370840">
                <a:tc>
                  <a:txBody>
                    <a:bodyPr/>
                    <a:lstStyle/>
                    <a:p>
                      <a:r>
                        <a:rPr lang="tr-TR" dirty="0"/>
                        <a:t>C-Z</a:t>
                      </a:r>
                    </a:p>
                  </a:txBody>
                  <a:tcPr/>
                </a:tc>
                <a:tc>
                  <a:txBody>
                    <a:bodyPr/>
                    <a:lstStyle/>
                    <a:p>
                      <a:r>
                        <a:rPr lang="tr-TR" dirty="0">
                          <a:solidFill>
                            <a:schemeClr val="tx1"/>
                          </a:solidFill>
                        </a:rPr>
                        <a:t>0</a:t>
                      </a:r>
                    </a:p>
                  </a:txBody>
                  <a:tcPr/>
                </a:tc>
                <a:tc>
                  <a:txBody>
                    <a:bodyPr/>
                    <a:lstStyle/>
                    <a:p>
                      <a:r>
                        <a:rPr lang="tr-TR" dirty="0">
                          <a:solidFill>
                            <a:schemeClr val="tx1"/>
                          </a:solidFill>
                        </a:rPr>
                        <a:t>0</a:t>
                      </a:r>
                    </a:p>
                  </a:txBody>
                  <a:tcPr/>
                </a:tc>
                <a:tc>
                  <a:txBody>
                    <a:bodyPr/>
                    <a:lstStyle/>
                    <a:p>
                      <a:r>
                        <a:rPr lang="tr-TR" dirty="0">
                          <a:solidFill>
                            <a:srgbClr val="FF0000"/>
                          </a:solidFill>
                        </a:rPr>
                        <a:t>-1/5</a:t>
                      </a:r>
                    </a:p>
                  </a:txBody>
                  <a:tcPr/>
                </a:tc>
                <a:tc>
                  <a:txBody>
                    <a:bodyPr/>
                    <a:lstStyle/>
                    <a:p>
                      <a:r>
                        <a:rPr lang="tr-TR" dirty="0">
                          <a:solidFill>
                            <a:schemeClr val="tx1"/>
                          </a:solidFill>
                        </a:rPr>
                        <a:t>0</a:t>
                      </a:r>
                    </a:p>
                  </a:txBody>
                  <a:tcPr/>
                </a:tc>
                <a:tc>
                  <a:txBody>
                    <a:bodyPr/>
                    <a:lstStyle/>
                    <a:p>
                      <a:endParaRPr lang="tr-TR" dirty="0"/>
                    </a:p>
                  </a:txBody>
                  <a:tcPr/>
                </a:tc>
                <a:extLst>
                  <a:ext uri="{0D108BD9-81ED-4DB2-BD59-A6C34878D82A}">
                    <a16:rowId xmlns:a16="http://schemas.microsoft.com/office/drawing/2014/main" val="3483846541"/>
                  </a:ext>
                </a:extLst>
              </a:tr>
            </a:tbl>
          </a:graphicData>
        </a:graphic>
      </p:graphicFrame>
      <p:graphicFrame>
        <p:nvGraphicFramePr>
          <p:cNvPr id="5" name="Table 4">
            <a:extLst>
              <a:ext uri="{FF2B5EF4-FFF2-40B4-BE49-F238E27FC236}">
                <a16:creationId xmlns:a16="http://schemas.microsoft.com/office/drawing/2014/main" id="{B31D3B43-C01B-5940-0835-51BCD0DEA716}"/>
              </a:ext>
            </a:extLst>
          </p:cNvPr>
          <p:cNvGraphicFramePr>
            <a:graphicFrameLocks/>
          </p:cNvGraphicFramePr>
          <p:nvPr>
            <p:extLst>
              <p:ext uri="{D42A27DB-BD31-4B8C-83A1-F6EECF244321}">
                <p14:modId xmlns:p14="http://schemas.microsoft.com/office/powerpoint/2010/main" val="841626279"/>
              </p:ext>
            </p:extLst>
          </p:nvPr>
        </p:nvGraphicFramePr>
        <p:xfrm>
          <a:off x="274638" y="3341682"/>
          <a:ext cx="8594724" cy="1854200"/>
        </p:xfrm>
        <a:graphic>
          <a:graphicData uri="http://schemas.openxmlformats.org/drawingml/2006/table">
            <a:tbl>
              <a:tblPr firstRow="1" bandRow="1">
                <a:tableStyleId>{5C22544A-7EE6-4342-B048-85BDC9FD1C3A}</a:tableStyleId>
              </a:tblPr>
              <a:tblGrid>
                <a:gridCol w="1432454">
                  <a:extLst>
                    <a:ext uri="{9D8B030D-6E8A-4147-A177-3AD203B41FA5}">
                      <a16:colId xmlns:a16="http://schemas.microsoft.com/office/drawing/2014/main" val="443057168"/>
                    </a:ext>
                  </a:extLst>
                </a:gridCol>
                <a:gridCol w="1432454">
                  <a:extLst>
                    <a:ext uri="{9D8B030D-6E8A-4147-A177-3AD203B41FA5}">
                      <a16:colId xmlns:a16="http://schemas.microsoft.com/office/drawing/2014/main" val="1806061852"/>
                    </a:ext>
                  </a:extLst>
                </a:gridCol>
                <a:gridCol w="1432454">
                  <a:extLst>
                    <a:ext uri="{9D8B030D-6E8A-4147-A177-3AD203B41FA5}">
                      <a16:colId xmlns:a16="http://schemas.microsoft.com/office/drawing/2014/main" val="1841194497"/>
                    </a:ext>
                  </a:extLst>
                </a:gridCol>
                <a:gridCol w="1432454">
                  <a:extLst>
                    <a:ext uri="{9D8B030D-6E8A-4147-A177-3AD203B41FA5}">
                      <a16:colId xmlns:a16="http://schemas.microsoft.com/office/drawing/2014/main" val="725983443"/>
                    </a:ext>
                  </a:extLst>
                </a:gridCol>
                <a:gridCol w="1432454">
                  <a:extLst>
                    <a:ext uri="{9D8B030D-6E8A-4147-A177-3AD203B41FA5}">
                      <a16:colId xmlns:a16="http://schemas.microsoft.com/office/drawing/2014/main" val="2812991290"/>
                    </a:ext>
                  </a:extLst>
                </a:gridCol>
                <a:gridCol w="1432454">
                  <a:extLst>
                    <a:ext uri="{9D8B030D-6E8A-4147-A177-3AD203B41FA5}">
                      <a16:colId xmlns:a16="http://schemas.microsoft.com/office/drawing/2014/main" val="1983732745"/>
                    </a:ext>
                  </a:extLst>
                </a:gridCol>
              </a:tblGrid>
              <a:tr h="370840">
                <a:tc>
                  <a:txBody>
                    <a:bodyPr/>
                    <a:lstStyle/>
                    <a:p>
                      <a:endParaRPr lang="tr-TR" dirty="0"/>
                    </a:p>
                  </a:txBody>
                  <a:tcPr/>
                </a:tc>
                <a:tc>
                  <a:txBody>
                    <a:bodyPr/>
                    <a:lstStyle/>
                    <a:p>
                      <a:r>
                        <a:rPr lang="tr-TR" dirty="0"/>
                        <a:t>x1</a:t>
                      </a:r>
                    </a:p>
                  </a:txBody>
                  <a:tcPr/>
                </a:tc>
                <a:tc>
                  <a:txBody>
                    <a:bodyPr/>
                    <a:lstStyle/>
                    <a:p>
                      <a:r>
                        <a:rPr lang="tr-TR" dirty="0"/>
                        <a:t>x2</a:t>
                      </a:r>
                    </a:p>
                  </a:txBody>
                  <a:tcPr/>
                </a:tc>
                <a:tc>
                  <a:txBody>
                    <a:bodyPr/>
                    <a:lstStyle/>
                    <a:p>
                      <a:r>
                        <a:rPr lang="tr-TR" dirty="0"/>
                        <a:t>E2</a:t>
                      </a:r>
                    </a:p>
                  </a:txBody>
                  <a:tcPr/>
                </a:tc>
                <a:tc>
                  <a:txBody>
                    <a:bodyPr/>
                    <a:lstStyle/>
                    <a:p>
                      <a:r>
                        <a:rPr lang="tr-TR" dirty="0"/>
                        <a:t>S3</a:t>
                      </a:r>
                    </a:p>
                  </a:txBody>
                  <a:tcPr/>
                </a:tc>
                <a:tc>
                  <a:txBody>
                    <a:bodyPr/>
                    <a:lstStyle/>
                    <a:p>
                      <a:endParaRPr lang="tr-TR" dirty="0"/>
                    </a:p>
                  </a:txBody>
                  <a:tcPr/>
                </a:tc>
                <a:extLst>
                  <a:ext uri="{0D108BD9-81ED-4DB2-BD59-A6C34878D82A}">
                    <a16:rowId xmlns:a16="http://schemas.microsoft.com/office/drawing/2014/main" val="2317537531"/>
                  </a:ext>
                </a:extLst>
              </a:tr>
              <a:tr h="370840">
                <a:tc>
                  <a:txBody>
                    <a:bodyPr/>
                    <a:lstStyle/>
                    <a:p>
                      <a:r>
                        <a:rPr lang="tr-TR" dirty="0"/>
                        <a:t>x1</a:t>
                      </a:r>
                    </a:p>
                  </a:txBody>
                  <a:tcPr/>
                </a:tc>
                <a:tc>
                  <a:txBody>
                    <a:bodyPr/>
                    <a:lstStyle/>
                    <a:p>
                      <a:r>
                        <a:rPr lang="tr-TR" dirty="0">
                          <a:solidFill>
                            <a:schemeClr val="tx1"/>
                          </a:solidFill>
                        </a:rPr>
                        <a:t>1</a:t>
                      </a:r>
                    </a:p>
                  </a:txBody>
                  <a:tcPr/>
                </a:tc>
                <a:tc>
                  <a:txBody>
                    <a:bodyPr/>
                    <a:lstStyle/>
                    <a:p>
                      <a:r>
                        <a:rPr lang="tr-TR" dirty="0">
                          <a:solidFill>
                            <a:schemeClr val="tx1"/>
                          </a:solidFill>
                        </a:rPr>
                        <a:t>0</a:t>
                      </a:r>
                    </a:p>
                  </a:txBody>
                  <a:tcPr/>
                </a:tc>
                <a:tc>
                  <a:txBody>
                    <a:bodyPr/>
                    <a:lstStyle/>
                    <a:p>
                      <a:r>
                        <a:rPr lang="tr-TR" dirty="0">
                          <a:solidFill>
                            <a:schemeClr val="tx1"/>
                          </a:solidFill>
                        </a:rPr>
                        <a:t>0</a:t>
                      </a:r>
                    </a:p>
                  </a:txBody>
                  <a:tcPr/>
                </a:tc>
                <a:tc>
                  <a:txBody>
                    <a:bodyPr/>
                    <a:lstStyle/>
                    <a:p>
                      <a:r>
                        <a:rPr lang="tr-TR" dirty="0">
                          <a:solidFill>
                            <a:schemeClr val="tx1"/>
                          </a:solidFill>
                        </a:rPr>
                        <a:t>-1/5</a:t>
                      </a:r>
                    </a:p>
                  </a:txBody>
                  <a:tcPr/>
                </a:tc>
                <a:tc>
                  <a:txBody>
                    <a:bodyPr/>
                    <a:lstStyle/>
                    <a:p>
                      <a:r>
                        <a:rPr lang="tr-TR" dirty="0">
                          <a:solidFill>
                            <a:schemeClr val="tx1"/>
                          </a:solidFill>
                        </a:rPr>
                        <a:t>2/5</a:t>
                      </a:r>
                    </a:p>
                  </a:txBody>
                  <a:tcPr/>
                </a:tc>
                <a:extLst>
                  <a:ext uri="{0D108BD9-81ED-4DB2-BD59-A6C34878D82A}">
                    <a16:rowId xmlns:a16="http://schemas.microsoft.com/office/drawing/2014/main" val="1478609232"/>
                  </a:ext>
                </a:extLst>
              </a:tr>
              <a:tr h="370840">
                <a:tc>
                  <a:txBody>
                    <a:bodyPr/>
                    <a:lstStyle/>
                    <a:p>
                      <a:r>
                        <a:rPr lang="tr-TR" dirty="0"/>
                        <a:t>x2</a:t>
                      </a:r>
                    </a:p>
                  </a:txBody>
                  <a:tcPr/>
                </a:tc>
                <a:tc>
                  <a:txBody>
                    <a:bodyPr/>
                    <a:lstStyle/>
                    <a:p>
                      <a:r>
                        <a:rPr lang="tr-TR" dirty="0">
                          <a:solidFill>
                            <a:schemeClr val="tx1"/>
                          </a:solidFill>
                        </a:rPr>
                        <a:t>0</a:t>
                      </a:r>
                    </a:p>
                  </a:txBody>
                  <a:tcPr/>
                </a:tc>
                <a:tc>
                  <a:txBody>
                    <a:bodyPr/>
                    <a:lstStyle/>
                    <a:p>
                      <a:r>
                        <a:rPr lang="tr-TR" dirty="0">
                          <a:solidFill>
                            <a:schemeClr val="tx1"/>
                          </a:solidFill>
                        </a:rPr>
                        <a:t>1</a:t>
                      </a:r>
                    </a:p>
                  </a:txBody>
                  <a:tcPr/>
                </a:tc>
                <a:tc>
                  <a:txBody>
                    <a:bodyPr/>
                    <a:lstStyle/>
                    <a:p>
                      <a:r>
                        <a:rPr lang="tr-TR" dirty="0">
                          <a:solidFill>
                            <a:schemeClr val="tx1"/>
                          </a:solidFill>
                        </a:rPr>
                        <a:t>0</a:t>
                      </a:r>
                    </a:p>
                  </a:txBody>
                  <a:tcPr/>
                </a:tc>
                <a:tc>
                  <a:txBody>
                    <a:bodyPr/>
                    <a:lstStyle/>
                    <a:p>
                      <a:r>
                        <a:rPr lang="tr-TR" dirty="0">
                          <a:solidFill>
                            <a:schemeClr val="tx1"/>
                          </a:solidFill>
                        </a:rPr>
                        <a:t>3/5</a:t>
                      </a:r>
                    </a:p>
                  </a:txBody>
                  <a:tcPr/>
                </a:tc>
                <a:tc>
                  <a:txBody>
                    <a:bodyPr/>
                    <a:lstStyle/>
                    <a:p>
                      <a:r>
                        <a:rPr lang="tr-TR" dirty="0">
                          <a:solidFill>
                            <a:schemeClr val="tx1"/>
                          </a:solidFill>
                        </a:rPr>
                        <a:t>9/5</a:t>
                      </a:r>
                    </a:p>
                  </a:txBody>
                  <a:tcPr/>
                </a:tc>
                <a:extLst>
                  <a:ext uri="{0D108BD9-81ED-4DB2-BD59-A6C34878D82A}">
                    <a16:rowId xmlns:a16="http://schemas.microsoft.com/office/drawing/2014/main" val="63724539"/>
                  </a:ext>
                </a:extLst>
              </a:tr>
              <a:tr h="370840">
                <a:tc>
                  <a:txBody>
                    <a:bodyPr/>
                    <a:lstStyle/>
                    <a:p>
                      <a:r>
                        <a:rPr lang="tr-TR" dirty="0"/>
                        <a:t>E2</a:t>
                      </a:r>
                    </a:p>
                  </a:txBody>
                  <a:tcPr/>
                </a:tc>
                <a:tc>
                  <a:txBody>
                    <a:bodyPr/>
                    <a:lstStyle/>
                    <a:p>
                      <a:r>
                        <a:rPr lang="tr-TR" dirty="0">
                          <a:solidFill>
                            <a:schemeClr val="tx1"/>
                          </a:solidFill>
                        </a:rPr>
                        <a:t>0</a:t>
                      </a:r>
                    </a:p>
                  </a:txBody>
                  <a:tcPr/>
                </a:tc>
                <a:tc>
                  <a:txBody>
                    <a:bodyPr/>
                    <a:lstStyle/>
                    <a:p>
                      <a:r>
                        <a:rPr lang="tr-TR" dirty="0">
                          <a:solidFill>
                            <a:schemeClr val="tx1"/>
                          </a:solidFill>
                        </a:rPr>
                        <a:t>0</a:t>
                      </a:r>
                    </a:p>
                  </a:txBody>
                  <a:tcPr/>
                </a:tc>
                <a:tc>
                  <a:txBody>
                    <a:bodyPr/>
                    <a:lstStyle/>
                    <a:p>
                      <a:r>
                        <a:rPr lang="tr-TR" dirty="0">
                          <a:solidFill>
                            <a:schemeClr val="tx1"/>
                          </a:solidFill>
                        </a:rPr>
                        <a:t>1</a:t>
                      </a:r>
                    </a:p>
                  </a:txBody>
                  <a:tcPr/>
                </a:tc>
                <a:tc>
                  <a:txBody>
                    <a:bodyPr/>
                    <a:lstStyle/>
                    <a:p>
                      <a:r>
                        <a:rPr lang="tr-TR" dirty="0">
                          <a:solidFill>
                            <a:schemeClr val="tx1"/>
                          </a:solidFill>
                        </a:rPr>
                        <a:t>1</a:t>
                      </a:r>
                    </a:p>
                  </a:txBody>
                  <a:tcPr/>
                </a:tc>
                <a:tc>
                  <a:txBody>
                    <a:bodyPr/>
                    <a:lstStyle/>
                    <a:p>
                      <a:r>
                        <a:rPr lang="tr-TR" dirty="0">
                          <a:solidFill>
                            <a:schemeClr val="tx1"/>
                          </a:solidFill>
                        </a:rPr>
                        <a:t>1</a:t>
                      </a:r>
                    </a:p>
                  </a:txBody>
                  <a:tcPr/>
                </a:tc>
                <a:extLst>
                  <a:ext uri="{0D108BD9-81ED-4DB2-BD59-A6C34878D82A}">
                    <a16:rowId xmlns:a16="http://schemas.microsoft.com/office/drawing/2014/main" val="2288684142"/>
                  </a:ext>
                </a:extLst>
              </a:tr>
              <a:tr h="370840">
                <a:tc>
                  <a:txBody>
                    <a:bodyPr/>
                    <a:lstStyle/>
                    <a:p>
                      <a:r>
                        <a:rPr lang="tr-TR" dirty="0"/>
                        <a:t>C-Z</a:t>
                      </a:r>
                    </a:p>
                  </a:txBody>
                  <a:tcPr/>
                </a:tc>
                <a:tc>
                  <a:txBody>
                    <a:bodyPr/>
                    <a:lstStyle/>
                    <a:p>
                      <a:r>
                        <a:rPr lang="tr-TR" dirty="0">
                          <a:solidFill>
                            <a:schemeClr val="tx1"/>
                          </a:solidFill>
                        </a:rPr>
                        <a:t>0</a:t>
                      </a:r>
                    </a:p>
                  </a:txBody>
                  <a:tcPr/>
                </a:tc>
                <a:tc>
                  <a:txBody>
                    <a:bodyPr/>
                    <a:lstStyle/>
                    <a:p>
                      <a:r>
                        <a:rPr lang="tr-TR" dirty="0">
                          <a:solidFill>
                            <a:schemeClr val="tx1"/>
                          </a:solidFill>
                        </a:rPr>
                        <a:t>0</a:t>
                      </a:r>
                    </a:p>
                  </a:txBody>
                  <a:tcPr/>
                </a:tc>
                <a:tc>
                  <a:txBody>
                    <a:bodyPr/>
                    <a:lstStyle/>
                    <a:p>
                      <a:r>
                        <a:rPr lang="tr-TR" dirty="0">
                          <a:solidFill>
                            <a:schemeClr val="tx1"/>
                          </a:solidFill>
                        </a:rPr>
                        <a:t>0</a:t>
                      </a:r>
                    </a:p>
                  </a:txBody>
                  <a:tcPr/>
                </a:tc>
                <a:tc>
                  <a:txBody>
                    <a:bodyPr/>
                    <a:lstStyle/>
                    <a:p>
                      <a:r>
                        <a:rPr lang="tr-TR" dirty="0">
                          <a:solidFill>
                            <a:schemeClr val="tx1"/>
                          </a:solidFill>
                        </a:rPr>
                        <a:t>1/5</a:t>
                      </a:r>
                    </a:p>
                  </a:txBody>
                  <a:tcPr/>
                </a:tc>
                <a:tc>
                  <a:txBody>
                    <a:bodyPr/>
                    <a:lstStyle/>
                    <a:p>
                      <a:endParaRPr lang="tr-TR" dirty="0">
                        <a:solidFill>
                          <a:schemeClr val="tx1"/>
                        </a:solidFill>
                      </a:endParaRPr>
                    </a:p>
                  </a:txBody>
                  <a:tcPr/>
                </a:tc>
                <a:extLst>
                  <a:ext uri="{0D108BD9-81ED-4DB2-BD59-A6C34878D82A}">
                    <a16:rowId xmlns:a16="http://schemas.microsoft.com/office/drawing/2014/main" val="3483846541"/>
                  </a:ext>
                </a:extLst>
              </a:tr>
            </a:tbl>
          </a:graphicData>
        </a:graphic>
      </p:graphicFrame>
      <p:sp>
        <p:nvSpPr>
          <p:cNvPr id="6" name="TextBox 4">
            <a:extLst>
              <a:ext uri="{FF2B5EF4-FFF2-40B4-BE49-F238E27FC236}">
                <a16:creationId xmlns:a16="http://schemas.microsoft.com/office/drawing/2014/main" id="{F44BB982-81C9-BC14-C73E-A9FA76284253}"/>
              </a:ext>
            </a:extLst>
          </p:cNvPr>
          <p:cNvSpPr txBox="1"/>
          <p:nvPr/>
        </p:nvSpPr>
        <p:spPr>
          <a:xfrm>
            <a:off x="7354413" y="5319511"/>
            <a:ext cx="998991" cy="923330"/>
          </a:xfrm>
          <a:prstGeom prst="rect">
            <a:avLst/>
          </a:prstGeom>
          <a:noFill/>
        </p:spPr>
        <p:txBody>
          <a:bodyPr wrap="none" rtlCol="0">
            <a:spAutoFit/>
          </a:bodyPr>
          <a:lstStyle/>
          <a:p>
            <a:r>
              <a:rPr lang="tr-TR" dirty="0"/>
              <a:t>X1=2/5</a:t>
            </a:r>
          </a:p>
          <a:p>
            <a:r>
              <a:rPr lang="tr-TR" dirty="0"/>
              <a:t>X2= 9/5</a:t>
            </a:r>
          </a:p>
          <a:p>
            <a:r>
              <a:rPr lang="tr-TR" dirty="0"/>
              <a:t>E2=1</a:t>
            </a:r>
          </a:p>
        </p:txBody>
      </p:sp>
    </p:spTree>
    <p:extLst>
      <p:ext uri="{BB962C8B-B14F-4D97-AF65-F5344CB8AC3E}">
        <p14:creationId xmlns:p14="http://schemas.microsoft.com/office/powerpoint/2010/main" val="915320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7BA283CE-46DA-FCBA-877A-F6FAF6AF106D}"/>
              </a:ext>
            </a:extLst>
          </p:cNvPr>
          <p:cNvSpPr>
            <a:spLocks noGrp="1"/>
          </p:cNvSpPr>
          <p:nvPr>
            <p:ph type="title"/>
          </p:nvPr>
        </p:nvSpPr>
        <p:spPr/>
        <p:txBody>
          <a:bodyPr/>
          <a:lstStyle/>
          <a:p>
            <a:endParaRPr lang="tr-TR"/>
          </a:p>
        </p:txBody>
      </p:sp>
      <p:sp>
        <p:nvSpPr>
          <p:cNvPr id="4" name="Rectangle 4">
            <a:extLst>
              <a:ext uri="{FF2B5EF4-FFF2-40B4-BE49-F238E27FC236}">
                <a16:creationId xmlns:a16="http://schemas.microsoft.com/office/drawing/2014/main" id="{07FBE225-FDD7-0FF0-297B-3E5D69FAC5B9}"/>
              </a:ext>
            </a:extLst>
          </p:cNvPr>
          <p:cNvSpPr/>
          <p:nvPr/>
        </p:nvSpPr>
        <p:spPr>
          <a:xfrm>
            <a:off x="5148064" y="1646853"/>
            <a:ext cx="3340360" cy="3564294"/>
          </a:xfrm>
          <a:prstGeom prst="rect">
            <a:avLst/>
          </a:prstGeom>
          <a:solidFill>
            <a:schemeClr val="accent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mc:AlternateContent xmlns:mc="http://schemas.openxmlformats.org/markup-compatibility/2006" xmlns:a14="http://schemas.microsoft.com/office/drawing/2010/main">
        <mc:Choice Requires="a14">
          <p:sp>
            <p:nvSpPr>
              <p:cNvPr id="5" name="TextBox 3">
                <a:extLst>
                  <a:ext uri="{FF2B5EF4-FFF2-40B4-BE49-F238E27FC236}">
                    <a16:creationId xmlns:a16="http://schemas.microsoft.com/office/drawing/2014/main" id="{D3C0B3C9-39F9-B242-C16E-B69D44434835}"/>
                  </a:ext>
                </a:extLst>
              </p:cNvPr>
              <p:cNvSpPr txBox="1"/>
              <p:nvPr/>
            </p:nvSpPr>
            <p:spPr>
              <a:xfrm>
                <a:off x="771613" y="2889939"/>
                <a:ext cx="18717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min</m:t>
                          </m:r>
                        </m:fName>
                        <m:e>
                          <m:r>
                            <a:rPr lang="tr-TR" b="0" i="1" smtClean="0">
                              <a:latin typeface="Cambria Math" panose="02040503050406030204" pitchFamily="18" charset="0"/>
                            </a:rPr>
                            <m:t>𝑧</m:t>
                          </m:r>
                          <m:r>
                            <a:rPr lang="tr-TR" b="0" i="1" smtClean="0">
                              <a:latin typeface="Cambria Math" panose="02040503050406030204" pitchFamily="18" charset="0"/>
                            </a:rPr>
                            <m:t>=4</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e>
                      </m:func>
                    </m:oMath>
                  </m:oMathPara>
                </a14:m>
                <a:endParaRPr lang="tr-TR" dirty="0"/>
              </a:p>
            </p:txBody>
          </p:sp>
        </mc:Choice>
        <mc:Fallback xmlns="">
          <p:sp>
            <p:nvSpPr>
              <p:cNvPr id="5" name="TextBox 3">
                <a:extLst>
                  <a:ext uri="{FF2B5EF4-FFF2-40B4-BE49-F238E27FC236}">
                    <a16:creationId xmlns:a16="http://schemas.microsoft.com/office/drawing/2014/main" id="{D3C0B3C9-39F9-B242-C16E-B69D44434835}"/>
                  </a:ext>
                </a:extLst>
              </p:cNvPr>
              <p:cNvSpPr txBox="1">
                <a:spLocks noRot="1" noChangeAspect="1" noMove="1" noResize="1" noEditPoints="1" noAdjustHandles="1" noChangeArrowheads="1" noChangeShapeType="1" noTextEdit="1"/>
              </p:cNvSpPr>
              <p:nvPr/>
            </p:nvSpPr>
            <p:spPr>
              <a:xfrm>
                <a:off x="771613" y="2889939"/>
                <a:ext cx="1871794" cy="276999"/>
              </a:xfrm>
              <a:prstGeom prst="rect">
                <a:avLst/>
              </a:prstGeom>
              <a:blipFill>
                <a:blip r:embed="rId2"/>
                <a:stretch>
                  <a:fillRect l="-651" b="-1521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TextBox 6">
                <a:extLst>
                  <a:ext uri="{FF2B5EF4-FFF2-40B4-BE49-F238E27FC236}">
                    <a16:creationId xmlns:a16="http://schemas.microsoft.com/office/drawing/2014/main" id="{4A5F8791-116E-0044-A9FE-26B1B2754B81}"/>
                  </a:ext>
                </a:extLst>
              </p:cNvPr>
              <p:cNvSpPr txBox="1"/>
              <p:nvPr/>
            </p:nvSpPr>
            <p:spPr>
              <a:xfrm>
                <a:off x="1073271" y="3493254"/>
                <a:ext cx="14007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=3</m:t>
                      </m:r>
                    </m:oMath>
                  </m:oMathPara>
                </a14:m>
                <a:endParaRPr lang="tr-TR" dirty="0"/>
              </a:p>
            </p:txBody>
          </p:sp>
        </mc:Choice>
        <mc:Fallback xmlns="">
          <p:sp>
            <p:nvSpPr>
              <p:cNvPr id="6" name="TextBox 6">
                <a:extLst>
                  <a:ext uri="{FF2B5EF4-FFF2-40B4-BE49-F238E27FC236}">
                    <a16:creationId xmlns:a16="http://schemas.microsoft.com/office/drawing/2014/main" id="{4A5F8791-116E-0044-A9FE-26B1B2754B81}"/>
                  </a:ext>
                </a:extLst>
              </p:cNvPr>
              <p:cNvSpPr txBox="1">
                <a:spLocks noRot="1" noChangeAspect="1" noMove="1" noResize="1" noEditPoints="1" noAdjustHandles="1" noChangeArrowheads="1" noChangeShapeType="1" noTextEdit="1"/>
              </p:cNvSpPr>
              <p:nvPr/>
            </p:nvSpPr>
            <p:spPr>
              <a:xfrm>
                <a:off x="1073271" y="3493254"/>
                <a:ext cx="1400704" cy="276999"/>
              </a:xfrm>
              <a:prstGeom prst="rect">
                <a:avLst/>
              </a:prstGeom>
              <a:blipFill>
                <a:blip r:embed="rId3"/>
                <a:stretch>
                  <a:fillRect l="-3043" r="-3478" b="-17778"/>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TextBox 7">
                <a:extLst>
                  <a:ext uri="{FF2B5EF4-FFF2-40B4-BE49-F238E27FC236}">
                    <a16:creationId xmlns:a16="http://schemas.microsoft.com/office/drawing/2014/main" id="{29DC631D-E7E8-6293-D388-55437656EFFD}"/>
                  </a:ext>
                </a:extLst>
              </p:cNvPr>
              <p:cNvSpPr txBox="1"/>
              <p:nvPr/>
            </p:nvSpPr>
            <p:spPr>
              <a:xfrm>
                <a:off x="993188" y="4607832"/>
                <a:ext cx="15289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4</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+3 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rPr>
                        <m:t>6</m:t>
                      </m:r>
                    </m:oMath>
                  </m:oMathPara>
                </a14:m>
                <a:endParaRPr lang="tr-TR" dirty="0"/>
              </a:p>
            </p:txBody>
          </p:sp>
        </mc:Choice>
        <mc:Fallback xmlns="">
          <p:sp>
            <p:nvSpPr>
              <p:cNvPr id="7" name="TextBox 7">
                <a:extLst>
                  <a:ext uri="{FF2B5EF4-FFF2-40B4-BE49-F238E27FC236}">
                    <a16:creationId xmlns:a16="http://schemas.microsoft.com/office/drawing/2014/main" id="{29DC631D-E7E8-6293-D388-55437656EFFD}"/>
                  </a:ext>
                </a:extLst>
              </p:cNvPr>
              <p:cNvSpPr txBox="1">
                <a:spLocks noRot="1" noChangeAspect="1" noMove="1" noResize="1" noEditPoints="1" noAdjustHandles="1" noChangeArrowheads="1" noChangeShapeType="1" noTextEdit="1"/>
              </p:cNvSpPr>
              <p:nvPr/>
            </p:nvSpPr>
            <p:spPr>
              <a:xfrm>
                <a:off x="993188" y="4607832"/>
                <a:ext cx="1528945" cy="276999"/>
              </a:xfrm>
              <a:prstGeom prst="rect">
                <a:avLst/>
              </a:prstGeom>
              <a:blipFill>
                <a:blip r:embed="rId4"/>
                <a:stretch>
                  <a:fillRect l="-3187" r="-2789" b="-1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 name="TextBox 8">
                <a:extLst>
                  <a:ext uri="{FF2B5EF4-FFF2-40B4-BE49-F238E27FC236}">
                    <a16:creationId xmlns:a16="http://schemas.microsoft.com/office/drawing/2014/main" id="{E335BDE7-B93E-F13F-2AC8-AC709A07B1B4}"/>
                  </a:ext>
                </a:extLst>
              </p:cNvPr>
              <p:cNvSpPr txBox="1"/>
              <p:nvPr/>
            </p:nvSpPr>
            <p:spPr>
              <a:xfrm>
                <a:off x="993188" y="5072647"/>
                <a:ext cx="14007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+2 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rPr>
                        <m:t>4</m:t>
                      </m:r>
                    </m:oMath>
                  </m:oMathPara>
                </a14:m>
                <a:endParaRPr lang="tr-TR" dirty="0"/>
              </a:p>
            </p:txBody>
          </p:sp>
        </mc:Choice>
        <mc:Fallback xmlns="">
          <p:sp>
            <p:nvSpPr>
              <p:cNvPr id="8" name="TextBox 8">
                <a:extLst>
                  <a:ext uri="{FF2B5EF4-FFF2-40B4-BE49-F238E27FC236}">
                    <a16:creationId xmlns:a16="http://schemas.microsoft.com/office/drawing/2014/main" id="{E335BDE7-B93E-F13F-2AC8-AC709A07B1B4}"/>
                  </a:ext>
                </a:extLst>
              </p:cNvPr>
              <p:cNvSpPr txBox="1">
                <a:spLocks noRot="1" noChangeAspect="1" noMove="1" noResize="1" noEditPoints="1" noAdjustHandles="1" noChangeArrowheads="1" noChangeShapeType="1" noTextEdit="1"/>
              </p:cNvSpPr>
              <p:nvPr/>
            </p:nvSpPr>
            <p:spPr>
              <a:xfrm>
                <a:off x="993188" y="5072647"/>
                <a:ext cx="1400704" cy="276999"/>
              </a:xfrm>
              <a:prstGeom prst="rect">
                <a:avLst/>
              </a:prstGeom>
              <a:blipFill>
                <a:blip r:embed="rId5"/>
                <a:stretch>
                  <a:fillRect l="-1739" r="-3043" b="-1521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TextBox 9">
                <a:extLst>
                  <a:ext uri="{FF2B5EF4-FFF2-40B4-BE49-F238E27FC236}">
                    <a16:creationId xmlns:a16="http://schemas.microsoft.com/office/drawing/2014/main" id="{A6892008-35BF-7EC8-EC76-8B16BDA23484}"/>
                  </a:ext>
                </a:extLst>
              </p:cNvPr>
              <p:cNvSpPr txBox="1"/>
              <p:nvPr/>
            </p:nvSpPr>
            <p:spPr>
              <a:xfrm>
                <a:off x="5389939" y="4110809"/>
                <a:ext cx="24009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−4</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−3 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m:t>
                      </m:r>
                      <m:r>
                        <a:rPr lang="tr-TR" b="0" i="1" smtClean="0">
                          <a:latin typeface="Cambria Math" panose="02040503050406030204" pitchFamily="18" charset="0"/>
                        </a:rPr>
                        <m:t>𝑆</m:t>
                      </m:r>
                      <m:r>
                        <a:rPr lang="tr-TR" b="0" i="1" smtClean="0">
                          <a:latin typeface="Cambria Math" panose="02040503050406030204" pitchFamily="18" charset="0"/>
                        </a:rPr>
                        <m:t>3=−6</m:t>
                      </m:r>
                    </m:oMath>
                  </m:oMathPara>
                </a14:m>
                <a:endParaRPr lang="tr-TR" dirty="0"/>
              </a:p>
            </p:txBody>
          </p:sp>
        </mc:Choice>
        <mc:Fallback xmlns="">
          <p:sp>
            <p:nvSpPr>
              <p:cNvPr id="9" name="TextBox 9">
                <a:extLst>
                  <a:ext uri="{FF2B5EF4-FFF2-40B4-BE49-F238E27FC236}">
                    <a16:creationId xmlns:a16="http://schemas.microsoft.com/office/drawing/2014/main" id="{A6892008-35BF-7EC8-EC76-8B16BDA23484}"/>
                  </a:ext>
                </a:extLst>
              </p:cNvPr>
              <p:cNvSpPr txBox="1">
                <a:spLocks noRot="1" noChangeAspect="1" noMove="1" noResize="1" noEditPoints="1" noAdjustHandles="1" noChangeArrowheads="1" noChangeShapeType="1" noTextEdit="1"/>
              </p:cNvSpPr>
              <p:nvPr/>
            </p:nvSpPr>
            <p:spPr>
              <a:xfrm>
                <a:off x="5389939" y="4110809"/>
                <a:ext cx="2400978" cy="276999"/>
              </a:xfrm>
              <a:prstGeom prst="rect">
                <a:avLst/>
              </a:prstGeom>
              <a:blipFill>
                <a:blip r:embed="rId6"/>
                <a:stretch>
                  <a:fillRect r="-1777" b="-1521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 name="TextBox 10">
                <a:extLst>
                  <a:ext uri="{FF2B5EF4-FFF2-40B4-BE49-F238E27FC236}">
                    <a16:creationId xmlns:a16="http://schemas.microsoft.com/office/drawing/2014/main" id="{7E95A791-E839-E256-9540-39A50E24465A}"/>
                  </a:ext>
                </a:extLst>
              </p:cNvPr>
              <p:cNvSpPr txBox="1"/>
              <p:nvPr/>
            </p:nvSpPr>
            <p:spPr>
              <a:xfrm>
                <a:off x="5460309" y="2889939"/>
                <a:ext cx="19264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𝑆</m:t>
                      </m:r>
                      <m:r>
                        <a:rPr lang="tr-TR" b="0" i="1" smtClean="0">
                          <a:latin typeface="Cambria Math" panose="02040503050406030204" pitchFamily="18" charset="0"/>
                          <a:ea typeface="Cambria Math" panose="02040503050406030204" pitchFamily="18" charset="0"/>
                        </a:rPr>
                        <m:t>1=3</m:t>
                      </m:r>
                    </m:oMath>
                  </m:oMathPara>
                </a14:m>
                <a:endParaRPr lang="tr-TR" dirty="0"/>
              </a:p>
            </p:txBody>
          </p:sp>
        </mc:Choice>
        <mc:Fallback xmlns="">
          <p:sp>
            <p:nvSpPr>
              <p:cNvPr id="10" name="TextBox 10">
                <a:extLst>
                  <a:ext uri="{FF2B5EF4-FFF2-40B4-BE49-F238E27FC236}">
                    <a16:creationId xmlns:a16="http://schemas.microsoft.com/office/drawing/2014/main" id="{7E95A791-E839-E256-9540-39A50E24465A}"/>
                  </a:ext>
                </a:extLst>
              </p:cNvPr>
              <p:cNvSpPr txBox="1">
                <a:spLocks noRot="1" noChangeAspect="1" noMove="1" noResize="1" noEditPoints="1" noAdjustHandles="1" noChangeArrowheads="1" noChangeShapeType="1" noTextEdit="1"/>
              </p:cNvSpPr>
              <p:nvPr/>
            </p:nvSpPr>
            <p:spPr>
              <a:xfrm>
                <a:off x="5460309" y="2889939"/>
                <a:ext cx="1926489" cy="276999"/>
              </a:xfrm>
              <a:prstGeom prst="rect">
                <a:avLst/>
              </a:prstGeom>
              <a:blipFill>
                <a:blip r:embed="rId7"/>
                <a:stretch>
                  <a:fillRect l="-2215" r="-1899" b="-1521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1" name="TextBox 11">
                <a:extLst>
                  <a:ext uri="{FF2B5EF4-FFF2-40B4-BE49-F238E27FC236}">
                    <a16:creationId xmlns:a16="http://schemas.microsoft.com/office/drawing/2014/main" id="{449F2DA8-8375-4154-6860-064E3F63D82E}"/>
                  </a:ext>
                </a:extLst>
              </p:cNvPr>
              <p:cNvSpPr txBox="1"/>
              <p:nvPr/>
            </p:nvSpPr>
            <p:spPr>
              <a:xfrm>
                <a:off x="5460309" y="3343403"/>
                <a:ext cx="22727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𝑆</m:t>
                      </m:r>
                      <m:r>
                        <a:rPr lang="tr-TR" b="0" i="1" smtClean="0">
                          <a:latin typeface="Cambria Math" panose="02040503050406030204" pitchFamily="18" charset="0"/>
                          <a:ea typeface="Cambria Math" panose="02040503050406030204" pitchFamily="18" charset="0"/>
                        </a:rPr>
                        <m:t>2=−3</m:t>
                      </m:r>
                    </m:oMath>
                  </m:oMathPara>
                </a14:m>
                <a:endParaRPr lang="tr-TR" dirty="0"/>
              </a:p>
            </p:txBody>
          </p:sp>
        </mc:Choice>
        <mc:Fallback xmlns="">
          <p:sp>
            <p:nvSpPr>
              <p:cNvPr id="11" name="TextBox 11">
                <a:extLst>
                  <a:ext uri="{FF2B5EF4-FFF2-40B4-BE49-F238E27FC236}">
                    <a16:creationId xmlns:a16="http://schemas.microsoft.com/office/drawing/2014/main" id="{449F2DA8-8375-4154-6860-064E3F63D82E}"/>
                  </a:ext>
                </a:extLst>
              </p:cNvPr>
              <p:cNvSpPr txBox="1">
                <a:spLocks noRot="1" noChangeAspect="1" noMove="1" noResize="1" noEditPoints="1" noAdjustHandles="1" noChangeArrowheads="1" noChangeShapeType="1" noTextEdit="1"/>
              </p:cNvSpPr>
              <p:nvPr/>
            </p:nvSpPr>
            <p:spPr>
              <a:xfrm>
                <a:off x="5460309" y="3343403"/>
                <a:ext cx="2272738" cy="276999"/>
              </a:xfrm>
              <a:prstGeom prst="rect">
                <a:avLst/>
              </a:prstGeom>
              <a:blipFill>
                <a:blip r:embed="rId8"/>
                <a:stretch>
                  <a:fillRect r="-1609" b="-1521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2" name="TextBox 12">
                <a:extLst>
                  <a:ext uri="{FF2B5EF4-FFF2-40B4-BE49-F238E27FC236}">
                    <a16:creationId xmlns:a16="http://schemas.microsoft.com/office/drawing/2014/main" id="{50800B06-19FA-BC19-F97A-CADF1EE5E1DF}"/>
                  </a:ext>
                </a:extLst>
              </p:cNvPr>
              <p:cNvSpPr txBox="1"/>
              <p:nvPr/>
            </p:nvSpPr>
            <p:spPr>
              <a:xfrm>
                <a:off x="5460309" y="2192875"/>
                <a:ext cx="18717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min</m:t>
                          </m:r>
                        </m:fName>
                        <m:e>
                          <m:r>
                            <a:rPr lang="tr-TR" b="0" i="1" smtClean="0">
                              <a:latin typeface="Cambria Math" panose="02040503050406030204" pitchFamily="18" charset="0"/>
                            </a:rPr>
                            <m:t>𝑧</m:t>
                          </m:r>
                          <m:r>
                            <a:rPr lang="tr-TR" b="0" i="1" smtClean="0">
                              <a:latin typeface="Cambria Math" panose="02040503050406030204" pitchFamily="18" charset="0"/>
                            </a:rPr>
                            <m:t>=4</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e>
                      </m:func>
                    </m:oMath>
                  </m:oMathPara>
                </a14:m>
                <a:endParaRPr lang="tr-TR" dirty="0"/>
              </a:p>
            </p:txBody>
          </p:sp>
        </mc:Choice>
        <mc:Fallback xmlns="">
          <p:sp>
            <p:nvSpPr>
              <p:cNvPr id="12" name="TextBox 12">
                <a:extLst>
                  <a:ext uri="{FF2B5EF4-FFF2-40B4-BE49-F238E27FC236}">
                    <a16:creationId xmlns:a16="http://schemas.microsoft.com/office/drawing/2014/main" id="{50800B06-19FA-BC19-F97A-CADF1EE5E1DF}"/>
                  </a:ext>
                </a:extLst>
              </p:cNvPr>
              <p:cNvSpPr txBox="1">
                <a:spLocks noRot="1" noChangeAspect="1" noMove="1" noResize="1" noEditPoints="1" noAdjustHandles="1" noChangeArrowheads="1" noChangeShapeType="1" noTextEdit="1"/>
              </p:cNvSpPr>
              <p:nvPr/>
            </p:nvSpPr>
            <p:spPr>
              <a:xfrm>
                <a:off x="5460309" y="2192875"/>
                <a:ext cx="1871794" cy="276999"/>
              </a:xfrm>
              <a:prstGeom prst="rect">
                <a:avLst/>
              </a:prstGeom>
              <a:blipFill>
                <a:blip r:embed="rId9"/>
                <a:stretch>
                  <a:fillRect l="-651" b="-15556"/>
                </a:stretch>
              </a:blipFill>
            </p:spPr>
            <p:txBody>
              <a:bodyPr/>
              <a:lstStyle/>
              <a:p>
                <a:r>
                  <a:rPr lang="tr-TR">
                    <a:noFill/>
                  </a:rPr>
                  <a:t> </a:t>
                </a:r>
              </a:p>
            </p:txBody>
          </p:sp>
        </mc:Fallback>
      </mc:AlternateContent>
      <p:sp>
        <p:nvSpPr>
          <p:cNvPr id="13" name="Arrow: Right 5">
            <a:extLst>
              <a:ext uri="{FF2B5EF4-FFF2-40B4-BE49-F238E27FC236}">
                <a16:creationId xmlns:a16="http://schemas.microsoft.com/office/drawing/2014/main" id="{FB0899DF-D642-959C-0F98-959950E122C6}"/>
              </a:ext>
            </a:extLst>
          </p:cNvPr>
          <p:cNvSpPr/>
          <p:nvPr/>
        </p:nvSpPr>
        <p:spPr>
          <a:xfrm>
            <a:off x="4082796" y="348645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mc:AlternateContent xmlns:mc="http://schemas.openxmlformats.org/markup-compatibility/2006" xmlns:a14="http://schemas.microsoft.com/office/drawing/2010/main">
        <mc:Choice Requires="a14">
          <p:sp>
            <p:nvSpPr>
              <p:cNvPr id="15" name="Metin kutusu 14">
                <a:extLst>
                  <a:ext uri="{FF2B5EF4-FFF2-40B4-BE49-F238E27FC236}">
                    <a16:creationId xmlns:a16="http://schemas.microsoft.com/office/drawing/2014/main" id="{739347DF-4E12-4296-5895-E4CA6B1B0580}"/>
                  </a:ext>
                </a:extLst>
              </p:cNvPr>
              <p:cNvSpPr txBox="1"/>
              <p:nvPr/>
            </p:nvSpPr>
            <p:spPr>
              <a:xfrm>
                <a:off x="972927" y="3805306"/>
                <a:ext cx="459105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3</m:t>
                      </m:r>
                    </m:oMath>
                  </m:oMathPara>
                </a14:m>
                <a:endParaRPr lang="tr-TR"/>
              </a:p>
            </p:txBody>
          </p:sp>
        </mc:Choice>
        <mc:Fallback xmlns="">
          <p:sp>
            <p:nvSpPr>
              <p:cNvPr id="15" name="Metin kutusu 14">
                <a:extLst>
                  <a:ext uri="{FF2B5EF4-FFF2-40B4-BE49-F238E27FC236}">
                    <a16:creationId xmlns:a16="http://schemas.microsoft.com/office/drawing/2014/main" id="{739347DF-4E12-4296-5895-E4CA6B1B0580}"/>
                  </a:ext>
                </a:extLst>
              </p:cNvPr>
              <p:cNvSpPr txBox="1">
                <a:spLocks noRot="1" noChangeAspect="1" noMove="1" noResize="1" noEditPoints="1" noAdjustHandles="1" noChangeArrowheads="1" noChangeShapeType="1" noTextEdit="1"/>
              </p:cNvSpPr>
              <p:nvPr/>
            </p:nvSpPr>
            <p:spPr>
              <a:xfrm>
                <a:off x="972927" y="3805306"/>
                <a:ext cx="4591050" cy="369332"/>
              </a:xfrm>
              <a:prstGeom prst="rect">
                <a:avLst/>
              </a:prstGeom>
              <a:blipFill>
                <a:blip r:embed="rId10"/>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7" name="Metin kutusu 16">
                <a:extLst>
                  <a:ext uri="{FF2B5EF4-FFF2-40B4-BE49-F238E27FC236}">
                    <a16:creationId xmlns:a16="http://schemas.microsoft.com/office/drawing/2014/main" id="{6ECA17FD-46A8-D4DC-C781-9B361030B5AA}"/>
                  </a:ext>
                </a:extLst>
              </p:cNvPr>
              <p:cNvSpPr txBox="1"/>
              <p:nvPr/>
            </p:nvSpPr>
            <p:spPr>
              <a:xfrm>
                <a:off x="993188" y="3149040"/>
                <a:ext cx="459105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3</m:t>
                      </m:r>
                    </m:oMath>
                  </m:oMathPara>
                </a14:m>
                <a:endParaRPr lang="tr-TR" dirty="0"/>
              </a:p>
            </p:txBody>
          </p:sp>
        </mc:Choice>
        <mc:Fallback xmlns="">
          <p:sp>
            <p:nvSpPr>
              <p:cNvPr id="17" name="Metin kutusu 16">
                <a:extLst>
                  <a:ext uri="{FF2B5EF4-FFF2-40B4-BE49-F238E27FC236}">
                    <a16:creationId xmlns:a16="http://schemas.microsoft.com/office/drawing/2014/main" id="{6ECA17FD-46A8-D4DC-C781-9B361030B5AA}"/>
                  </a:ext>
                </a:extLst>
              </p:cNvPr>
              <p:cNvSpPr txBox="1">
                <a:spLocks noRot="1" noChangeAspect="1" noMove="1" noResize="1" noEditPoints="1" noAdjustHandles="1" noChangeArrowheads="1" noChangeShapeType="1" noTextEdit="1"/>
              </p:cNvSpPr>
              <p:nvPr/>
            </p:nvSpPr>
            <p:spPr>
              <a:xfrm>
                <a:off x="993188" y="3149040"/>
                <a:ext cx="4591050" cy="369332"/>
              </a:xfrm>
              <a:prstGeom prst="rect">
                <a:avLst/>
              </a:prstGeom>
              <a:blipFill>
                <a:blip r:embed="rId11"/>
                <a:stretch>
                  <a:fillRect/>
                </a:stretch>
              </a:blipFill>
            </p:spPr>
            <p:txBody>
              <a:bodyPr/>
              <a:lstStyle/>
              <a:p>
                <a:r>
                  <a:rPr lang="tr-TR">
                    <a:noFill/>
                  </a:rPr>
                  <a:t> </a:t>
                </a:r>
              </a:p>
            </p:txBody>
          </p:sp>
        </mc:Fallback>
      </mc:AlternateContent>
      <p:cxnSp>
        <p:nvCxnSpPr>
          <p:cNvPr id="19" name="Düz Ok Bağlayıcısı 18">
            <a:extLst>
              <a:ext uri="{FF2B5EF4-FFF2-40B4-BE49-F238E27FC236}">
                <a16:creationId xmlns:a16="http://schemas.microsoft.com/office/drawing/2014/main" id="{D13A3F4E-39DE-76C4-697E-06AA09A82889}"/>
              </a:ext>
            </a:extLst>
          </p:cNvPr>
          <p:cNvCxnSpPr>
            <a:cxnSpLocks/>
            <a:stCxn id="6" idx="3"/>
          </p:cNvCxnSpPr>
          <p:nvPr/>
        </p:nvCxnSpPr>
        <p:spPr>
          <a:xfrm flipV="1">
            <a:off x="2473975" y="3333706"/>
            <a:ext cx="147019" cy="298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Düz Ok Bağlayıcısı 20">
            <a:extLst>
              <a:ext uri="{FF2B5EF4-FFF2-40B4-BE49-F238E27FC236}">
                <a16:creationId xmlns:a16="http://schemas.microsoft.com/office/drawing/2014/main" id="{C9D0A39B-A819-8753-0530-D1A911247CEC}"/>
              </a:ext>
            </a:extLst>
          </p:cNvPr>
          <p:cNvCxnSpPr>
            <a:cxnSpLocks/>
            <a:stCxn id="6" idx="3"/>
          </p:cNvCxnSpPr>
          <p:nvPr/>
        </p:nvCxnSpPr>
        <p:spPr>
          <a:xfrm>
            <a:off x="2473975" y="3631754"/>
            <a:ext cx="84716" cy="3393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169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C9587C86-3093-22CC-DCD9-0764D134AA76}"/>
              </a:ext>
            </a:extLst>
          </p:cNvPr>
          <p:cNvSpPr>
            <a:spLocks noGrp="1"/>
          </p:cNvSpPr>
          <p:nvPr>
            <p:ph type="ctrTitle"/>
          </p:nvPr>
        </p:nvSpPr>
        <p:spPr/>
        <p:txBody>
          <a:bodyPr/>
          <a:lstStyle/>
          <a:p>
            <a:r>
              <a:rPr lang="tr-TR" dirty="0">
                <a:solidFill>
                  <a:srgbClr val="EA6131"/>
                </a:solidFill>
              </a:rPr>
              <a:t>Ç</a:t>
            </a:r>
            <a:r>
              <a:rPr lang="tr-TR" dirty="0"/>
              <a:t>özüm Y</a:t>
            </a:r>
            <a:r>
              <a:rPr lang="tr-TR" dirty="0">
                <a:solidFill>
                  <a:srgbClr val="EA6131"/>
                </a:solidFill>
              </a:rPr>
              <a:t>ö</a:t>
            </a:r>
            <a:r>
              <a:rPr lang="tr-TR" dirty="0"/>
              <a:t>ntemleri</a:t>
            </a:r>
          </a:p>
        </p:txBody>
      </p:sp>
    </p:spTree>
    <p:extLst>
      <p:ext uri="{BB962C8B-B14F-4D97-AF65-F5344CB8AC3E}">
        <p14:creationId xmlns:p14="http://schemas.microsoft.com/office/powerpoint/2010/main" val="41440067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o 4">
            <a:extLst>
              <a:ext uri="{FF2B5EF4-FFF2-40B4-BE49-F238E27FC236}">
                <a16:creationId xmlns:a16="http://schemas.microsoft.com/office/drawing/2014/main" id="{D2C91BF4-4A17-DB8E-BB95-84EB69F2B21F}"/>
              </a:ext>
            </a:extLst>
          </p:cNvPr>
          <p:cNvGraphicFramePr>
            <a:graphicFrameLocks noGrp="1"/>
          </p:cNvGraphicFramePr>
          <p:nvPr>
            <p:ph idx="1"/>
            <p:extLst>
              <p:ext uri="{D42A27DB-BD31-4B8C-83A1-F6EECF244321}">
                <p14:modId xmlns:p14="http://schemas.microsoft.com/office/powerpoint/2010/main" val="624051870"/>
              </p:ext>
            </p:extLst>
          </p:nvPr>
        </p:nvGraphicFramePr>
        <p:xfrm>
          <a:off x="345832" y="1484313"/>
          <a:ext cx="8402632" cy="2225040"/>
        </p:xfrm>
        <a:graphic>
          <a:graphicData uri="http://schemas.openxmlformats.org/drawingml/2006/table">
            <a:tbl>
              <a:tblPr firstRow="1" bandRow="1">
                <a:tableStyleId>{5C22544A-7EE6-4342-B048-85BDC9FD1C3A}</a:tableStyleId>
              </a:tblPr>
              <a:tblGrid>
                <a:gridCol w="1050329">
                  <a:extLst>
                    <a:ext uri="{9D8B030D-6E8A-4147-A177-3AD203B41FA5}">
                      <a16:colId xmlns:a16="http://schemas.microsoft.com/office/drawing/2014/main" val="1124150536"/>
                    </a:ext>
                  </a:extLst>
                </a:gridCol>
                <a:gridCol w="1050329">
                  <a:extLst>
                    <a:ext uri="{9D8B030D-6E8A-4147-A177-3AD203B41FA5}">
                      <a16:colId xmlns:a16="http://schemas.microsoft.com/office/drawing/2014/main" val="1323378471"/>
                    </a:ext>
                  </a:extLst>
                </a:gridCol>
                <a:gridCol w="1050329">
                  <a:extLst>
                    <a:ext uri="{9D8B030D-6E8A-4147-A177-3AD203B41FA5}">
                      <a16:colId xmlns:a16="http://schemas.microsoft.com/office/drawing/2014/main" val="129940820"/>
                    </a:ext>
                  </a:extLst>
                </a:gridCol>
                <a:gridCol w="1050329">
                  <a:extLst>
                    <a:ext uri="{9D8B030D-6E8A-4147-A177-3AD203B41FA5}">
                      <a16:colId xmlns:a16="http://schemas.microsoft.com/office/drawing/2014/main" val="4181950795"/>
                    </a:ext>
                  </a:extLst>
                </a:gridCol>
                <a:gridCol w="1050329">
                  <a:extLst>
                    <a:ext uri="{9D8B030D-6E8A-4147-A177-3AD203B41FA5}">
                      <a16:colId xmlns:a16="http://schemas.microsoft.com/office/drawing/2014/main" val="2450994930"/>
                    </a:ext>
                  </a:extLst>
                </a:gridCol>
                <a:gridCol w="1050329">
                  <a:extLst>
                    <a:ext uri="{9D8B030D-6E8A-4147-A177-3AD203B41FA5}">
                      <a16:colId xmlns:a16="http://schemas.microsoft.com/office/drawing/2014/main" val="1185421831"/>
                    </a:ext>
                  </a:extLst>
                </a:gridCol>
                <a:gridCol w="1050329">
                  <a:extLst>
                    <a:ext uri="{9D8B030D-6E8A-4147-A177-3AD203B41FA5}">
                      <a16:colId xmlns:a16="http://schemas.microsoft.com/office/drawing/2014/main" val="2867856593"/>
                    </a:ext>
                  </a:extLst>
                </a:gridCol>
                <a:gridCol w="1050329">
                  <a:extLst>
                    <a:ext uri="{9D8B030D-6E8A-4147-A177-3AD203B41FA5}">
                      <a16:colId xmlns:a16="http://schemas.microsoft.com/office/drawing/2014/main" val="1839445284"/>
                    </a:ext>
                  </a:extLst>
                </a:gridCol>
              </a:tblGrid>
              <a:tr h="370840">
                <a:tc>
                  <a:txBody>
                    <a:bodyPr/>
                    <a:lstStyle/>
                    <a:p>
                      <a:endParaRPr lang="tr-TR"/>
                    </a:p>
                  </a:txBody>
                  <a:tcPr/>
                </a:tc>
                <a:tc>
                  <a:txBody>
                    <a:bodyPr/>
                    <a:lstStyle/>
                    <a:p>
                      <a:endParaRPr lang="tr-TR"/>
                    </a:p>
                  </a:txBody>
                  <a:tcPr/>
                </a:tc>
                <a:tc>
                  <a:txBody>
                    <a:bodyPr/>
                    <a:lstStyle/>
                    <a:p>
                      <a:r>
                        <a:rPr lang="tr-TR"/>
                        <a:t>x1</a:t>
                      </a:r>
                    </a:p>
                  </a:txBody>
                  <a:tcPr/>
                </a:tc>
                <a:tc>
                  <a:txBody>
                    <a:bodyPr/>
                    <a:lstStyle/>
                    <a:p>
                      <a:r>
                        <a:rPr lang="tr-TR"/>
                        <a:t>X2</a:t>
                      </a:r>
                    </a:p>
                  </a:txBody>
                  <a:tcPr/>
                </a:tc>
                <a:tc>
                  <a:txBody>
                    <a:bodyPr/>
                    <a:lstStyle/>
                    <a:p>
                      <a:r>
                        <a:rPr lang="tr-TR"/>
                        <a:t>s1</a:t>
                      </a:r>
                    </a:p>
                  </a:txBody>
                  <a:tcPr/>
                </a:tc>
                <a:tc>
                  <a:txBody>
                    <a:bodyPr/>
                    <a:lstStyle/>
                    <a:p>
                      <a:r>
                        <a:rPr lang="tr-TR"/>
                        <a:t>s2</a:t>
                      </a:r>
                    </a:p>
                  </a:txBody>
                  <a:tcPr/>
                </a:tc>
                <a:tc>
                  <a:txBody>
                    <a:bodyPr/>
                    <a:lstStyle/>
                    <a:p>
                      <a:r>
                        <a:rPr lang="tr-TR"/>
                        <a:t>S3</a:t>
                      </a:r>
                    </a:p>
                  </a:txBody>
                  <a:tcPr/>
                </a:tc>
                <a:tc>
                  <a:txBody>
                    <a:bodyPr/>
                    <a:lstStyle/>
                    <a:p>
                      <a:endParaRPr lang="tr-TR"/>
                    </a:p>
                  </a:txBody>
                  <a:tcPr/>
                </a:tc>
                <a:extLst>
                  <a:ext uri="{0D108BD9-81ED-4DB2-BD59-A6C34878D82A}">
                    <a16:rowId xmlns:a16="http://schemas.microsoft.com/office/drawing/2014/main" val="72450890"/>
                  </a:ext>
                </a:extLst>
              </a:tr>
              <a:tr h="370840">
                <a:tc>
                  <a:txBody>
                    <a:bodyPr/>
                    <a:lstStyle/>
                    <a:p>
                      <a:r>
                        <a:rPr lang="tr-TR"/>
                        <a:t>0</a:t>
                      </a:r>
                    </a:p>
                  </a:txBody>
                  <a:tcPr/>
                </a:tc>
                <a:tc>
                  <a:txBody>
                    <a:bodyPr/>
                    <a:lstStyle/>
                    <a:p>
                      <a:r>
                        <a:rPr lang="tr-TR"/>
                        <a:t>S1</a:t>
                      </a:r>
                    </a:p>
                  </a:txBody>
                  <a:tcPr/>
                </a:tc>
                <a:tc>
                  <a:txBody>
                    <a:bodyPr/>
                    <a:lstStyle/>
                    <a:p>
                      <a:r>
                        <a:rPr lang="tr-TR"/>
                        <a:t>3</a:t>
                      </a:r>
                    </a:p>
                  </a:txBody>
                  <a:tcPr/>
                </a:tc>
                <a:tc>
                  <a:txBody>
                    <a:bodyPr/>
                    <a:lstStyle/>
                    <a:p>
                      <a:r>
                        <a:rPr lang="tr-TR"/>
                        <a:t>1</a:t>
                      </a:r>
                    </a:p>
                  </a:txBody>
                  <a:tcPr/>
                </a:tc>
                <a:tc>
                  <a:txBody>
                    <a:bodyPr/>
                    <a:lstStyle/>
                    <a:p>
                      <a:r>
                        <a:rPr lang="tr-TR"/>
                        <a:t>1</a:t>
                      </a:r>
                    </a:p>
                  </a:txBody>
                  <a:tcPr/>
                </a:tc>
                <a:tc>
                  <a:txBody>
                    <a:bodyPr/>
                    <a:lstStyle/>
                    <a:p>
                      <a:r>
                        <a:rPr lang="tr-TR"/>
                        <a:t>0</a:t>
                      </a:r>
                    </a:p>
                  </a:txBody>
                  <a:tcPr/>
                </a:tc>
                <a:tc>
                  <a:txBody>
                    <a:bodyPr/>
                    <a:lstStyle/>
                    <a:p>
                      <a:r>
                        <a:rPr lang="tr-TR"/>
                        <a:t>0</a:t>
                      </a:r>
                    </a:p>
                  </a:txBody>
                  <a:tcPr/>
                </a:tc>
                <a:tc>
                  <a:txBody>
                    <a:bodyPr/>
                    <a:lstStyle/>
                    <a:p>
                      <a:r>
                        <a:rPr lang="tr-TR"/>
                        <a:t>3</a:t>
                      </a:r>
                    </a:p>
                  </a:txBody>
                  <a:tcPr/>
                </a:tc>
                <a:extLst>
                  <a:ext uri="{0D108BD9-81ED-4DB2-BD59-A6C34878D82A}">
                    <a16:rowId xmlns:a16="http://schemas.microsoft.com/office/drawing/2014/main" val="2673290214"/>
                  </a:ext>
                </a:extLst>
              </a:tr>
              <a:tr h="370840">
                <a:tc>
                  <a:txBody>
                    <a:bodyPr/>
                    <a:lstStyle/>
                    <a:p>
                      <a:r>
                        <a:rPr lang="tr-TR"/>
                        <a:t>0</a:t>
                      </a:r>
                    </a:p>
                  </a:txBody>
                  <a:tcPr/>
                </a:tc>
                <a:tc>
                  <a:txBody>
                    <a:bodyPr/>
                    <a:lstStyle/>
                    <a:p>
                      <a:r>
                        <a:rPr lang="tr-TR"/>
                        <a:t>S2</a:t>
                      </a:r>
                    </a:p>
                  </a:txBody>
                  <a:tcPr/>
                </a:tc>
                <a:tc>
                  <a:txBody>
                    <a:bodyPr/>
                    <a:lstStyle/>
                    <a:p>
                      <a:r>
                        <a:rPr lang="tr-TR"/>
                        <a:t>-3</a:t>
                      </a:r>
                    </a:p>
                  </a:txBody>
                  <a:tcPr/>
                </a:tc>
                <a:tc>
                  <a:txBody>
                    <a:bodyPr/>
                    <a:lstStyle/>
                    <a:p>
                      <a:r>
                        <a:rPr lang="tr-TR"/>
                        <a:t>-1</a:t>
                      </a:r>
                    </a:p>
                  </a:txBody>
                  <a:tcPr/>
                </a:tc>
                <a:tc>
                  <a:txBody>
                    <a:bodyPr/>
                    <a:lstStyle/>
                    <a:p>
                      <a:r>
                        <a:rPr lang="tr-TR"/>
                        <a:t>0</a:t>
                      </a:r>
                    </a:p>
                  </a:txBody>
                  <a:tcPr/>
                </a:tc>
                <a:tc>
                  <a:txBody>
                    <a:bodyPr/>
                    <a:lstStyle/>
                    <a:p>
                      <a:r>
                        <a:rPr lang="tr-TR"/>
                        <a:t>1</a:t>
                      </a:r>
                    </a:p>
                  </a:txBody>
                  <a:tcPr/>
                </a:tc>
                <a:tc>
                  <a:txBody>
                    <a:bodyPr/>
                    <a:lstStyle/>
                    <a:p>
                      <a:r>
                        <a:rPr lang="tr-TR"/>
                        <a:t>0</a:t>
                      </a:r>
                    </a:p>
                  </a:txBody>
                  <a:tcPr/>
                </a:tc>
                <a:tc>
                  <a:txBody>
                    <a:bodyPr/>
                    <a:lstStyle/>
                    <a:p>
                      <a:r>
                        <a:rPr lang="tr-TR"/>
                        <a:t>-3</a:t>
                      </a:r>
                    </a:p>
                  </a:txBody>
                  <a:tcPr/>
                </a:tc>
                <a:extLst>
                  <a:ext uri="{0D108BD9-81ED-4DB2-BD59-A6C34878D82A}">
                    <a16:rowId xmlns:a16="http://schemas.microsoft.com/office/drawing/2014/main" val="696962138"/>
                  </a:ext>
                </a:extLst>
              </a:tr>
              <a:tr h="370840">
                <a:tc>
                  <a:txBody>
                    <a:bodyPr/>
                    <a:lstStyle/>
                    <a:p>
                      <a:r>
                        <a:rPr lang="tr-TR"/>
                        <a:t>0</a:t>
                      </a:r>
                    </a:p>
                  </a:txBody>
                  <a:tcPr/>
                </a:tc>
                <a:tc>
                  <a:txBody>
                    <a:bodyPr/>
                    <a:lstStyle/>
                    <a:p>
                      <a:r>
                        <a:rPr lang="tr-TR"/>
                        <a:t>s3</a:t>
                      </a:r>
                    </a:p>
                  </a:txBody>
                  <a:tcPr/>
                </a:tc>
                <a:tc>
                  <a:txBody>
                    <a:bodyPr/>
                    <a:lstStyle/>
                    <a:p>
                      <a:r>
                        <a:rPr lang="tr-TR"/>
                        <a:t>-4</a:t>
                      </a:r>
                    </a:p>
                  </a:txBody>
                  <a:tcPr/>
                </a:tc>
                <a:tc>
                  <a:txBody>
                    <a:bodyPr/>
                    <a:lstStyle/>
                    <a:p>
                      <a:r>
                        <a:rPr lang="tr-TR"/>
                        <a:t>-3</a:t>
                      </a:r>
                    </a:p>
                  </a:txBody>
                  <a:tcPr/>
                </a:tc>
                <a:tc>
                  <a:txBody>
                    <a:bodyPr/>
                    <a:lstStyle/>
                    <a:p>
                      <a:r>
                        <a:rPr lang="tr-TR"/>
                        <a:t>0</a:t>
                      </a:r>
                    </a:p>
                  </a:txBody>
                  <a:tcPr/>
                </a:tc>
                <a:tc>
                  <a:txBody>
                    <a:bodyPr/>
                    <a:lstStyle/>
                    <a:p>
                      <a:r>
                        <a:rPr lang="tr-TR"/>
                        <a:t>0</a:t>
                      </a:r>
                    </a:p>
                  </a:txBody>
                  <a:tcPr/>
                </a:tc>
                <a:tc>
                  <a:txBody>
                    <a:bodyPr/>
                    <a:lstStyle/>
                    <a:p>
                      <a:r>
                        <a:rPr lang="tr-TR"/>
                        <a:t>1</a:t>
                      </a:r>
                    </a:p>
                  </a:txBody>
                  <a:tcPr/>
                </a:tc>
                <a:tc>
                  <a:txBody>
                    <a:bodyPr/>
                    <a:lstStyle/>
                    <a:p>
                      <a:r>
                        <a:rPr lang="tr-TR"/>
                        <a:t>-6</a:t>
                      </a:r>
                    </a:p>
                  </a:txBody>
                  <a:tcPr/>
                </a:tc>
                <a:extLst>
                  <a:ext uri="{0D108BD9-81ED-4DB2-BD59-A6C34878D82A}">
                    <a16:rowId xmlns:a16="http://schemas.microsoft.com/office/drawing/2014/main" val="1170071158"/>
                  </a:ext>
                </a:extLst>
              </a:tr>
              <a:tr h="370840">
                <a:tc>
                  <a:txBody>
                    <a:bodyPr/>
                    <a:lstStyle/>
                    <a:p>
                      <a:endParaRPr lang="tr-TR"/>
                    </a:p>
                  </a:txBody>
                  <a:tcPr/>
                </a:tc>
                <a:tc>
                  <a:txBody>
                    <a:bodyPr/>
                    <a:lstStyle/>
                    <a:p>
                      <a:r>
                        <a:rPr lang="tr-TR"/>
                        <a:t>Z</a:t>
                      </a:r>
                    </a:p>
                  </a:txBody>
                  <a:tcPr/>
                </a:tc>
                <a:tc>
                  <a:txBody>
                    <a:bodyPr/>
                    <a:lstStyle/>
                    <a:p>
                      <a:r>
                        <a:rPr lang="tr-TR"/>
                        <a:t>0</a:t>
                      </a:r>
                    </a:p>
                  </a:txBody>
                  <a:tcPr/>
                </a:tc>
                <a:tc>
                  <a:txBody>
                    <a:bodyPr/>
                    <a:lstStyle/>
                    <a:p>
                      <a:r>
                        <a:rPr lang="tr-TR"/>
                        <a:t>0</a:t>
                      </a:r>
                    </a:p>
                  </a:txBody>
                  <a:tcPr/>
                </a:tc>
                <a:tc>
                  <a:txBody>
                    <a:bodyPr/>
                    <a:lstStyle/>
                    <a:p>
                      <a:r>
                        <a:rPr lang="tr-TR"/>
                        <a:t>0</a:t>
                      </a:r>
                    </a:p>
                  </a:txBody>
                  <a:tcPr/>
                </a:tc>
                <a:tc>
                  <a:txBody>
                    <a:bodyPr/>
                    <a:lstStyle/>
                    <a:p>
                      <a:r>
                        <a:rPr lang="tr-TR"/>
                        <a:t>0</a:t>
                      </a:r>
                    </a:p>
                  </a:txBody>
                  <a:tcPr/>
                </a:tc>
                <a:tc>
                  <a:txBody>
                    <a:bodyPr/>
                    <a:lstStyle/>
                    <a:p>
                      <a:r>
                        <a:rPr lang="tr-TR"/>
                        <a:t>0</a:t>
                      </a:r>
                    </a:p>
                  </a:txBody>
                  <a:tcPr/>
                </a:tc>
                <a:tc>
                  <a:txBody>
                    <a:bodyPr/>
                    <a:lstStyle/>
                    <a:p>
                      <a:endParaRPr lang="tr-TR"/>
                    </a:p>
                  </a:txBody>
                  <a:tcPr/>
                </a:tc>
                <a:extLst>
                  <a:ext uri="{0D108BD9-81ED-4DB2-BD59-A6C34878D82A}">
                    <a16:rowId xmlns:a16="http://schemas.microsoft.com/office/drawing/2014/main" val="525583072"/>
                  </a:ext>
                </a:extLst>
              </a:tr>
              <a:tr h="370840">
                <a:tc>
                  <a:txBody>
                    <a:bodyPr/>
                    <a:lstStyle/>
                    <a:p>
                      <a:endParaRPr lang="tr-TR"/>
                    </a:p>
                  </a:txBody>
                  <a:tcPr/>
                </a:tc>
                <a:tc>
                  <a:txBody>
                    <a:bodyPr/>
                    <a:lstStyle/>
                    <a:p>
                      <a:r>
                        <a:rPr lang="tr-TR"/>
                        <a:t>C-Z</a:t>
                      </a:r>
                    </a:p>
                  </a:txBody>
                  <a:tcPr/>
                </a:tc>
                <a:tc>
                  <a:txBody>
                    <a:bodyPr/>
                    <a:lstStyle/>
                    <a:p>
                      <a:r>
                        <a:rPr lang="tr-TR"/>
                        <a:t>4</a:t>
                      </a:r>
                    </a:p>
                  </a:txBody>
                  <a:tcPr/>
                </a:tc>
                <a:tc>
                  <a:txBody>
                    <a:bodyPr/>
                    <a:lstStyle/>
                    <a:p>
                      <a:r>
                        <a:rPr lang="tr-TR"/>
                        <a:t>1</a:t>
                      </a:r>
                    </a:p>
                  </a:txBody>
                  <a:tcPr/>
                </a:tc>
                <a:tc>
                  <a:txBody>
                    <a:bodyPr/>
                    <a:lstStyle/>
                    <a:p>
                      <a:r>
                        <a:rPr lang="tr-TR"/>
                        <a:t>0</a:t>
                      </a:r>
                    </a:p>
                  </a:txBody>
                  <a:tcPr/>
                </a:tc>
                <a:tc>
                  <a:txBody>
                    <a:bodyPr/>
                    <a:lstStyle/>
                    <a:p>
                      <a:r>
                        <a:rPr lang="tr-TR"/>
                        <a:t>0</a:t>
                      </a:r>
                    </a:p>
                  </a:txBody>
                  <a:tcPr/>
                </a:tc>
                <a:tc>
                  <a:txBody>
                    <a:bodyPr/>
                    <a:lstStyle/>
                    <a:p>
                      <a:r>
                        <a:rPr lang="tr-TR"/>
                        <a:t>0</a:t>
                      </a:r>
                    </a:p>
                  </a:txBody>
                  <a:tcPr/>
                </a:tc>
                <a:tc>
                  <a:txBody>
                    <a:bodyPr/>
                    <a:lstStyle/>
                    <a:p>
                      <a:endParaRPr lang="tr-TR"/>
                    </a:p>
                  </a:txBody>
                  <a:tcPr/>
                </a:tc>
                <a:extLst>
                  <a:ext uri="{0D108BD9-81ED-4DB2-BD59-A6C34878D82A}">
                    <a16:rowId xmlns:a16="http://schemas.microsoft.com/office/drawing/2014/main" val="2039899145"/>
                  </a:ext>
                </a:extLst>
              </a:tr>
            </a:tbl>
          </a:graphicData>
        </a:graphic>
      </p:graphicFrame>
      <p:sp>
        <p:nvSpPr>
          <p:cNvPr id="3" name="Başlık 2">
            <a:extLst>
              <a:ext uri="{FF2B5EF4-FFF2-40B4-BE49-F238E27FC236}">
                <a16:creationId xmlns:a16="http://schemas.microsoft.com/office/drawing/2014/main" id="{5EB25B60-D5D1-BE73-00DF-B16CE93B63E7}"/>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6825543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7D59CABB-4331-8CA7-0649-29FC2EBB76AA}"/>
              </a:ext>
            </a:extLst>
          </p:cNvPr>
          <p:cNvSpPr>
            <a:spLocks noGrp="1"/>
          </p:cNvSpPr>
          <p:nvPr>
            <p:ph type="ctrTitle"/>
          </p:nvPr>
        </p:nvSpPr>
        <p:spPr/>
        <p:txBody>
          <a:bodyPr/>
          <a:lstStyle/>
          <a:p>
            <a:r>
              <a:rPr lang="tr-TR" dirty="0">
                <a:solidFill>
                  <a:srgbClr val="EA6131"/>
                </a:solidFill>
              </a:rPr>
              <a:t>D</a:t>
            </a:r>
            <a:r>
              <a:rPr lang="tr-TR" dirty="0"/>
              <a:t>ual </a:t>
            </a:r>
            <a:r>
              <a:rPr lang="tr-TR" dirty="0" err="1"/>
              <a:t>Simple</a:t>
            </a:r>
            <a:r>
              <a:rPr lang="tr-TR" dirty="0" err="1">
                <a:solidFill>
                  <a:srgbClr val="EA6131"/>
                </a:solidFill>
              </a:rPr>
              <a:t>x</a:t>
            </a:r>
            <a:r>
              <a:rPr lang="tr-TR" dirty="0"/>
              <a:t> </a:t>
            </a:r>
            <a:r>
              <a:rPr lang="tr-TR" dirty="0" err="1"/>
              <a:t>M</a:t>
            </a:r>
            <a:r>
              <a:rPr lang="tr-TR" dirty="0" err="1">
                <a:solidFill>
                  <a:srgbClr val="EA6131"/>
                </a:solidFill>
              </a:rPr>
              <a:t>e</a:t>
            </a:r>
            <a:r>
              <a:rPr lang="tr-TR" dirty="0" err="1"/>
              <a:t>thod</a:t>
            </a:r>
            <a:endParaRPr lang="tr-TR" dirty="0"/>
          </a:p>
        </p:txBody>
      </p:sp>
    </p:spTree>
    <p:extLst>
      <p:ext uri="{BB962C8B-B14F-4D97-AF65-F5344CB8AC3E}">
        <p14:creationId xmlns:p14="http://schemas.microsoft.com/office/powerpoint/2010/main" val="14290424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49C1F4E1-067A-76C4-F18F-E9A126E2B727}"/>
              </a:ext>
            </a:extLst>
          </p:cNvPr>
          <p:cNvSpPr>
            <a:spLocks noGrp="1"/>
          </p:cNvSpPr>
          <p:nvPr>
            <p:ph idx="1"/>
          </p:nvPr>
        </p:nvSpPr>
        <p:spPr/>
        <p:txBody>
          <a:bodyPr/>
          <a:lstStyle/>
          <a:p>
            <a:pPr>
              <a:buFont typeface="Arial" panose="020B0604020202020204" pitchFamily="34" charset="0"/>
              <a:buChar char="•"/>
            </a:pPr>
            <a:r>
              <a:rPr lang="tr-TR" dirty="0"/>
              <a:t>Dual </a:t>
            </a:r>
            <a:r>
              <a:rPr lang="tr-TR" dirty="0" err="1"/>
              <a:t>simpleks</a:t>
            </a:r>
            <a:r>
              <a:rPr lang="tr-TR" dirty="0"/>
              <a:t> yönteminin en önemli noktası, optimumdan daha iyi ve mümkün olmayan bir temel çözümle başlamaktır. Optimallik ve fizibilite koşulları, çözüm yinelemelerini fizibiliteye doğru taşırken temel çözümlerin </a:t>
            </a:r>
            <a:r>
              <a:rPr lang="tr-TR" dirty="0" err="1"/>
              <a:t>optimumluğunu</a:t>
            </a:r>
            <a:r>
              <a:rPr lang="tr-TR" dirty="0"/>
              <a:t> korumak için tasarlanmıştır.</a:t>
            </a:r>
          </a:p>
          <a:p>
            <a:endParaRPr lang="tr-TR" dirty="0"/>
          </a:p>
          <a:p>
            <a:pPr>
              <a:buFont typeface="Arial" panose="020B0604020202020204" pitchFamily="34" charset="0"/>
              <a:buChar char="•"/>
            </a:pPr>
            <a:r>
              <a:rPr lang="tr-TR" dirty="0"/>
              <a:t>Dual fizibilite koşulu:</a:t>
            </a:r>
            <a:br>
              <a:rPr lang="tr-TR" dirty="0"/>
            </a:br>
            <a:r>
              <a:rPr lang="tr-TR" dirty="0"/>
              <a:t>	Ayrılan </a:t>
            </a:r>
            <a:r>
              <a:rPr lang="tr-TR" dirty="0">
                <a:solidFill>
                  <a:schemeClr val="tx1">
                    <a:lumMod val="85000"/>
                    <a:lumOff val="15000"/>
                  </a:schemeClr>
                </a:solidFill>
              </a:rPr>
              <a:t>değişken</a:t>
            </a:r>
            <a:r>
              <a:rPr lang="tr-TR" dirty="0"/>
              <a:t>, </a:t>
            </a:r>
            <a:r>
              <a:rPr lang="tr-TR" dirty="0" err="1"/>
              <a:t>xr</a:t>
            </a:r>
            <a:r>
              <a:rPr lang="tr-TR" dirty="0"/>
              <a:t>, en negatif değere sahip temel değişkendir. Tüm temel değişken pozitifse, algoritma sona erer.</a:t>
            </a:r>
          </a:p>
          <a:p>
            <a:endParaRPr lang="tr-TR" dirty="0"/>
          </a:p>
        </p:txBody>
      </p:sp>
      <p:sp>
        <p:nvSpPr>
          <p:cNvPr id="3" name="Başlık 2">
            <a:extLst>
              <a:ext uri="{FF2B5EF4-FFF2-40B4-BE49-F238E27FC236}">
                <a16:creationId xmlns:a16="http://schemas.microsoft.com/office/drawing/2014/main" id="{6C8628C9-98F3-380F-3140-DCBA782FC610}"/>
              </a:ext>
            </a:extLst>
          </p:cNvPr>
          <p:cNvSpPr>
            <a:spLocks noGrp="1"/>
          </p:cNvSpPr>
          <p:nvPr>
            <p:ph type="title"/>
          </p:nvPr>
        </p:nvSpPr>
        <p:spPr/>
        <p:txBody>
          <a:bodyPr/>
          <a:lstStyle/>
          <a:p>
            <a:endParaRPr lang="tr-TR"/>
          </a:p>
        </p:txBody>
      </p:sp>
      <mc:AlternateContent xmlns:mc="http://schemas.openxmlformats.org/markup-compatibility/2006" xmlns:a14="http://schemas.microsoft.com/office/drawing/2010/main">
        <mc:Choice Requires="a14">
          <p:sp>
            <p:nvSpPr>
              <p:cNvPr id="4" name="TextBox 4">
                <a:extLst>
                  <a:ext uri="{FF2B5EF4-FFF2-40B4-BE49-F238E27FC236}">
                    <a16:creationId xmlns:a16="http://schemas.microsoft.com/office/drawing/2014/main" id="{1EB5F4A5-B93B-4EB1-0A05-B84490CD183B}"/>
                  </a:ext>
                </a:extLst>
              </p:cNvPr>
              <p:cNvSpPr txBox="1"/>
              <p:nvPr/>
            </p:nvSpPr>
            <p:spPr>
              <a:xfrm>
                <a:off x="1835696" y="4293096"/>
                <a:ext cx="4724050" cy="493853"/>
              </a:xfrm>
              <a:prstGeom prst="rect">
                <a:avLst/>
              </a:prstGeom>
              <a:noFill/>
            </p:spPr>
            <p:txBody>
              <a:bodyPr wrap="none" lIns="0" tIns="0" rIns="0" bIns="0" rtlCol="0">
                <a:spAutoFit/>
              </a:bodyPr>
              <a:lstStyle/>
              <a:p>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𝑀𝑖𝑛</m:t>
                        </m:r>
                      </m:e>
                      <m:sub>
                        <m:r>
                          <a:rPr lang="tr-TR" b="0" i="1" smtClean="0">
                            <a:latin typeface="Cambria Math" panose="02040503050406030204" pitchFamily="18" charset="0"/>
                          </a:rPr>
                          <m:t>𝑡𝑒𝑚𝑒𝑙𝑑𝑒</m:t>
                        </m:r>
                        <m:r>
                          <a:rPr lang="tr-TR" b="0" i="1" smtClean="0">
                            <a:latin typeface="Cambria Math" panose="02040503050406030204" pitchFamily="18" charset="0"/>
                          </a:rPr>
                          <m:t> </m:t>
                        </m:r>
                        <m:r>
                          <a:rPr lang="tr-TR" b="0" i="1" smtClean="0">
                            <a:latin typeface="Cambria Math" panose="02040503050406030204" pitchFamily="18" charset="0"/>
                          </a:rPr>
                          <m:t>𝑜𝑙𝑚𝑎𝑦𝑎𝑛</m:t>
                        </m:r>
                        <m:r>
                          <a:rPr lang="tr-TR" b="0" i="1" smtClean="0">
                            <a:latin typeface="Cambria Math" panose="02040503050406030204" pitchFamily="18" charset="0"/>
                          </a:rPr>
                          <m:t> </m:t>
                        </m:r>
                        <m:r>
                          <a:rPr lang="tr-TR" b="0" i="1" smtClean="0">
                            <a:latin typeface="Cambria Math" panose="02040503050406030204" pitchFamily="18" charset="0"/>
                          </a:rPr>
                          <m:t>𝑑𝑒</m:t>
                        </m:r>
                        <m:r>
                          <a:rPr lang="tr-TR" b="0" i="1" smtClean="0">
                            <a:latin typeface="Cambria Math" panose="02040503050406030204" pitchFamily="18" charset="0"/>
                          </a:rPr>
                          <m:t>ğ</m:t>
                        </m:r>
                        <m:r>
                          <a:rPr lang="tr-TR" b="0" i="1" smtClean="0">
                            <a:latin typeface="Cambria Math" panose="02040503050406030204" pitchFamily="18" charset="0"/>
                          </a:rPr>
                          <m:t>𝑖</m:t>
                        </m:r>
                        <m:r>
                          <a:rPr lang="tr-TR" b="0" i="1" smtClean="0">
                            <a:latin typeface="Cambria Math" panose="02040503050406030204" pitchFamily="18" charset="0"/>
                          </a:rPr>
                          <m:t>ş</m:t>
                        </m:r>
                        <m:r>
                          <a:rPr lang="tr-TR" b="0" i="1" smtClean="0">
                            <a:latin typeface="Cambria Math" panose="02040503050406030204" pitchFamily="18" charset="0"/>
                          </a:rPr>
                          <m:t>𝑘𝑒𝑛𝑙𝑒𝑟</m:t>
                        </m:r>
                      </m:sub>
                    </m:sSub>
                  </m:oMath>
                </a14:m>
                <a:r>
                  <a:rPr lang="tr-TR" dirty="0"/>
                  <a:t>= </a:t>
                </a:r>
                <a14:m>
                  <m:oMath xmlns:m="http://schemas.openxmlformats.org/officeDocument/2006/math">
                    <m:d>
                      <m:dPr>
                        <m:begChr m:val="{"/>
                        <m:endChr m:val="}"/>
                        <m:ctrlPr>
                          <a:rPr lang="tr-TR" i="1">
                            <a:latin typeface="Cambria Math" panose="02040503050406030204" pitchFamily="18" charset="0"/>
                          </a:rPr>
                        </m:ctrlPr>
                      </m:dPr>
                      <m:e>
                        <m:d>
                          <m:dPr>
                            <m:begChr m:val="|"/>
                            <m:endChr m:val="|"/>
                            <m:ctrlPr>
                              <a:rPr lang="tr-TR" i="1" smtClean="0">
                                <a:latin typeface="Cambria Math" panose="02040503050406030204" pitchFamily="18" charset="0"/>
                              </a:rPr>
                            </m:ctrlPr>
                          </m:dPr>
                          <m:e>
                            <m:f>
                              <m:fPr>
                                <m:ctrlPr>
                                  <a:rPr lang="tr-TR" i="1" smtClean="0">
                                    <a:latin typeface="Cambria Math" panose="02040503050406030204" pitchFamily="18" charset="0"/>
                                  </a:rPr>
                                </m:ctrlPr>
                              </m:fPr>
                              <m:num>
                                <m:sSub>
                                  <m:sSubPr>
                                    <m:ctrlPr>
                                      <a:rPr lang="tr-TR" i="1" smtClean="0">
                                        <a:latin typeface="Cambria Math" panose="02040503050406030204" pitchFamily="18" charset="0"/>
                                      </a:rPr>
                                    </m:ctrlPr>
                                  </m:sSubPr>
                                  <m:e>
                                    <m:r>
                                      <a:rPr lang="tr-TR" b="0" i="1" smtClean="0">
                                        <a:latin typeface="Cambria Math" panose="02040503050406030204" pitchFamily="18" charset="0"/>
                                      </a:rPr>
                                      <m:t>𝑐</m:t>
                                    </m:r>
                                  </m:e>
                                  <m:sub>
                                    <m:r>
                                      <a:rPr lang="tr-TR" b="0" i="1" smtClean="0">
                                        <a:latin typeface="Cambria Math" panose="02040503050406030204" pitchFamily="18" charset="0"/>
                                      </a:rPr>
                                      <m:t>𝑖</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𝑍</m:t>
                                    </m:r>
                                  </m:e>
                                  <m:sub>
                                    <m:r>
                                      <a:rPr lang="tr-TR" b="0" i="1" smtClean="0">
                                        <a:latin typeface="Cambria Math" panose="02040503050406030204" pitchFamily="18" charset="0"/>
                                      </a:rPr>
                                      <m:t>𝑖</m:t>
                                    </m:r>
                                  </m:sub>
                                </m:sSub>
                              </m:num>
                              <m:den>
                                <m:sSub>
                                  <m:sSubPr>
                                    <m:ctrlPr>
                                      <a:rPr lang="tr-TR" i="1" smtClean="0">
                                        <a:latin typeface="Cambria Math" panose="02040503050406030204" pitchFamily="18" charset="0"/>
                                      </a:rPr>
                                    </m:ctrlPr>
                                  </m:sSubPr>
                                  <m:e>
                                    <m:r>
                                      <a:rPr lang="tr-TR" i="1" smtClean="0">
                                        <a:latin typeface="Cambria Math" panose="02040503050406030204" pitchFamily="18" charset="0"/>
                                        <a:ea typeface="Cambria Math" panose="02040503050406030204" pitchFamily="18" charset="0"/>
                                      </a:rPr>
                                      <m:t>𝛼</m:t>
                                    </m:r>
                                  </m:e>
                                  <m:sub>
                                    <m:r>
                                      <a:rPr lang="tr-TR" b="0" i="1" smtClean="0">
                                        <a:latin typeface="Cambria Math" panose="02040503050406030204" pitchFamily="18" charset="0"/>
                                      </a:rPr>
                                      <m:t>𝑟𝑖</m:t>
                                    </m:r>
                                  </m:sub>
                                </m:sSub>
                              </m:den>
                            </m:f>
                            <m:r>
                              <a:rPr lang="tr-TR" b="0" i="1" smtClean="0">
                                <a:latin typeface="Cambria Math" panose="02040503050406030204" pitchFamily="18" charset="0"/>
                              </a:rPr>
                              <m:t> </m:t>
                            </m:r>
                          </m:e>
                        </m:d>
                        <m:r>
                          <a:rPr lang="tr-TR" b="0" i="1" smtClean="0">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ea typeface="Cambria Math" panose="02040503050406030204" pitchFamily="18" charset="0"/>
                              </a:rPr>
                              <m:t>𝛼</m:t>
                            </m:r>
                          </m:e>
                          <m:sub>
                            <m:r>
                              <a:rPr lang="tr-TR" i="1">
                                <a:latin typeface="Cambria Math" panose="02040503050406030204" pitchFamily="18" charset="0"/>
                              </a:rPr>
                              <m:t>𝑟𝑗</m:t>
                            </m:r>
                          </m:sub>
                        </m:sSub>
                        <m:r>
                          <a:rPr lang="tr-TR" i="1">
                            <a:latin typeface="Cambria Math" panose="02040503050406030204" pitchFamily="18" charset="0"/>
                          </a:rPr>
                          <m:t>&lt;0</m:t>
                        </m:r>
                      </m:e>
                    </m:d>
                  </m:oMath>
                </a14:m>
                <a:endParaRPr lang="tr-TR" dirty="0"/>
              </a:p>
            </p:txBody>
          </p:sp>
        </mc:Choice>
        <mc:Fallback xmlns="">
          <p:sp>
            <p:nvSpPr>
              <p:cNvPr id="4" name="TextBox 4">
                <a:extLst>
                  <a:ext uri="{FF2B5EF4-FFF2-40B4-BE49-F238E27FC236}">
                    <a16:creationId xmlns:a16="http://schemas.microsoft.com/office/drawing/2014/main" id="{1EB5F4A5-B93B-4EB1-0A05-B84490CD183B}"/>
                  </a:ext>
                </a:extLst>
              </p:cNvPr>
              <p:cNvSpPr txBox="1">
                <a:spLocks noRot="1" noChangeAspect="1" noMove="1" noResize="1" noEditPoints="1" noAdjustHandles="1" noChangeArrowheads="1" noChangeShapeType="1" noTextEdit="1"/>
              </p:cNvSpPr>
              <p:nvPr/>
            </p:nvSpPr>
            <p:spPr>
              <a:xfrm>
                <a:off x="1835696" y="4293096"/>
                <a:ext cx="4724050" cy="493853"/>
              </a:xfrm>
              <a:prstGeom prst="rect">
                <a:avLst/>
              </a:prstGeom>
              <a:blipFill>
                <a:blip r:embed="rId2"/>
                <a:stretch>
                  <a:fillRect b="-8642"/>
                </a:stretch>
              </a:blipFill>
            </p:spPr>
            <p:txBody>
              <a:bodyPr/>
              <a:lstStyle/>
              <a:p>
                <a:r>
                  <a:rPr lang="tr-TR">
                    <a:noFill/>
                  </a:rPr>
                  <a:t> </a:t>
                </a:r>
              </a:p>
            </p:txBody>
          </p:sp>
        </mc:Fallback>
      </mc:AlternateContent>
    </p:spTree>
    <p:extLst>
      <p:ext uri="{BB962C8B-B14F-4D97-AF65-F5344CB8AC3E}">
        <p14:creationId xmlns:p14="http://schemas.microsoft.com/office/powerpoint/2010/main" val="4216820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9B4FB494-B8B7-5A3C-23F4-18AF75ED0D41}"/>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39DF638F-7080-8474-D834-B1D1767F9783}"/>
              </a:ext>
            </a:extLst>
          </p:cNvPr>
          <p:cNvSpPr>
            <a:spLocks noGrp="1"/>
          </p:cNvSpPr>
          <p:nvPr>
            <p:ph type="title"/>
          </p:nvPr>
        </p:nvSpPr>
        <p:spPr/>
        <p:txBody>
          <a:bodyPr/>
          <a:lstStyle/>
          <a:p>
            <a:endParaRPr lang="tr-T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FBE2B9E-98FF-A83E-21C1-6A3535E7A9A1}"/>
                  </a:ext>
                </a:extLst>
              </p:cNvPr>
              <p:cNvSpPr txBox="1"/>
              <p:nvPr/>
            </p:nvSpPr>
            <p:spPr>
              <a:xfrm>
                <a:off x="380723" y="2580721"/>
                <a:ext cx="27369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+4 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2</m:t>
                          </m:r>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rPr>
                        <m:t> </m:t>
                      </m:r>
                    </m:oMath>
                  </m:oMathPara>
                </a14:m>
                <a:endParaRPr lang="tr-TR" dirty="0"/>
              </a:p>
            </p:txBody>
          </p:sp>
        </mc:Choice>
        <mc:Fallback xmlns="">
          <p:sp>
            <p:nvSpPr>
              <p:cNvPr id="4" name="TextBox 3">
                <a:extLst>
                  <a:ext uri="{FF2B5EF4-FFF2-40B4-BE49-F238E27FC236}">
                    <a16:creationId xmlns:a16="http://schemas.microsoft.com/office/drawing/2014/main" id="{AFBE2B9E-98FF-A83E-21C1-6A3535E7A9A1}"/>
                  </a:ext>
                </a:extLst>
              </p:cNvPr>
              <p:cNvSpPr txBox="1">
                <a:spLocks noRot="1" noChangeAspect="1" noMove="1" noResize="1" noEditPoints="1" noAdjustHandles="1" noChangeArrowheads="1" noChangeShapeType="1" noTextEdit="1"/>
              </p:cNvSpPr>
              <p:nvPr/>
            </p:nvSpPr>
            <p:spPr>
              <a:xfrm>
                <a:off x="380723" y="2580721"/>
                <a:ext cx="2736903" cy="276999"/>
              </a:xfrm>
              <a:prstGeom prst="rect">
                <a:avLst/>
              </a:prstGeom>
              <a:blipFill>
                <a:blip r:embed="rId2"/>
                <a:stretch>
                  <a:fillRect l="-1559" b="-1521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EA616C0-4BAD-7F88-FA0A-CE46158F565A}"/>
                  </a:ext>
                </a:extLst>
              </p:cNvPr>
              <p:cNvSpPr txBox="1"/>
              <p:nvPr/>
            </p:nvSpPr>
            <p:spPr>
              <a:xfrm>
                <a:off x="508161" y="3182622"/>
                <a:ext cx="23537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≤−3</m:t>
                      </m:r>
                      <m:r>
                        <a:rPr lang="tr-TR" b="0" i="1" smtClean="0">
                          <a:latin typeface="Cambria Math" panose="02040503050406030204" pitchFamily="18" charset="0"/>
                        </a:rPr>
                        <m:t> </m:t>
                      </m:r>
                    </m:oMath>
                  </m:oMathPara>
                </a14:m>
                <a:endParaRPr lang="tr-TR" dirty="0"/>
              </a:p>
            </p:txBody>
          </p:sp>
        </mc:Choice>
        <mc:Fallback xmlns="">
          <p:sp>
            <p:nvSpPr>
              <p:cNvPr id="5" name="TextBox 4">
                <a:extLst>
                  <a:ext uri="{FF2B5EF4-FFF2-40B4-BE49-F238E27FC236}">
                    <a16:creationId xmlns:a16="http://schemas.microsoft.com/office/drawing/2014/main" id="{DEA616C0-4BAD-7F88-FA0A-CE46158F565A}"/>
                  </a:ext>
                </a:extLst>
              </p:cNvPr>
              <p:cNvSpPr txBox="1">
                <a:spLocks noRot="1" noChangeAspect="1" noMove="1" noResize="1" noEditPoints="1" noAdjustHandles="1" noChangeArrowheads="1" noChangeShapeType="1" noTextEdit="1"/>
              </p:cNvSpPr>
              <p:nvPr/>
            </p:nvSpPr>
            <p:spPr>
              <a:xfrm>
                <a:off x="508161" y="3182622"/>
                <a:ext cx="2353786" cy="276999"/>
              </a:xfrm>
              <a:prstGeom prst="rect">
                <a:avLst/>
              </a:prstGeom>
              <a:blipFill>
                <a:blip r:embed="rId3"/>
                <a:stretch>
                  <a:fillRect b="-1521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TextBox 6">
                <a:extLst>
                  <a:ext uri="{FF2B5EF4-FFF2-40B4-BE49-F238E27FC236}">
                    <a16:creationId xmlns:a16="http://schemas.microsoft.com/office/drawing/2014/main" id="{9D16B2AD-A5DF-4363-6A2D-1E8CEFD7322F}"/>
                  </a:ext>
                </a:extLst>
              </p:cNvPr>
              <p:cNvSpPr txBox="1"/>
              <p:nvPr/>
            </p:nvSpPr>
            <p:spPr>
              <a:xfrm>
                <a:off x="646538" y="3692562"/>
                <a:ext cx="21550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≤−6</m:t>
                      </m:r>
                    </m:oMath>
                  </m:oMathPara>
                </a14:m>
                <a:endParaRPr lang="tr-TR" dirty="0"/>
              </a:p>
            </p:txBody>
          </p:sp>
        </mc:Choice>
        <mc:Fallback xmlns="">
          <p:sp>
            <p:nvSpPr>
              <p:cNvPr id="6" name="TextBox 6">
                <a:extLst>
                  <a:ext uri="{FF2B5EF4-FFF2-40B4-BE49-F238E27FC236}">
                    <a16:creationId xmlns:a16="http://schemas.microsoft.com/office/drawing/2014/main" id="{9D16B2AD-A5DF-4363-6A2D-1E8CEFD7322F}"/>
                  </a:ext>
                </a:extLst>
              </p:cNvPr>
              <p:cNvSpPr txBox="1">
                <a:spLocks noRot="1" noChangeAspect="1" noMove="1" noResize="1" noEditPoints="1" noAdjustHandles="1" noChangeArrowheads="1" noChangeShapeType="1" noTextEdit="1"/>
              </p:cNvSpPr>
              <p:nvPr/>
            </p:nvSpPr>
            <p:spPr>
              <a:xfrm>
                <a:off x="646538" y="3692562"/>
                <a:ext cx="2155014" cy="276999"/>
              </a:xfrm>
              <a:prstGeom prst="rect">
                <a:avLst/>
              </a:prstGeom>
              <a:blipFill>
                <a:blip r:embed="rId4"/>
                <a:stretch>
                  <a:fillRect l="-1695" r="-1977" b="-1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TextBox 7">
                <a:extLst>
                  <a:ext uri="{FF2B5EF4-FFF2-40B4-BE49-F238E27FC236}">
                    <a16:creationId xmlns:a16="http://schemas.microsoft.com/office/drawing/2014/main" id="{BB9A508C-5B4A-E222-4856-9FC871F4591E}"/>
                  </a:ext>
                </a:extLst>
              </p:cNvPr>
              <p:cNvSpPr txBox="1"/>
              <p:nvPr/>
            </p:nvSpPr>
            <p:spPr>
              <a:xfrm>
                <a:off x="649225" y="4221088"/>
                <a:ext cx="20716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≤−3</m:t>
                      </m:r>
                    </m:oMath>
                  </m:oMathPara>
                </a14:m>
                <a:endParaRPr lang="tr-TR" dirty="0"/>
              </a:p>
            </p:txBody>
          </p:sp>
        </mc:Choice>
        <mc:Fallback xmlns="">
          <p:sp>
            <p:nvSpPr>
              <p:cNvPr id="7" name="TextBox 7">
                <a:extLst>
                  <a:ext uri="{FF2B5EF4-FFF2-40B4-BE49-F238E27FC236}">
                    <a16:creationId xmlns:a16="http://schemas.microsoft.com/office/drawing/2014/main" id="{BB9A508C-5B4A-E222-4856-9FC871F4591E}"/>
                  </a:ext>
                </a:extLst>
              </p:cNvPr>
              <p:cNvSpPr txBox="1">
                <a:spLocks noRot="1" noChangeAspect="1" noMove="1" noResize="1" noEditPoints="1" noAdjustHandles="1" noChangeArrowheads="1" noChangeShapeType="1" noTextEdit="1"/>
              </p:cNvSpPr>
              <p:nvPr/>
            </p:nvSpPr>
            <p:spPr>
              <a:xfrm>
                <a:off x="649225" y="4221088"/>
                <a:ext cx="2071657" cy="276999"/>
              </a:xfrm>
              <a:prstGeom prst="rect">
                <a:avLst/>
              </a:prstGeom>
              <a:blipFill>
                <a:blip r:embed="rId5"/>
                <a:stretch>
                  <a:fillRect r="-2065" b="-1521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 name="TextBox 8">
                <a:extLst>
                  <a:ext uri="{FF2B5EF4-FFF2-40B4-BE49-F238E27FC236}">
                    <a16:creationId xmlns:a16="http://schemas.microsoft.com/office/drawing/2014/main" id="{C7D3800C-4AF9-6E85-9D15-139C3DE5D367}"/>
                  </a:ext>
                </a:extLst>
              </p:cNvPr>
              <p:cNvSpPr txBox="1"/>
              <p:nvPr/>
            </p:nvSpPr>
            <p:spPr>
              <a:xfrm>
                <a:off x="4159303" y="2593435"/>
                <a:ext cx="460279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+4 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2</m:t>
                          </m:r>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rPr>
                        <m:t>+0</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𝑆</m:t>
                          </m:r>
                        </m:e>
                        <m:sub>
                          <m:r>
                            <a:rPr lang="tr-TR" b="0" i="1" smtClean="0">
                              <a:latin typeface="Cambria Math" panose="02040503050406030204" pitchFamily="18" charset="0"/>
                            </a:rPr>
                            <m:t>1</m:t>
                          </m:r>
                        </m:sub>
                      </m:sSub>
                      <m:r>
                        <a:rPr lang="tr-TR" b="0" i="1" smtClean="0">
                          <a:latin typeface="Cambria Math" panose="02040503050406030204" pitchFamily="18" charset="0"/>
                        </a:rPr>
                        <m:t>+ </m:t>
                      </m:r>
                      <m:r>
                        <a:rPr lang="tr-TR" i="1">
                          <a:latin typeface="Cambria Math" panose="02040503050406030204" pitchFamily="18" charset="0"/>
                        </a:rPr>
                        <m:t>0</m:t>
                      </m:r>
                      <m:sSub>
                        <m:sSubPr>
                          <m:ctrlPr>
                            <a:rPr lang="tr-TR" i="1">
                              <a:latin typeface="Cambria Math" panose="02040503050406030204" pitchFamily="18" charset="0"/>
                            </a:rPr>
                          </m:ctrlPr>
                        </m:sSubPr>
                        <m:e>
                          <m:r>
                            <a:rPr lang="tr-TR" i="1">
                              <a:latin typeface="Cambria Math" panose="02040503050406030204" pitchFamily="18" charset="0"/>
                            </a:rPr>
                            <m:t>𝑆</m:t>
                          </m:r>
                        </m:e>
                        <m:sub>
                          <m:r>
                            <a:rPr lang="tr-TR" b="0" i="1" smtClean="0">
                              <a:latin typeface="Cambria Math" panose="02040503050406030204" pitchFamily="18" charset="0"/>
                            </a:rPr>
                            <m:t>2</m:t>
                          </m:r>
                        </m:sub>
                      </m:sSub>
                      <m:r>
                        <a:rPr lang="tr-TR" i="1">
                          <a:latin typeface="Cambria Math" panose="02040503050406030204" pitchFamily="18" charset="0"/>
                        </a:rPr>
                        <m:t>+0</m:t>
                      </m:r>
                      <m:sSub>
                        <m:sSubPr>
                          <m:ctrlPr>
                            <a:rPr lang="tr-TR" i="1">
                              <a:latin typeface="Cambria Math" panose="02040503050406030204" pitchFamily="18" charset="0"/>
                            </a:rPr>
                          </m:ctrlPr>
                        </m:sSubPr>
                        <m:e>
                          <m:r>
                            <a:rPr lang="tr-TR" i="1">
                              <a:latin typeface="Cambria Math" panose="02040503050406030204" pitchFamily="18" charset="0"/>
                            </a:rPr>
                            <m:t>𝑆</m:t>
                          </m:r>
                        </m:e>
                        <m:sub>
                          <m:r>
                            <a:rPr lang="tr-TR" b="0" i="1" smtClean="0">
                              <a:latin typeface="Cambria Math" panose="02040503050406030204" pitchFamily="18" charset="0"/>
                            </a:rPr>
                            <m:t>3</m:t>
                          </m:r>
                        </m:sub>
                      </m:sSub>
                    </m:oMath>
                  </m:oMathPara>
                </a14:m>
                <a:endParaRPr lang="tr-TR" dirty="0"/>
              </a:p>
            </p:txBody>
          </p:sp>
        </mc:Choice>
        <mc:Fallback xmlns="">
          <p:sp>
            <p:nvSpPr>
              <p:cNvPr id="8" name="TextBox 8">
                <a:extLst>
                  <a:ext uri="{FF2B5EF4-FFF2-40B4-BE49-F238E27FC236}">
                    <a16:creationId xmlns:a16="http://schemas.microsoft.com/office/drawing/2014/main" id="{C7D3800C-4AF9-6E85-9D15-139C3DE5D367}"/>
                  </a:ext>
                </a:extLst>
              </p:cNvPr>
              <p:cNvSpPr txBox="1">
                <a:spLocks noRot="1" noChangeAspect="1" noMove="1" noResize="1" noEditPoints="1" noAdjustHandles="1" noChangeArrowheads="1" noChangeShapeType="1" noTextEdit="1"/>
              </p:cNvSpPr>
              <p:nvPr/>
            </p:nvSpPr>
            <p:spPr>
              <a:xfrm>
                <a:off x="4159303" y="2593435"/>
                <a:ext cx="4602798" cy="276999"/>
              </a:xfrm>
              <a:prstGeom prst="rect">
                <a:avLst/>
              </a:prstGeom>
              <a:blipFill>
                <a:blip r:embed="rId6"/>
                <a:stretch>
                  <a:fillRect l="-662" b="-1521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TextBox 9">
                <a:extLst>
                  <a:ext uri="{FF2B5EF4-FFF2-40B4-BE49-F238E27FC236}">
                    <a16:creationId xmlns:a16="http://schemas.microsoft.com/office/drawing/2014/main" id="{0DE6EEB0-CFB5-FF63-61DC-C4A0DDF3F3B3}"/>
                  </a:ext>
                </a:extLst>
              </p:cNvPr>
              <p:cNvSpPr txBox="1"/>
              <p:nvPr/>
            </p:nvSpPr>
            <p:spPr>
              <a:xfrm>
                <a:off x="4286741" y="3195336"/>
                <a:ext cx="289451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𝑆</m:t>
                          </m:r>
                        </m:e>
                        <m:sub>
                          <m:r>
                            <a:rPr lang="tr-TR" b="0" i="1" smtClean="0">
                              <a:latin typeface="Cambria Math" panose="02040503050406030204" pitchFamily="18" charset="0"/>
                            </a:rPr>
                            <m:t>1</m:t>
                          </m:r>
                        </m:sub>
                      </m:sSub>
                      <m:r>
                        <a:rPr lang="tr-TR" b="0" i="1" smtClean="0">
                          <a:latin typeface="Cambria Math" panose="02040503050406030204" pitchFamily="18" charset="0"/>
                          <a:ea typeface="Cambria Math" panose="02040503050406030204" pitchFamily="18" charset="0"/>
                        </a:rPr>
                        <m:t>=−3</m:t>
                      </m:r>
                      <m:r>
                        <a:rPr lang="tr-TR" b="0" i="1" smtClean="0">
                          <a:latin typeface="Cambria Math" panose="02040503050406030204" pitchFamily="18" charset="0"/>
                        </a:rPr>
                        <m:t> </m:t>
                      </m:r>
                    </m:oMath>
                  </m:oMathPara>
                </a14:m>
                <a:endParaRPr lang="tr-TR" dirty="0"/>
              </a:p>
            </p:txBody>
          </p:sp>
        </mc:Choice>
        <mc:Fallback xmlns="">
          <p:sp>
            <p:nvSpPr>
              <p:cNvPr id="9" name="TextBox 9">
                <a:extLst>
                  <a:ext uri="{FF2B5EF4-FFF2-40B4-BE49-F238E27FC236}">
                    <a16:creationId xmlns:a16="http://schemas.microsoft.com/office/drawing/2014/main" id="{0DE6EEB0-CFB5-FF63-61DC-C4A0DDF3F3B3}"/>
                  </a:ext>
                </a:extLst>
              </p:cNvPr>
              <p:cNvSpPr txBox="1">
                <a:spLocks noRot="1" noChangeAspect="1" noMove="1" noResize="1" noEditPoints="1" noAdjustHandles="1" noChangeArrowheads="1" noChangeShapeType="1" noTextEdit="1"/>
              </p:cNvSpPr>
              <p:nvPr/>
            </p:nvSpPr>
            <p:spPr>
              <a:xfrm>
                <a:off x="4286741" y="3195336"/>
                <a:ext cx="2894510" cy="276999"/>
              </a:xfrm>
              <a:prstGeom prst="rect">
                <a:avLst/>
              </a:prstGeom>
              <a:blipFill>
                <a:blip r:embed="rId7"/>
                <a:stretch>
                  <a:fillRect b="-1521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 name="TextBox 10">
                <a:extLst>
                  <a:ext uri="{FF2B5EF4-FFF2-40B4-BE49-F238E27FC236}">
                    <a16:creationId xmlns:a16="http://schemas.microsoft.com/office/drawing/2014/main" id="{A8452F05-C89A-2032-259D-03FF42478F5B}"/>
                  </a:ext>
                </a:extLst>
              </p:cNvPr>
              <p:cNvSpPr txBox="1"/>
              <p:nvPr/>
            </p:nvSpPr>
            <p:spPr>
              <a:xfrm>
                <a:off x="4425118" y="3705276"/>
                <a:ext cx="27010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𝑆</m:t>
                          </m:r>
                        </m:e>
                        <m:sub>
                          <m:r>
                            <a:rPr lang="tr-TR" b="0" i="1" smtClean="0">
                              <a:latin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=−6</m:t>
                      </m:r>
                    </m:oMath>
                  </m:oMathPara>
                </a14:m>
                <a:endParaRPr lang="tr-TR" dirty="0"/>
              </a:p>
            </p:txBody>
          </p:sp>
        </mc:Choice>
        <mc:Fallback xmlns="">
          <p:sp>
            <p:nvSpPr>
              <p:cNvPr id="10" name="TextBox 10">
                <a:extLst>
                  <a:ext uri="{FF2B5EF4-FFF2-40B4-BE49-F238E27FC236}">
                    <a16:creationId xmlns:a16="http://schemas.microsoft.com/office/drawing/2014/main" id="{A8452F05-C89A-2032-259D-03FF42478F5B}"/>
                  </a:ext>
                </a:extLst>
              </p:cNvPr>
              <p:cNvSpPr txBox="1">
                <a:spLocks noRot="1" noChangeAspect="1" noMove="1" noResize="1" noEditPoints="1" noAdjustHandles="1" noChangeArrowheads="1" noChangeShapeType="1" noTextEdit="1"/>
              </p:cNvSpPr>
              <p:nvPr/>
            </p:nvSpPr>
            <p:spPr>
              <a:xfrm>
                <a:off x="4425118" y="3705276"/>
                <a:ext cx="2701059" cy="276999"/>
              </a:xfrm>
              <a:prstGeom prst="rect">
                <a:avLst/>
              </a:prstGeom>
              <a:blipFill>
                <a:blip r:embed="rId8"/>
                <a:stretch>
                  <a:fillRect l="-1580" r="-1354" b="-1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1" name="TextBox 11">
                <a:extLst>
                  <a:ext uri="{FF2B5EF4-FFF2-40B4-BE49-F238E27FC236}">
                    <a16:creationId xmlns:a16="http://schemas.microsoft.com/office/drawing/2014/main" id="{BF53516A-39CB-1088-EC65-82E2DACAE6E1}"/>
                  </a:ext>
                </a:extLst>
              </p:cNvPr>
              <p:cNvSpPr txBox="1"/>
              <p:nvPr/>
            </p:nvSpPr>
            <p:spPr>
              <a:xfrm>
                <a:off x="4427805" y="4233802"/>
                <a:ext cx="26177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𝑆</m:t>
                          </m:r>
                        </m:e>
                        <m:sub>
                          <m:r>
                            <a:rPr lang="tr-TR" b="0" i="1" smtClean="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=−3</m:t>
                      </m:r>
                    </m:oMath>
                  </m:oMathPara>
                </a14:m>
                <a:endParaRPr lang="tr-TR" dirty="0"/>
              </a:p>
            </p:txBody>
          </p:sp>
        </mc:Choice>
        <mc:Fallback xmlns="">
          <p:sp>
            <p:nvSpPr>
              <p:cNvPr id="11" name="TextBox 11">
                <a:extLst>
                  <a:ext uri="{FF2B5EF4-FFF2-40B4-BE49-F238E27FC236}">
                    <a16:creationId xmlns:a16="http://schemas.microsoft.com/office/drawing/2014/main" id="{BF53516A-39CB-1088-EC65-82E2DACAE6E1}"/>
                  </a:ext>
                </a:extLst>
              </p:cNvPr>
              <p:cNvSpPr txBox="1">
                <a:spLocks noRot="1" noChangeAspect="1" noMove="1" noResize="1" noEditPoints="1" noAdjustHandles="1" noChangeArrowheads="1" noChangeShapeType="1" noTextEdit="1"/>
              </p:cNvSpPr>
              <p:nvPr/>
            </p:nvSpPr>
            <p:spPr>
              <a:xfrm>
                <a:off x="4427805" y="4233802"/>
                <a:ext cx="2617703" cy="276999"/>
              </a:xfrm>
              <a:prstGeom prst="rect">
                <a:avLst/>
              </a:prstGeom>
              <a:blipFill>
                <a:blip r:embed="rId9"/>
                <a:stretch>
                  <a:fillRect r="-1395" b="-15556"/>
                </a:stretch>
              </a:blipFill>
            </p:spPr>
            <p:txBody>
              <a:bodyPr/>
              <a:lstStyle/>
              <a:p>
                <a:r>
                  <a:rPr lang="tr-TR">
                    <a:noFill/>
                  </a:rPr>
                  <a:t> </a:t>
                </a:r>
              </a:p>
            </p:txBody>
          </p:sp>
        </mc:Fallback>
      </mc:AlternateContent>
    </p:spTree>
    <p:extLst>
      <p:ext uri="{BB962C8B-B14F-4D97-AF65-F5344CB8AC3E}">
        <p14:creationId xmlns:p14="http://schemas.microsoft.com/office/powerpoint/2010/main" val="26406518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B0B447A7-5E0F-AB6D-4FE9-948637D3724C}"/>
              </a:ext>
            </a:extLst>
          </p:cNvPr>
          <p:cNvSpPr>
            <a:spLocks noGrp="1"/>
          </p:cNvSpPr>
          <p:nvPr>
            <p:ph type="title"/>
          </p:nvPr>
        </p:nvSpPr>
        <p:spPr/>
        <p:txBody>
          <a:bodyPr/>
          <a:lstStyle/>
          <a:p>
            <a:endParaRPr lang="tr-TR"/>
          </a:p>
        </p:txBody>
      </p:sp>
      <p:graphicFrame>
        <p:nvGraphicFramePr>
          <p:cNvPr id="4" name="Table 6">
            <a:extLst>
              <a:ext uri="{FF2B5EF4-FFF2-40B4-BE49-F238E27FC236}">
                <a16:creationId xmlns:a16="http://schemas.microsoft.com/office/drawing/2014/main" id="{BE0CFEDF-BE1A-5D43-A428-DF0488E18A4F}"/>
              </a:ext>
            </a:extLst>
          </p:cNvPr>
          <p:cNvGraphicFramePr>
            <a:graphicFrameLocks noGrp="1"/>
          </p:cNvGraphicFramePr>
          <p:nvPr>
            <p:extLst>
              <p:ext uri="{D42A27DB-BD31-4B8C-83A1-F6EECF244321}">
                <p14:modId xmlns:p14="http://schemas.microsoft.com/office/powerpoint/2010/main" val="3133104092"/>
              </p:ext>
            </p:extLst>
          </p:nvPr>
        </p:nvGraphicFramePr>
        <p:xfrm>
          <a:off x="1835696" y="2204864"/>
          <a:ext cx="4782915" cy="2225040"/>
        </p:xfrm>
        <a:graphic>
          <a:graphicData uri="http://schemas.openxmlformats.org/drawingml/2006/table">
            <a:tbl>
              <a:tblPr firstRow="1" bandRow="1">
                <a:tableStyleId>{5C22544A-7EE6-4342-B048-85BDC9FD1C3A}</a:tableStyleId>
              </a:tblPr>
              <a:tblGrid>
                <a:gridCol w="553623">
                  <a:extLst>
                    <a:ext uri="{9D8B030D-6E8A-4147-A177-3AD203B41FA5}">
                      <a16:colId xmlns:a16="http://schemas.microsoft.com/office/drawing/2014/main" val="1541975550"/>
                    </a:ext>
                  </a:extLst>
                </a:gridCol>
                <a:gridCol w="627380">
                  <a:extLst>
                    <a:ext uri="{9D8B030D-6E8A-4147-A177-3AD203B41FA5}">
                      <a16:colId xmlns:a16="http://schemas.microsoft.com/office/drawing/2014/main" val="617230418"/>
                    </a:ext>
                  </a:extLst>
                </a:gridCol>
                <a:gridCol w="480778">
                  <a:extLst>
                    <a:ext uri="{9D8B030D-6E8A-4147-A177-3AD203B41FA5}">
                      <a16:colId xmlns:a16="http://schemas.microsoft.com/office/drawing/2014/main" val="2771068455"/>
                    </a:ext>
                  </a:extLst>
                </a:gridCol>
                <a:gridCol w="458364">
                  <a:extLst>
                    <a:ext uri="{9D8B030D-6E8A-4147-A177-3AD203B41FA5}">
                      <a16:colId xmlns:a16="http://schemas.microsoft.com/office/drawing/2014/main" val="3083156255"/>
                    </a:ext>
                  </a:extLst>
                </a:gridCol>
                <a:gridCol w="458364">
                  <a:extLst>
                    <a:ext uri="{9D8B030D-6E8A-4147-A177-3AD203B41FA5}">
                      <a16:colId xmlns:a16="http://schemas.microsoft.com/office/drawing/2014/main" val="1278971539"/>
                    </a:ext>
                  </a:extLst>
                </a:gridCol>
                <a:gridCol w="435950">
                  <a:extLst>
                    <a:ext uri="{9D8B030D-6E8A-4147-A177-3AD203B41FA5}">
                      <a16:colId xmlns:a16="http://schemas.microsoft.com/office/drawing/2014/main" val="3410152991"/>
                    </a:ext>
                  </a:extLst>
                </a:gridCol>
                <a:gridCol w="435950">
                  <a:extLst>
                    <a:ext uri="{9D8B030D-6E8A-4147-A177-3AD203B41FA5}">
                      <a16:colId xmlns:a16="http://schemas.microsoft.com/office/drawing/2014/main" val="3983724679"/>
                    </a:ext>
                  </a:extLst>
                </a:gridCol>
                <a:gridCol w="435950">
                  <a:extLst>
                    <a:ext uri="{9D8B030D-6E8A-4147-A177-3AD203B41FA5}">
                      <a16:colId xmlns:a16="http://schemas.microsoft.com/office/drawing/2014/main" val="580327430"/>
                    </a:ext>
                  </a:extLst>
                </a:gridCol>
                <a:gridCol w="896556">
                  <a:extLst>
                    <a:ext uri="{9D8B030D-6E8A-4147-A177-3AD203B41FA5}">
                      <a16:colId xmlns:a16="http://schemas.microsoft.com/office/drawing/2014/main" val="3591774883"/>
                    </a:ext>
                  </a:extLst>
                </a:gridCol>
              </a:tblGrid>
              <a:tr h="370840">
                <a:tc>
                  <a:txBody>
                    <a:bodyPr/>
                    <a:lstStyle/>
                    <a:p>
                      <a:endParaRPr lang="tr-TR" dirty="0"/>
                    </a:p>
                  </a:txBody>
                  <a:tcPr/>
                </a:tc>
                <a:tc>
                  <a:txBody>
                    <a:bodyPr/>
                    <a:lstStyle/>
                    <a:p>
                      <a:endParaRPr lang="tr-TR" dirty="0"/>
                    </a:p>
                  </a:txBody>
                  <a:tcPr/>
                </a:tc>
                <a:tc>
                  <a:txBody>
                    <a:bodyPr/>
                    <a:lstStyle/>
                    <a:p>
                      <a:r>
                        <a:rPr lang="tr-TR" dirty="0"/>
                        <a:t>x1</a:t>
                      </a:r>
                    </a:p>
                  </a:txBody>
                  <a:tcPr/>
                </a:tc>
                <a:tc>
                  <a:txBody>
                    <a:bodyPr/>
                    <a:lstStyle/>
                    <a:p>
                      <a:r>
                        <a:rPr lang="tr-TR" dirty="0"/>
                        <a:t>x2</a:t>
                      </a:r>
                    </a:p>
                  </a:txBody>
                  <a:tcPr/>
                </a:tc>
                <a:tc>
                  <a:txBody>
                    <a:bodyPr/>
                    <a:lstStyle/>
                    <a:p>
                      <a:r>
                        <a:rPr lang="tr-TR" dirty="0"/>
                        <a:t>x3</a:t>
                      </a:r>
                    </a:p>
                  </a:txBody>
                  <a:tcPr/>
                </a:tc>
                <a:tc>
                  <a:txBody>
                    <a:bodyPr/>
                    <a:lstStyle/>
                    <a:p>
                      <a:r>
                        <a:rPr lang="tr-TR" dirty="0"/>
                        <a:t>s1</a:t>
                      </a:r>
                    </a:p>
                  </a:txBody>
                  <a:tcPr/>
                </a:tc>
                <a:tc>
                  <a:txBody>
                    <a:bodyPr/>
                    <a:lstStyle/>
                    <a:p>
                      <a:r>
                        <a:rPr lang="tr-TR" dirty="0"/>
                        <a:t>s2</a:t>
                      </a:r>
                    </a:p>
                  </a:txBody>
                  <a:tcPr/>
                </a:tc>
                <a:tc>
                  <a:txBody>
                    <a:bodyPr/>
                    <a:lstStyle/>
                    <a:p>
                      <a:r>
                        <a:rPr lang="tr-TR" dirty="0"/>
                        <a:t>s3</a:t>
                      </a:r>
                    </a:p>
                  </a:txBody>
                  <a:tcPr/>
                </a:tc>
                <a:tc>
                  <a:txBody>
                    <a:bodyPr/>
                    <a:lstStyle/>
                    <a:p>
                      <a:endParaRPr lang="tr-TR" dirty="0"/>
                    </a:p>
                  </a:txBody>
                  <a:tcPr/>
                </a:tc>
                <a:extLst>
                  <a:ext uri="{0D108BD9-81ED-4DB2-BD59-A6C34878D82A}">
                    <a16:rowId xmlns:a16="http://schemas.microsoft.com/office/drawing/2014/main" val="702469834"/>
                  </a:ext>
                </a:extLst>
              </a:tr>
              <a:tr h="370840">
                <a:tc>
                  <a:txBody>
                    <a:bodyPr/>
                    <a:lstStyle/>
                    <a:p>
                      <a:r>
                        <a:rPr lang="tr-TR" dirty="0"/>
                        <a:t>0</a:t>
                      </a:r>
                    </a:p>
                  </a:txBody>
                  <a:tcPr/>
                </a:tc>
                <a:tc>
                  <a:txBody>
                    <a:bodyPr/>
                    <a:lstStyle/>
                    <a:p>
                      <a:r>
                        <a:rPr lang="tr-TR" dirty="0"/>
                        <a:t>S1</a:t>
                      </a:r>
                    </a:p>
                  </a:txBody>
                  <a:tcPr/>
                </a:tc>
                <a:tc>
                  <a:txBody>
                    <a:bodyPr/>
                    <a:lstStyle/>
                    <a:p>
                      <a:r>
                        <a:rPr lang="tr-TR" dirty="0"/>
                        <a:t>-3</a:t>
                      </a:r>
                    </a:p>
                  </a:txBody>
                  <a:tcPr/>
                </a:tc>
                <a:tc>
                  <a:txBody>
                    <a:bodyPr/>
                    <a:lstStyle/>
                    <a:p>
                      <a:r>
                        <a:rPr lang="tr-TR" dirty="0">
                          <a:solidFill>
                            <a:srgbClr val="FF0000"/>
                          </a:solidFill>
                        </a:rPr>
                        <a:t>-1</a:t>
                      </a:r>
                    </a:p>
                  </a:txBody>
                  <a:tcPr/>
                </a:tc>
                <a:tc>
                  <a:txBody>
                    <a:bodyPr/>
                    <a:lstStyle/>
                    <a:p>
                      <a:r>
                        <a:rPr lang="tr-TR" dirty="0"/>
                        <a:t>-1</a:t>
                      </a:r>
                    </a:p>
                  </a:txBody>
                  <a:tcPr/>
                </a:tc>
                <a:tc>
                  <a:txBody>
                    <a:bodyPr/>
                    <a:lstStyle/>
                    <a:p>
                      <a:r>
                        <a:rPr lang="tr-TR" dirty="0"/>
                        <a:t>1</a:t>
                      </a:r>
                    </a:p>
                  </a:txBody>
                  <a:tcPr/>
                </a:tc>
                <a:tc>
                  <a:txBody>
                    <a:bodyPr/>
                    <a:lstStyle/>
                    <a:p>
                      <a:r>
                        <a:rPr lang="tr-TR" dirty="0"/>
                        <a:t>0</a:t>
                      </a:r>
                    </a:p>
                  </a:txBody>
                  <a:tcPr/>
                </a:tc>
                <a:tc>
                  <a:txBody>
                    <a:bodyPr/>
                    <a:lstStyle/>
                    <a:p>
                      <a:r>
                        <a:rPr lang="tr-TR" dirty="0"/>
                        <a:t>0</a:t>
                      </a:r>
                    </a:p>
                  </a:txBody>
                  <a:tcPr/>
                </a:tc>
                <a:tc>
                  <a:txBody>
                    <a:bodyPr/>
                    <a:lstStyle/>
                    <a:p>
                      <a:r>
                        <a:rPr lang="tr-TR" dirty="0"/>
                        <a:t>-3</a:t>
                      </a:r>
                    </a:p>
                  </a:txBody>
                  <a:tcPr/>
                </a:tc>
                <a:extLst>
                  <a:ext uri="{0D108BD9-81ED-4DB2-BD59-A6C34878D82A}">
                    <a16:rowId xmlns:a16="http://schemas.microsoft.com/office/drawing/2014/main" val="939594526"/>
                  </a:ext>
                </a:extLst>
              </a:tr>
              <a:tr h="370840">
                <a:tc>
                  <a:txBody>
                    <a:bodyPr/>
                    <a:lstStyle/>
                    <a:p>
                      <a:r>
                        <a:rPr lang="tr-TR" dirty="0"/>
                        <a:t>0</a:t>
                      </a:r>
                    </a:p>
                  </a:txBody>
                  <a:tcPr/>
                </a:tc>
                <a:tc>
                  <a:txBody>
                    <a:bodyPr/>
                    <a:lstStyle/>
                    <a:p>
                      <a:r>
                        <a:rPr lang="tr-TR" dirty="0">
                          <a:solidFill>
                            <a:srgbClr val="FF0000"/>
                          </a:solidFill>
                        </a:rPr>
                        <a:t>S2</a:t>
                      </a:r>
                    </a:p>
                  </a:txBody>
                  <a:tcPr/>
                </a:tc>
                <a:tc>
                  <a:txBody>
                    <a:bodyPr/>
                    <a:lstStyle/>
                    <a:p>
                      <a:r>
                        <a:rPr lang="tr-TR" dirty="0">
                          <a:solidFill>
                            <a:srgbClr val="FF0000"/>
                          </a:solidFill>
                        </a:rPr>
                        <a:t>3</a:t>
                      </a:r>
                    </a:p>
                  </a:txBody>
                  <a:tcPr/>
                </a:tc>
                <a:tc>
                  <a:txBody>
                    <a:bodyPr/>
                    <a:lstStyle/>
                    <a:p>
                      <a:r>
                        <a:rPr lang="tr-TR" dirty="0">
                          <a:solidFill>
                            <a:srgbClr val="FF0000"/>
                          </a:solidFill>
                        </a:rPr>
                        <a:t>-3</a:t>
                      </a:r>
                    </a:p>
                  </a:txBody>
                  <a:tcPr/>
                </a:tc>
                <a:tc>
                  <a:txBody>
                    <a:bodyPr/>
                    <a:lstStyle/>
                    <a:p>
                      <a:r>
                        <a:rPr lang="tr-TR" dirty="0">
                          <a:solidFill>
                            <a:srgbClr val="FF0000"/>
                          </a:solidFill>
                        </a:rPr>
                        <a:t>-1</a:t>
                      </a:r>
                    </a:p>
                  </a:txBody>
                  <a:tcPr/>
                </a:tc>
                <a:tc>
                  <a:txBody>
                    <a:bodyPr/>
                    <a:lstStyle/>
                    <a:p>
                      <a:r>
                        <a:rPr lang="tr-TR" dirty="0">
                          <a:solidFill>
                            <a:srgbClr val="FF0000"/>
                          </a:solidFill>
                        </a:rPr>
                        <a:t>0</a:t>
                      </a:r>
                    </a:p>
                  </a:txBody>
                  <a:tcPr/>
                </a:tc>
                <a:tc>
                  <a:txBody>
                    <a:bodyPr/>
                    <a:lstStyle/>
                    <a:p>
                      <a:r>
                        <a:rPr lang="tr-TR" dirty="0">
                          <a:solidFill>
                            <a:srgbClr val="FF0000"/>
                          </a:solidFill>
                        </a:rPr>
                        <a:t>1</a:t>
                      </a:r>
                    </a:p>
                  </a:txBody>
                  <a:tcPr/>
                </a:tc>
                <a:tc>
                  <a:txBody>
                    <a:bodyPr/>
                    <a:lstStyle/>
                    <a:p>
                      <a:r>
                        <a:rPr lang="tr-TR" dirty="0">
                          <a:solidFill>
                            <a:srgbClr val="FF0000"/>
                          </a:solidFill>
                        </a:rPr>
                        <a:t>0</a:t>
                      </a:r>
                    </a:p>
                  </a:txBody>
                  <a:tcPr/>
                </a:tc>
                <a:tc>
                  <a:txBody>
                    <a:bodyPr/>
                    <a:lstStyle/>
                    <a:p>
                      <a:r>
                        <a:rPr lang="tr-TR" dirty="0">
                          <a:solidFill>
                            <a:srgbClr val="FF0000"/>
                          </a:solidFill>
                        </a:rPr>
                        <a:t>-6</a:t>
                      </a:r>
                    </a:p>
                  </a:txBody>
                  <a:tcPr/>
                </a:tc>
                <a:extLst>
                  <a:ext uri="{0D108BD9-81ED-4DB2-BD59-A6C34878D82A}">
                    <a16:rowId xmlns:a16="http://schemas.microsoft.com/office/drawing/2014/main" val="3294317690"/>
                  </a:ext>
                </a:extLst>
              </a:tr>
              <a:tr h="370840">
                <a:tc>
                  <a:txBody>
                    <a:bodyPr/>
                    <a:lstStyle/>
                    <a:p>
                      <a:r>
                        <a:rPr lang="tr-TR" dirty="0"/>
                        <a:t>0</a:t>
                      </a:r>
                    </a:p>
                  </a:txBody>
                  <a:tcPr/>
                </a:tc>
                <a:tc>
                  <a:txBody>
                    <a:bodyPr/>
                    <a:lstStyle/>
                    <a:p>
                      <a:r>
                        <a:rPr lang="tr-TR" dirty="0"/>
                        <a:t>S3</a:t>
                      </a:r>
                    </a:p>
                  </a:txBody>
                  <a:tcPr/>
                </a:tc>
                <a:tc>
                  <a:txBody>
                    <a:bodyPr/>
                    <a:lstStyle/>
                    <a:p>
                      <a:r>
                        <a:rPr lang="tr-TR" dirty="0"/>
                        <a:t>1</a:t>
                      </a:r>
                    </a:p>
                  </a:txBody>
                  <a:tcPr/>
                </a:tc>
                <a:tc>
                  <a:txBody>
                    <a:bodyPr/>
                    <a:lstStyle/>
                    <a:p>
                      <a:r>
                        <a:rPr lang="tr-TR" dirty="0">
                          <a:solidFill>
                            <a:srgbClr val="FF0000"/>
                          </a:solidFill>
                        </a:rPr>
                        <a:t>1</a:t>
                      </a:r>
                    </a:p>
                  </a:txBody>
                  <a:tcPr/>
                </a:tc>
                <a:tc>
                  <a:txBody>
                    <a:bodyPr/>
                    <a:lstStyle/>
                    <a:p>
                      <a:r>
                        <a:rPr lang="tr-TR" dirty="0"/>
                        <a:t>1</a:t>
                      </a:r>
                    </a:p>
                  </a:txBody>
                  <a:tcPr/>
                </a:tc>
                <a:tc>
                  <a:txBody>
                    <a:bodyPr/>
                    <a:lstStyle/>
                    <a:p>
                      <a:r>
                        <a:rPr lang="tr-TR" dirty="0"/>
                        <a:t>0</a:t>
                      </a:r>
                    </a:p>
                  </a:txBody>
                  <a:tcPr/>
                </a:tc>
                <a:tc>
                  <a:txBody>
                    <a:bodyPr/>
                    <a:lstStyle/>
                    <a:p>
                      <a:r>
                        <a:rPr lang="tr-TR" dirty="0"/>
                        <a:t>0</a:t>
                      </a:r>
                    </a:p>
                  </a:txBody>
                  <a:tcPr/>
                </a:tc>
                <a:tc>
                  <a:txBody>
                    <a:bodyPr/>
                    <a:lstStyle/>
                    <a:p>
                      <a:r>
                        <a:rPr lang="tr-TR" dirty="0"/>
                        <a:t>1</a:t>
                      </a:r>
                    </a:p>
                  </a:txBody>
                  <a:tcPr/>
                </a:tc>
                <a:tc>
                  <a:txBody>
                    <a:bodyPr/>
                    <a:lstStyle/>
                    <a:p>
                      <a:r>
                        <a:rPr lang="tr-TR" dirty="0"/>
                        <a:t>3</a:t>
                      </a:r>
                    </a:p>
                  </a:txBody>
                  <a:tcPr/>
                </a:tc>
                <a:extLst>
                  <a:ext uri="{0D108BD9-81ED-4DB2-BD59-A6C34878D82A}">
                    <a16:rowId xmlns:a16="http://schemas.microsoft.com/office/drawing/2014/main" val="1022571908"/>
                  </a:ext>
                </a:extLst>
              </a:tr>
              <a:tr h="370840">
                <a:tc>
                  <a:txBody>
                    <a:bodyPr/>
                    <a:lstStyle/>
                    <a:p>
                      <a:endParaRPr lang="tr-TR" dirty="0"/>
                    </a:p>
                  </a:txBody>
                  <a:tcPr/>
                </a:tc>
                <a:tc>
                  <a:txBody>
                    <a:bodyPr/>
                    <a:lstStyle/>
                    <a:p>
                      <a:r>
                        <a:rPr lang="tr-TR" dirty="0"/>
                        <a:t>Z</a:t>
                      </a:r>
                    </a:p>
                  </a:txBody>
                  <a:tcPr/>
                </a:tc>
                <a:tc>
                  <a:txBody>
                    <a:bodyPr/>
                    <a:lstStyle/>
                    <a:p>
                      <a:r>
                        <a:rPr lang="tr-TR" dirty="0"/>
                        <a:t>0</a:t>
                      </a:r>
                    </a:p>
                  </a:txBody>
                  <a:tcPr/>
                </a:tc>
                <a:tc>
                  <a:txBody>
                    <a:bodyPr/>
                    <a:lstStyle/>
                    <a:p>
                      <a:r>
                        <a:rPr lang="tr-TR" dirty="0">
                          <a:solidFill>
                            <a:srgbClr val="FF0000"/>
                          </a:solidFill>
                        </a:rPr>
                        <a:t>0</a:t>
                      </a:r>
                    </a:p>
                  </a:txBody>
                  <a:tcPr/>
                </a:tc>
                <a:tc>
                  <a:txBody>
                    <a:bodyPr/>
                    <a:lstStyle/>
                    <a:p>
                      <a:r>
                        <a:rPr lang="tr-TR" dirty="0"/>
                        <a:t>0</a:t>
                      </a:r>
                    </a:p>
                  </a:txBody>
                  <a:tcPr/>
                </a:tc>
                <a:tc>
                  <a:txBody>
                    <a:bodyPr/>
                    <a:lstStyle/>
                    <a:p>
                      <a:r>
                        <a:rPr lang="tr-TR" dirty="0"/>
                        <a:t>0</a:t>
                      </a:r>
                    </a:p>
                  </a:txBody>
                  <a:tcPr/>
                </a:tc>
                <a:tc>
                  <a:txBody>
                    <a:bodyPr/>
                    <a:lstStyle/>
                    <a:p>
                      <a:r>
                        <a:rPr lang="tr-TR" dirty="0"/>
                        <a:t>0</a:t>
                      </a:r>
                    </a:p>
                  </a:txBody>
                  <a:tcPr/>
                </a:tc>
                <a:tc>
                  <a:txBody>
                    <a:bodyPr/>
                    <a:lstStyle/>
                    <a:p>
                      <a:r>
                        <a:rPr lang="tr-TR" dirty="0"/>
                        <a:t>0</a:t>
                      </a:r>
                    </a:p>
                  </a:txBody>
                  <a:tcPr/>
                </a:tc>
                <a:tc>
                  <a:txBody>
                    <a:bodyPr/>
                    <a:lstStyle/>
                    <a:p>
                      <a:endParaRPr lang="tr-TR" dirty="0"/>
                    </a:p>
                  </a:txBody>
                  <a:tcPr/>
                </a:tc>
                <a:extLst>
                  <a:ext uri="{0D108BD9-81ED-4DB2-BD59-A6C34878D82A}">
                    <a16:rowId xmlns:a16="http://schemas.microsoft.com/office/drawing/2014/main" val="4123322256"/>
                  </a:ext>
                </a:extLst>
              </a:tr>
              <a:tr h="370840">
                <a:tc>
                  <a:txBody>
                    <a:bodyPr/>
                    <a:lstStyle/>
                    <a:p>
                      <a:endParaRPr lang="tr-TR" dirty="0"/>
                    </a:p>
                  </a:txBody>
                  <a:tcPr/>
                </a:tc>
                <a:tc>
                  <a:txBody>
                    <a:bodyPr/>
                    <a:lstStyle/>
                    <a:p>
                      <a:r>
                        <a:rPr lang="tr-TR" dirty="0"/>
                        <a:t>C-Z</a:t>
                      </a:r>
                    </a:p>
                  </a:txBody>
                  <a:tcPr/>
                </a:tc>
                <a:tc>
                  <a:txBody>
                    <a:bodyPr/>
                    <a:lstStyle/>
                    <a:p>
                      <a:r>
                        <a:rPr lang="tr-TR" dirty="0"/>
                        <a:t>-3</a:t>
                      </a:r>
                    </a:p>
                  </a:txBody>
                  <a:tcPr/>
                </a:tc>
                <a:tc>
                  <a:txBody>
                    <a:bodyPr/>
                    <a:lstStyle/>
                    <a:p>
                      <a:r>
                        <a:rPr lang="tr-TR" dirty="0">
                          <a:solidFill>
                            <a:srgbClr val="FF0000"/>
                          </a:solidFill>
                        </a:rPr>
                        <a:t>-4</a:t>
                      </a:r>
                    </a:p>
                  </a:txBody>
                  <a:tcPr/>
                </a:tc>
                <a:tc>
                  <a:txBody>
                    <a:bodyPr/>
                    <a:lstStyle/>
                    <a:p>
                      <a:r>
                        <a:rPr lang="tr-TR" dirty="0"/>
                        <a:t>-2</a:t>
                      </a:r>
                    </a:p>
                  </a:txBody>
                  <a:tcPr/>
                </a:tc>
                <a:tc>
                  <a:txBody>
                    <a:bodyPr/>
                    <a:lstStyle/>
                    <a:p>
                      <a:r>
                        <a:rPr lang="tr-TR" dirty="0"/>
                        <a:t>0</a:t>
                      </a:r>
                    </a:p>
                  </a:txBody>
                  <a:tcPr/>
                </a:tc>
                <a:tc>
                  <a:txBody>
                    <a:bodyPr/>
                    <a:lstStyle/>
                    <a:p>
                      <a:r>
                        <a:rPr lang="tr-TR" dirty="0"/>
                        <a:t>0</a:t>
                      </a:r>
                    </a:p>
                  </a:txBody>
                  <a:tcPr/>
                </a:tc>
                <a:tc>
                  <a:txBody>
                    <a:bodyPr/>
                    <a:lstStyle/>
                    <a:p>
                      <a:r>
                        <a:rPr lang="tr-TR" dirty="0"/>
                        <a:t>0</a:t>
                      </a:r>
                    </a:p>
                  </a:txBody>
                  <a:tcPr/>
                </a:tc>
                <a:tc>
                  <a:txBody>
                    <a:bodyPr/>
                    <a:lstStyle/>
                    <a:p>
                      <a:endParaRPr lang="tr-TR" dirty="0"/>
                    </a:p>
                  </a:txBody>
                  <a:tcPr/>
                </a:tc>
                <a:extLst>
                  <a:ext uri="{0D108BD9-81ED-4DB2-BD59-A6C34878D82A}">
                    <a16:rowId xmlns:a16="http://schemas.microsoft.com/office/drawing/2014/main" val="2551400976"/>
                  </a:ext>
                </a:extLst>
              </a:tr>
            </a:tbl>
          </a:graphicData>
        </a:graphic>
      </p:graphicFrame>
      <p:sp>
        <p:nvSpPr>
          <p:cNvPr id="5" name="TextBox 3">
            <a:extLst>
              <a:ext uri="{FF2B5EF4-FFF2-40B4-BE49-F238E27FC236}">
                <a16:creationId xmlns:a16="http://schemas.microsoft.com/office/drawing/2014/main" id="{CECDD309-7405-D4A8-02AF-AC625DCE9DD0}"/>
              </a:ext>
            </a:extLst>
          </p:cNvPr>
          <p:cNvSpPr txBox="1"/>
          <p:nvPr/>
        </p:nvSpPr>
        <p:spPr>
          <a:xfrm>
            <a:off x="2350415" y="5253197"/>
            <a:ext cx="3504293" cy="369332"/>
          </a:xfrm>
          <a:prstGeom prst="rect">
            <a:avLst/>
          </a:prstGeom>
          <a:noFill/>
        </p:spPr>
        <p:txBody>
          <a:bodyPr wrap="none" rtlCol="0">
            <a:spAutoFit/>
          </a:bodyPr>
          <a:lstStyle/>
          <a:p>
            <a:r>
              <a:rPr lang="tr-TR" dirty="0" err="1"/>
              <a:t>Min</a:t>
            </a:r>
            <a:r>
              <a:rPr lang="tr-TR" dirty="0"/>
              <a:t> = {|-4/-3|, |-2/-1|} = x2 girecek</a:t>
            </a:r>
          </a:p>
        </p:txBody>
      </p:sp>
    </p:spTree>
    <p:extLst>
      <p:ext uri="{BB962C8B-B14F-4D97-AF65-F5344CB8AC3E}">
        <p14:creationId xmlns:p14="http://schemas.microsoft.com/office/powerpoint/2010/main" val="11317242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FE555DBB-9A69-2020-1900-86D4AE635CE3}"/>
              </a:ext>
            </a:extLst>
          </p:cNvPr>
          <p:cNvSpPr>
            <a:spLocks noGrp="1"/>
          </p:cNvSpPr>
          <p:nvPr>
            <p:ph type="title"/>
          </p:nvPr>
        </p:nvSpPr>
        <p:spPr/>
        <p:txBody>
          <a:bodyPr/>
          <a:lstStyle/>
          <a:p>
            <a:endParaRPr lang="tr-TR"/>
          </a:p>
        </p:txBody>
      </p:sp>
      <p:graphicFrame>
        <p:nvGraphicFramePr>
          <p:cNvPr id="5" name="Table 5">
            <a:extLst>
              <a:ext uri="{FF2B5EF4-FFF2-40B4-BE49-F238E27FC236}">
                <a16:creationId xmlns:a16="http://schemas.microsoft.com/office/drawing/2014/main" id="{850E9946-825C-BE9A-6601-965293FE90BD}"/>
              </a:ext>
            </a:extLst>
          </p:cNvPr>
          <p:cNvGraphicFramePr>
            <a:graphicFrameLocks noGrp="1"/>
          </p:cNvGraphicFramePr>
          <p:nvPr>
            <p:extLst>
              <p:ext uri="{D42A27DB-BD31-4B8C-83A1-F6EECF244321}">
                <p14:modId xmlns:p14="http://schemas.microsoft.com/office/powerpoint/2010/main" val="493393384"/>
              </p:ext>
            </p:extLst>
          </p:nvPr>
        </p:nvGraphicFramePr>
        <p:xfrm>
          <a:off x="2223294" y="1953798"/>
          <a:ext cx="5189443" cy="2590800"/>
        </p:xfrm>
        <a:graphic>
          <a:graphicData uri="http://schemas.openxmlformats.org/drawingml/2006/table">
            <a:tbl>
              <a:tblPr firstRow="1" bandRow="1">
                <a:tableStyleId>{5C22544A-7EE6-4342-B048-85BDC9FD1C3A}</a:tableStyleId>
              </a:tblPr>
              <a:tblGrid>
                <a:gridCol w="557134">
                  <a:extLst>
                    <a:ext uri="{9D8B030D-6E8A-4147-A177-3AD203B41FA5}">
                      <a16:colId xmlns:a16="http://schemas.microsoft.com/office/drawing/2014/main" val="126016090"/>
                    </a:ext>
                  </a:extLst>
                </a:gridCol>
                <a:gridCol w="627380">
                  <a:extLst>
                    <a:ext uri="{9D8B030D-6E8A-4147-A177-3AD203B41FA5}">
                      <a16:colId xmlns:a16="http://schemas.microsoft.com/office/drawing/2014/main" val="617230418"/>
                    </a:ext>
                  </a:extLst>
                </a:gridCol>
                <a:gridCol w="483827">
                  <a:extLst>
                    <a:ext uri="{9D8B030D-6E8A-4147-A177-3AD203B41FA5}">
                      <a16:colId xmlns:a16="http://schemas.microsoft.com/office/drawing/2014/main" val="2771068455"/>
                    </a:ext>
                  </a:extLst>
                </a:gridCol>
                <a:gridCol w="461271">
                  <a:extLst>
                    <a:ext uri="{9D8B030D-6E8A-4147-A177-3AD203B41FA5}">
                      <a16:colId xmlns:a16="http://schemas.microsoft.com/office/drawing/2014/main" val="3083156255"/>
                    </a:ext>
                  </a:extLst>
                </a:gridCol>
                <a:gridCol w="640080">
                  <a:extLst>
                    <a:ext uri="{9D8B030D-6E8A-4147-A177-3AD203B41FA5}">
                      <a16:colId xmlns:a16="http://schemas.microsoft.com/office/drawing/2014/main" val="1278971539"/>
                    </a:ext>
                  </a:extLst>
                </a:gridCol>
                <a:gridCol w="438715">
                  <a:extLst>
                    <a:ext uri="{9D8B030D-6E8A-4147-A177-3AD203B41FA5}">
                      <a16:colId xmlns:a16="http://schemas.microsoft.com/office/drawing/2014/main" val="3410152991"/>
                    </a:ext>
                  </a:extLst>
                </a:gridCol>
                <a:gridCol w="640080">
                  <a:extLst>
                    <a:ext uri="{9D8B030D-6E8A-4147-A177-3AD203B41FA5}">
                      <a16:colId xmlns:a16="http://schemas.microsoft.com/office/drawing/2014/main" val="3983724679"/>
                    </a:ext>
                  </a:extLst>
                </a:gridCol>
                <a:gridCol w="438715">
                  <a:extLst>
                    <a:ext uri="{9D8B030D-6E8A-4147-A177-3AD203B41FA5}">
                      <a16:colId xmlns:a16="http://schemas.microsoft.com/office/drawing/2014/main" val="580327430"/>
                    </a:ext>
                  </a:extLst>
                </a:gridCol>
                <a:gridCol w="902241">
                  <a:extLst>
                    <a:ext uri="{9D8B030D-6E8A-4147-A177-3AD203B41FA5}">
                      <a16:colId xmlns:a16="http://schemas.microsoft.com/office/drawing/2014/main" val="3591774883"/>
                    </a:ext>
                  </a:extLst>
                </a:gridCol>
              </a:tblGrid>
              <a:tr h="361615">
                <a:tc>
                  <a:txBody>
                    <a:bodyPr/>
                    <a:lstStyle/>
                    <a:p>
                      <a:endParaRPr lang="tr-TR" dirty="0"/>
                    </a:p>
                  </a:txBody>
                  <a:tcPr/>
                </a:tc>
                <a:tc>
                  <a:txBody>
                    <a:bodyPr/>
                    <a:lstStyle/>
                    <a:p>
                      <a:endParaRPr lang="tr-TR" dirty="0"/>
                    </a:p>
                  </a:txBody>
                  <a:tcPr/>
                </a:tc>
                <a:tc>
                  <a:txBody>
                    <a:bodyPr/>
                    <a:lstStyle/>
                    <a:p>
                      <a:r>
                        <a:rPr lang="tr-TR" dirty="0"/>
                        <a:t>x1</a:t>
                      </a:r>
                    </a:p>
                  </a:txBody>
                  <a:tcPr/>
                </a:tc>
                <a:tc>
                  <a:txBody>
                    <a:bodyPr/>
                    <a:lstStyle/>
                    <a:p>
                      <a:r>
                        <a:rPr lang="tr-TR" dirty="0"/>
                        <a:t>x2</a:t>
                      </a:r>
                    </a:p>
                  </a:txBody>
                  <a:tcPr/>
                </a:tc>
                <a:tc>
                  <a:txBody>
                    <a:bodyPr/>
                    <a:lstStyle/>
                    <a:p>
                      <a:r>
                        <a:rPr lang="tr-TR" dirty="0"/>
                        <a:t>x3</a:t>
                      </a:r>
                    </a:p>
                  </a:txBody>
                  <a:tcPr/>
                </a:tc>
                <a:tc>
                  <a:txBody>
                    <a:bodyPr/>
                    <a:lstStyle/>
                    <a:p>
                      <a:r>
                        <a:rPr lang="tr-TR" dirty="0"/>
                        <a:t>s1</a:t>
                      </a:r>
                    </a:p>
                  </a:txBody>
                  <a:tcPr/>
                </a:tc>
                <a:tc>
                  <a:txBody>
                    <a:bodyPr/>
                    <a:lstStyle/>
                    <a:p>
                      <a:r>
                        <a:rPr lang="tr-TR" dirty="0"/>
                        <a:t>s2</a:t>
                      </a:r>
                    </a:p>
                  </a:txBody>
                  <a:tcPr/>
                </a:tc>
                <a:tc>
                  <a:txBody>
                    <a:bodyPr/>
                    <a:lstStyle/>
                    <a:p>
                      <a:r>
                        <a:rPr lang="tr-TR" dirty="0"/>
                        <a:t>s3</a:t>
                      </a:r>
                    </a:p>
                  </a:txBody>
                  <a:tcPr/>
                </a:tc>
                <a:tc>
                  <a:txBody>
                    <a:bodyPr/>
                    <a:lstStyle/>
                    <a:p>
                      <a:endParaRPr lang="tr-TR" dirty="0"/>
                    </a:p>
                  </a:txBody>
                  <a:tcPr/>
                </a:tc>
                <a:extLst>
                  <a:ext uri="{0D108BD9-81ED-4DB2-BD59-A6C34878D82A}">
                    <a16:rowId xmlns:a16="http://schemas.microsoft.com/office/drawing/2014/main" val="702469834"/>
                  </a:ext>
                </a:extLst>
              </a:tr>
              <a:tr h="370840">
                <a:tc>
                  <a:txBody>
                    <a:bodyPr/>
                    <a:lstStyle/>
                    <a:p>
                      <a:r>
                        <a:rPr lang="tr-TR" dirty="0"/>
                        <a:t>0</a:t>
                      </a:r>
                    </a:p>
                  </a:txBody>
                  <a:tcPr/>
                </a:tc>
                <a:tc>
                  <a:txBody>
                    <a:bodyPr/>
                    <a:lstStyle/>
                    <a:p>
                      <a:r>
                        <a:rPr lang="tr-TR" dirty="0">
                          <a:solidFill>
                            <a:srgbClr val="FF0000"/>
                          </a:solidFill>
                        </a:rPr>
                        <a:t>S1</a:t>
                      </a:r>
                    </a:p>
                  </a:txBody>
                  <a:tcPr/>
                </a:tc>
                <a:tc>
                  <a:txBody>
                    <a:bodyPr/>
                    <a:lstStyle/>
                    <a:p>
                      <a:r>
                        <a:rPr lang="tr-TR" dirty="0">
                          <a:solidFill>
                            <a:srgbClr val="FF0000"/>
                          </a:solidFill>
                        </a:rPr>
                        <a:t>-4</a:t>
                      </a:r>
                    </a:p>
                  </a:txBody>
                  <a:tcPr/>
                </a:tc>
                <a:tc>
                  <a:txBody>
                    <a:bodyPr/>
                    <a:lstStyle/>
                    <a:p>
                      <a:r>
                        <a:rPr lang="tr-TR" dirty="0">
                          <a:solidFill>
                            <a:srgbClr val="FF0000"/>
                          </a:solidFill>
                        </a:rPr>
                        <a:t>0</a:t>
                      </a:r>
                    </a:p>
                  </a:txBody>
                  <a:tcPr/>
                </a:tc>
                <a:tc>
                  <a:txBody>
                    <a:bodyPr/>
                    <a:lstStyle/>
                    <a:p>
                      <a:r>
                        <a:rPr lang="tr-TR" dirty="0">
                          <a:solidFill>
                            <a:srgbClr val="FF0000"/>
                          </a:solidFill>
                        </a:rPr>
                        <a:t>-2/3</a:t>
                      </a:r>
                    </a:p>
                  </a:txBody>
                  <a:tcPr/>
                </a:tc>
                <a:tc>
                  <a:txBody>
                    <a:bodyPr/>
                    <a:lstStyle/>
                    <a:p>
                      <a:r>
                        <a:rPr lang="tr-TR" dirty="0">
                          <a:solidFill>
                            <a:srgbClr val="FF0000"/>
                          </a:solidFill>
                        </a:rPr>
                        <a:t>1</a:t>
                      </a:r>
                    </a:p>
                  </a:txBody>
                  <a:tcPr/>
                </a:tc>
                <a:tc>
                  <a:txBody>
                    <a:bodyPr/>
                    <a:lstStyle/>
                    <a:p>
                      <a:r>
                        <a:rPr lang="tr-TR" dirty="0">
                          <a:solidFill>
                            <a:srgbClr val="FF0000"/>
                          </a:solidFill>
                        </a:rPr>
                        <a:t>-1/3</a:t>
                      </a:r>
                    </a:p>
                  </a:txBody>
                  <a:tcPr/>
                </a:tc>
                <a:tc>
                  <a:txBody>
                    <a:bodyPr/>
                    <a:lstStyle/>
                    <a:p>
                      <a:r>
                        <a:rPr lang="tr-TR" dirty="0">
                          <a:solidFill>
                            <a:srgbClr val="FF0000"/>
                          </a:solidFill>
                        </a:rPr>
                        <a:t>0</a:t>
                      </a:r>
                    </a:p>
                  </a:txBody>
                  <a:tcPr/>
                </a:tc>
                <a:tc>
                  <a:txBody>
                    <a:bodyPr/>
                    <a:lstStyle/>
                    <a:p>
                      <a:r>
                        <a:rPr lang="tr-TR" dirty="0">
                          <a:solidFill>
                            <a:srgbClr val="FF0000"/>
                          </a:solidFill>
                        </a:rPr>
                        <a:t>-1</a:t>
                      </a:r>
                    </a:p>
                  </a:txBody>
                  <a:tcPr/>
                </a:tc>
                <a:extLst>
                  <a:ext uri="{0D108BD9-81ED-4DB2-BD59-A6C34878D82A}">
                    <a16:rowId xmlns:a16="http://schemas.microsoft.com/office/drawing/2014/main" val="939594526"/>
                  </a:ext>
                </a:extLst>
              </a:tr>
              <a:tr h="370840">
                <a:tc>
                  <a:txBody>
                    <a:bodyPr/>
                    <a:lstStyle/>
                    <a:p>
                      <a:r>
                        <a:rPr lang="tr-TR" dirty="0"/>
                        <a:t>2</a:t>
                      </a:r>
                    </a:p>
                  </a:txBody>
                  <a:tcPr/>
                </a:tc>
                <a:tc>
                  <a:txBody>
                    <a:bodyPr/>
                    <a:lstStyle/>
                    <a:p>
                      <a:r>
                        <a:rPr lang="tr-TR" dirty="0"/>
                        <a:t>X2</a:t>
                      </a:r>
                    </a:p>
                  </a:txBody>
                  <a:tcPr/>
                </a:tc>
                <a:tc>
                  <a:txBody>
                    <a:bodyPr/>
                    <a:lstStyle/>
                    <a:p>
                      <a:r>
                        <a:rPr lang="tr-TR" dirty="0"/>
                        <a:t>-1</a:t>
                      </a:r>
                    </a:p>
                  </a:txBody>
                  <a:tcPr/>
                </a:tc>
                <a:tc>
                  <a:txBody>
                    <a:bodyPr/>
                    <a:lstStyle/>
                    <a:p>
                      <a:r>
                        <a:rPr lang="tr-TR" dirty="0"/>
                        <a:t>1</a:t>
                      </a:r>
                    </a:p>
                  </a:txBody>
                  <a:tcPr/>
                </a:tc>
                <a:tc>
                  <a:txBody>
                    <a:bodyPr/>
                    <a:lstStyle/>
                    <a:p>
                      <a:r>
                        <a:rPr lang="tr-TR" dirty="0">
                          <a:solidFill>
                            <a:srgbClr val="FF0000"/>
                          </a:solidFill>
                        </a:rPr>
                        <a:t>1/3</a:t>
                      </a:r>
                    </a:p>
                  </a:txBody>
                  <a:tcPr/>
                </a:tc>
                <a:tc>
                  <a:txBody>
                    <a:bodyPr/>
                    <a:lstStyle/>
                    <a:p>
                      <a:r>
                        <a:rPr lang="tr-TR" dirty="0"/>
                        <a:t>0</a:t>
                      </a:r>
                    </a:p>
                  </a:txBody>
                  <a:tcPr/>
                </a:tc>
                <a:tc>
                  <a:txBody>
                    <a:bodyPr/>
                    <a:lstStyle/>
                    <a:p>
                      <a:r>
                        <a:rPr lang="tr-TR" dirty="0"/>
                        <a:t>-1/3</a:t>
                      </a:r>
                    </a:p>
                  </a:txBody>
                  <a:tcPr/>
                </a:tc>
                <a:tc>
                  <a:txBody>
                    <a:bodyPr/>
                    <a:lstStyle/>
                    <a:p>
                      <a:r>
                        <a:rPr lang="tr-TR" dirty="0"/>
                        <a:t>0</a:t>
                      </a:r>
                    </a:p>
                  </a:txBody>
                  <a:tcPr/>
                </a:tc>
                <a:tc>
                  <a:txBody>
                    <a:bodyPr/>
                    <a:lstStyle/>
                    <a:p>
                      <a:r>
                        <a:rPr lang="tr-TR" dirty="0"/>
                        <a:t>2</a:t>
                      </a:r>
                    </a:p>
                  </a:txBody>
                  <a:tcPr/>
                </a:tc>
                <a:extLst>
                  <a:ext uri="{0D108BD9-81ED-4DB2-BD59-A6C34878D82A}">
                    <a16:rowId xmlns:a16="http://schemas.microsoft.com/office/drawing/2014/main" val="3294317690"/>
                  </a:ext>
                </a:extLst>
              </a:tr>
              <a:tr h="370840">
                <a:tc>
                  <a:txBody>
                    <a:bodyPr/>
                    <a:lstStyle/>
                    <a:p>
                      <a:r>
                        <a:rPr lang="tr-TR" dirty="0"/>
                        <a:t>0</a:t>
                      </a:r>
                    </a:p>
                  </a:txBody>
                  <a:tcPr/>
                </a:tc>
                <a:tc>
                  <a:txBody>
                    <a:bodyPr/>
                    <a:lstStyle/>
                    <a:p>
                      <a:r>
                        <a:rPr lang="tr-TR" dirty="0"/>
                        <a:t>S3</a:t>
                      </a:r>
                    </a:p>
                  </a:txBody>
                  <a:tcPr/>
                </a:tc>
                <a:tc>
                  <a:txBody>
                    <a:bodyPr/>
                    <a:lstStyle/>
                    <a:p>
                      <a:r>
                        <a:rPr lang="tr-TR" dirty="0"/>
                        <a:t>2</a:t>
                      </a:r>
                    </a:p>
                  </a:txBody>
                  <a:tcPr/>
                </a:tc>
                <a:tc>
                  <a:txBody>
                    <a:bodyPr/>
                    <a:lstStyle/>
                    <a:p>
                      <a:r>
                        <a:rPr lang="tr-TR" dirty="0"/>
                        <a:t>0</a:t>
                      </a:r>
                    </a:p>
                  </a:txBody>
                  <a:tcPr/>
                </a:tc>
                <a:tc>
                  <a:txBody>
                    <a:bodyPr/>
                    <a:lstStyle/>
                    <a:p>
                      <a:r>
                        <a:rPr lang="tr-TR" dirty="0">
                          <a:solidFill>
                            <a:srgbClr val="FF0000"/>
                          </a:solidFill>
                        </a:rPr>
                        <a:t>2/3</a:t>
                      </a:r>
                    </a:p>
                  </a:txBody>
                  <a:tcPr/>
                </a:tc>
                <a:tc>
                  <a:txBody>
                    <a:bodyPr/>
                    <a:lstStyle/>
                    <a:p>
                      <a:r>
                        <a:rPr lang="tr-TR" dirty="0"/>
                        <a:t>0</a:t>
                      </a:r>
                    </a:p>
                  </a:txBody>
                  <a:tcPr/>
                </a:tc>
                <a:tc>
                  <a:txBody>
                    <a:bodyPr/>
                    <a:lstStyle/>
                    <a:p>
                      <a:r>
                        <a:rPr lang="tr-TR" dirty="0"/>
                        <a:t>1/3</a:t>
                      </a:r>
                    </a:p>
                  </a:txBody>
                  <a:tcPr/>
                </a:tc>
                <a:tc>
                  <a:txBody>
                    <a:bodyPr/>
                    <a:lstStyle/>
                    <a:p>
                      <a:r>
                        <a:rPr lang="tr-TR" dirty="0"/>
                        <a:t>1</a:t>
                      </a:r>
                    </a:p>
                  </a:txBody>
                  <a:tcPr/>
                </a:tc>
                <a:tc>
                  <a:txBody>
                    <a:bodyPr/>
                    <a:lstStyle/>
                    <a:p>
                      <a:r>
                        <a:rPr lang="tr-TR" dirty="0"/>
                        <a:t>1</a:t>
                      </a:r>
                    </a:p>
                  </a:txBody>
                  <a:tcPr/>
                </a:tc>
                <a:extLst>
                  <a:ext uri="{0D108BD9-81ED-4DB2-BD59-A6C34878D82A}">
                    <a16:rowId xmlns:a16="http://schemas.microsoft.com/office/drawing/2014/main" val="1022571908"/>
                  </a:ext>
                </a:extLst>
              </a:tr>
              <a:tr h="370840">
                <a:tc>
                  <a:txBody>
                    <a:bodyPr/>
                    <a:lstStyle/>
                    <a:p>
                      <a:endParaRPr lang="tr-TR" dirty="0"/>
                    </a:p>
                  </a:txBody>
                  <a:tcPr/>
                </a:tc>
                <a:tc>
                  <a:txBody>
                    <a:bodyPr/>
                    <a:lstStyle/>
                    <a:p>
                      <a:r>
                        <a:rPr lang="tr-TR" dirty="0"/>
                        <a:t>c</a:t>
                      </a:r>
                    </a:p>
                  </a:txBody>
                  <a:tcPr/>
                </a:tc>
                <a:tc>
                  <a:txBody>
                    <a:bodyPr/>
                    <a:lstStyle/>
                    <a:p>
                      <a:r>
                        <a:rPr lang="tr-TR" dirty="0"/>
                        <a:t>7</a:t>
                      </a:r>
                    </a:p>
                  </a:txBody>
                  <a:tcPr/>
                </a:tc>
                <a:tc>
                  <a:txBody>
                    <a:bodyPr/>
                    <a:lstStyle/>
                    <a:p>
                      <a:r>
                        <a:rPr lang="tr-TR" dirty="0"/>
                        <a:t>0</a:t>
                      </a:r>
                    </a:p>
                  </a:txBody>
                  <a:tcPr/>
                </a:tc>
                <a:tc>
                  <a:txBody>
                    <a:bodyPr/>
                    <a:lstStyle/>
                    <a:p>
                      <a:r>
                        <a:rPr lang="tr-TR" dirty="0">
                          <a:solidFill>
                            <a:srgbClr val="FF0000"/>
                          </a:solidFill>
                        </a:rPr>
                        <a:t>2/3</a:t>
                      </a:r>
                    </a:p>
                  </a:txBody>
                  <a:tcPr/>
                </a:tc>
                <a:tc>
                  <a:txBody>
                    <a:bodyPr/>
                    <a:lstStyle/>
                    <a:p>
                      <a:r>
                        <a:rPr lang="tr-TR" dirty="0"/>
                        <a:t>0</a:t>
                      </a:r>
                    </a:p>
                  </a:txBody>
                  <a:tcPr/>
                </a:tc>
                <a:tc>
                  <a:txBody>
                    <a:bodyPr/>
                    <a:lstStyle/>
                    <a:p>
                      <a:r>
                        <a:rPr lang="tr-TR" dirty="0"/>
                        <a:t>4/3</a:t>
                      </a:r>
                    </a:p>
                  </a:txBody>
                  <a:tcPr/>
                </a:tc>
                <a:tc>
                  <a:txBody>
                    <a:bodyPr/>
                    <a:lstStyle/>
                    <a:p>
                      <a:r>
                        <a:rPr lang="tr-TR" dirty="0"/>
                        <a:t>0</a:t>
                      </a:r>
                    </a:p>
                  </a:txBody>
                  <a:tcPr/>
                </a:tc>
                <a:tc>
                  <a:txBody>
                    <a:bodyPr/>
                    <a:lstStyle/>
                    <a:p>
                      <a:endParaRPr lang="tr-TR" dirty="0"/>
                    </a:p>
                  </a:txBody>
                  <a:tcPr/>
                </a:tc>
                <a:extLst>
                  <a:ext uri="{0D108BD9-81ED-4DB2-BD59-A6C34878D82A}">
                    <a16:rowId xmlns:a16="http://schemas.microsoft.com/office/drawing/2014/main" val="4123322256"/>
                  </a:ext>
                </a:extLst>
              </a:tr>
              <a:tr h="370840">
                <a:tc>
                  <a:txBody>
                    <a:bodyPr/>
                    <a:lstStyle/>
                    <a:p>
                      <a:endParaRPr lang="tr-TR" dirty="0"/>
                    </a:p>
                  </a:txBody>
                  <a:tcPr/>
                </a:tc>
                <a:tc>
                  <a:txBody>
                    <a:bodyPr/>
                    <a:lstStyle/>
                    <a:p>
                      <a:r>
                        <a:rPr lang="tr-TR" dirty="0"/>
                        <a:t>Z</a:t>
                      </a:r>
                    </a:p>
                  </a:txBody>
                  <a:tcPr/>
                </a:tc>
                <a:tc>
                  <a:txBody>
                    <a:bodyPr/>
                    <a:lstStyle/>
                    <a:p>
                      <a:r>
                        <a:rPr lang="tr-TR" dirty="0"/>
                        <a:t>-2</a:t>
                      </a:r>
                    </a:p>
                  </a:txBody>
                  <a:tcPr/>
                </a:tc>
                <a:tc>
                  <a:txBody>
                    <a:bodyPr/>
                    <a:lstStyle/>
                    <a:p>
                      <a:r>
                        <a:rPr lang="tr-TR" dirty="0"/>
                        <a:t>0</a:t>
                      </a:r>
                    </a:p>
                  </a:txBody>
                  <a:tcPr/>
                </a:tc>
                <a:tc>
                  <a:txBody>
                    <a:bodyPr/>
                    <a:lstStyle/>
                    <a:p>
                      <a:r>
                        <a:rPr lang="tr-TR" dirty="0">
                          <a:solidFill>
                            <a:srgbClr val="FF0000"/>
                          </a:solidFill>
                        </a:rPr>
                        <a:t>1</a:t>
                      </a:r>
                    </a:p>
                  </a:txBody>
                  <a:tcPr/>
                </a:tc>
                <a:tc>
                  <a:txBody>
                    <a:bodyPr/>
                    <a:lstStyle/>
                    <a:p>
                      <a:r>
                        <a:rPr lang="tr-TR" dirty="0"/>
                        <a:t>0</a:t>
                      </a:r>
                    </a:p>
                  </a:txBody>
                  <a:tcPr/>
                </a:tc>
                <a:tc>
                  <a:txBody>
                    <a:bodyPr/>
                    <a:lstStyle/>
                    <a:p>
                      <a:r>
                        <a:rPr lang="tr-TR" dirty="0"/>
                        <a:t>-1</a:t>
                      </a:r>
                    </a:p>
                  </a:txBody>
                  <a:tcPr/>
                </a:tc>
                <a:tc>
                  <a:txBody>
                    <a:bodyPr/>
                    <a:lstStyle/>
                    <a:p>
                      <a:r>
                        <a:rPr lang="tr-TR" dirty="0"/>
                        <a:t>0</a:t>
                      </a:r>
                    </a:p>
                  </a:txBody>
                  <a:tcPr/>
                </a:tc>
                <a:tc>
                  <a:txBody>
                    <a:bodyPr/>
                    <a:lstStyle/>
                    <a:p>
                      <a:endParaRPr lang="tr-TR" dirty="0"/>
                    </a:p>
                  </a:txBody>
                  <a:tcPr/>
                </a:tc>
                <a:extLst>
                  <a:ext uri="{0D108BD9-81ED-4DB2-BD59-A6C34878D82A}">
                    <a16:rowId xmlns:a16="http://schemas.microsoft.com/office/drawing/2014/main" val="2551400976"/>
                  </a:ext>
                </a:extLst>
              </a:tr>
              <a:tr h="370840">
                <a:tc>
                  <a:txBody>
                    <a:bodyPr/>
                    <a:lstStyle/>
                    <a:p>
                      <a:endParaRPr lang="tr-TR" dirty="0"/>
                    </a:p>
                  </a:txBody>
                  <a:tcPr/>
                </a:tc>
                <a:tc>
                  <a:txBody>
                    <a:bodyPr/>
                    <a:lstStyle/>
                    <a:p>
                      <a:r>
                        <a:rPr lang="tr-TR" dirty="0"/>
                        <a:t>C-Z</a:t>
                      </a:r>
                    </a:p>
                  </a:txBody>
                  <a:tcPr/>
                </a:tc>
                <a:tc>
                  <a:txBody>
                    <a:bodyPr/>
                    <a:lstStyle/>
                    <a:p>
                      <a:r>
                        <a:rPr lang="tr-TR" dirty="0"/>
                        <a:t>5</a:t>
                      </a:r>
                    </a:p>
                  </a:txBody>
                  <a:tcPr/>
                </a:tc>
                <a:tc>
                  <a:txBody>
                    <a:bodyPr/>
                    <a:lstStyle/>
                    <a:p>
                      <a:r>
                        <a:rPr lang="tr-TR" dirty="0"/>
                        <a:t>0</a:t>
                      </a:r>
                    </a:p>
                  </a:txBody>
                  <a:tcPr/>
                </a:tc>
                <a:tc>
                  <a:txBody>
                    <a:bodyPr/>
                    <a:lstStyle/>
                    <a:p>
                      <a:r>
                        <a:rPr lang="tr-TR" dirty="0">
                          <a:solidFill>
                            <a:srgbClr val="FF0000"/>
                          </a:solidFill>
                        </a:rPr>
                        <a:t>1/3</a:t>
                      </a:r>
                    </a:p>
                  </a:txBody>
                  <a:tcPr/>
                </a:tc>
                <a:tc>
                  <a:txBody>
                    <a:bodyPr/>
                    <a:lstStyle/>
                    <a:p>
                      <a:r>
                        <a:rPr lang="tr-TR" dirty="0"/>
                        <a:t>0</a:t>
                      </a:r>
                    </a:p>
                  </a:txBody>
                  <a:tcPr/>
                </a:tc>
                <a:tc>
                  <a:txBody>
                    <a:bodyPr/>
                    <a:lstStyle/>
                    <a:p>
                      <a:r>
                        <a:rPr lang="tr-TR" dirty="0"/>
                        <a:t>2/3</a:t>
                      </a:r>
                    </a:p>
                  </a:txBody>
                  <a:tcPr/>
                </a:tc>
                <a:tc>
                  <a:txBody>
                    <a:bodyPr/>
                    <a:lstStyle/>
                    <a:p>
                      <a:r>
                        <a:rPr lang="tr-TR" dirty="0"/>
                        <a:t>0</a:t>
                      </a:r>
                    </a:p>
                  </a:txBody>
                  <a:tcPr/>
                </a:tc>
                <a:tc>
                  <a:txBody>
                    <a:bodyPr/>
                    <a:lstStyle/>
                    <a:p>
                      <a:endParaRPr lang="tr-TR" dirty="0"/>
                    </a:p>
                  </a:txBody>
                  <a:tcPr/>
                </a:tc>
                <a:extLst>
                  <a:ext uri="{0D108BD9-81ED-4DB2-BD59-A6C34878D82A}">
                    <a16:rowId xmlns:a16="http://schemas.microsoft.com/office/drawing/2014/main" val="3705644638"/>
                  </a:ext>
                </a:extLst>
              </a:tr>
            </a:tbl>
          </a:graphicData>
        </a:graphic>
      </p:graphicFrame>
      <p:sp>
        <p:nvSpPr>
          <p:cNvPr id="7" name="TextBox 6">
            <a:extLst>
              <a:ext uri="{FF2B5EF4-FFF2-40B4-BE49-F238E27FC236}">
                <a16:creationId xmlns:a16="http://schemas.microsoft.com/office/drawing/2014/main" id="{AAA76FB8-CE1C-BAAD-1FA9-AEFFCB17569C}"/>
              </a:ext>
            </a:extLst>
          </p:cNvPr>
          <p:cNvSpPr txBox="1"/>
          <p:nvPr/>
        </p:nvSpPr>
        <p:spPr>
          <a:xfrm>
            <a:off x="2051720" y="4802008"/>
            <a:ext cx="6284418" cy="646331"/>
          </a:xfrm>
          <a:prstGeom prst="rect">
            <a:avLst/>
          </a:prstGeom>
          <a:noFill/>
        </p:spPr>
        <p:txBody>
          <a:bodyPr wrap="square" rtlCol="0">
            <a:spAutoFit/>
          </a:bodyPr>
          <a:lstStyle/>
          <a:p>
            <a:r>
              <a:rPr lang="tr-TR" dirty="0" err="1"/>
              <a:t>Min</a:t>
            </a:r>
            <a:r>
              <a:rPr lang="tr-TR" dirty="0"/>
              <a:t> = {|c1=7/-4|, |c3=2/3/-2/3|, |cs2=4/3/-1/3|} = x3 girecek</a:t>
            </a:r>
          </a:p>
        </p:txBody>
      </p:sp>
      <p:sp>
        <p:nvSpPr>
          <p:cNvPr id="8" name="TextBox 1">
            <a:extLst>
              <a:ext uri="{FF2B5EF4-FFF2-40B4-BE49-F238E27FC236}">
                <a16:creationId xmlns:a16="http://schemas.microsoft.com/office/drawing/2014/main" id="{53D2F0C6-8F2C-0D4A-6D2B-5068AACE5E24}"/>
              </a:ext>
            </a:extLst>
          </p:cNvPr>
          <p:cNvSpPr txBox="1"/>
          <p:nvPr/>
        </p:nvSpPr>
        <p:spPr>
          <a:xfrm>
            <a:off x="1997900" y="5739727"/>
            <a:ext cx="5604419" cy="369332"/>
          </a:xfrm>
          <a:prstGeom prst="rect">
            <a:avLst/>
          </a:prstGeom>
          <a:noFill/>
        </p:spPr>
        <p:txBody>
          <a:bodyPr wrap="none" rtlCol="0">
            <a:spAutoFit/>
          </a:bodyPr>
          <a:lstStyle/>
          <a:p>
            <a:r>
              <a:rPr lang="tr-TR" dirty="0" err="1"/>
              <a:t>Min</a:t>
            </a:r>
            <a:r>
              <a:rPr lang="tr-TR" dirty="0"/>
              <a:t> ={|5/-4|, |(1/3)/(-2/3)|,|(2/3)/(-1/3)|} x3 girer  </a:t>
            </a:r>
          </a:p>
        </p:txBody>
      </p:sp>
      <p:sp>
        <p:nvSpPr>
          <p:cNvPr id="9" name="Metin kutusu 8">
            <a:extLst>
              <a:ext uri="{FF2B5EF4-FFF2-40B4-BE49-F238E27FC236}">
                <a16:creationId xmlns:a16="http://schemas.microsoft.com/office/drawing/2014/main" id="{B6D790D3-A8EB-17B1-77FD-76E489B0D9AF}"/>
              </a:ext>
            </a:extLst>
          </p:cNvPr>
          <p:cNvSpPr txBox="1"/>
          <p:nvPr/>
        </p:nvSpPr>
        <p:spPr>
          <a:xfrm>
            <a:off x="3566767" y="5314914"/>
            <a:ext cx="675185" cy="369332"/>
          </a:xfrm>
          <a:prstGeom prst="rect">
            <a:avLst/>
          </a:prstGeom>
          <a:noFill/>
        </p:spPr>
        <p:txBody>
          <a:bodyPr wrap="none" rtlCol="0">
            <a:spAutoFit/>
          </a:bodyPr>
          <a:lstStyle/>
          <a:p>
            <a:r>
              <a:rPr lang="tr-TR" dirty="0"/>
              <a:t>veya</a:t>
            </a:r>
          </a:p>
        </p:txBody>
      </p:sp>
    </p:spTree>
    <p:extLst>
      <p:ext uri="{BB962C8B-B14F-4D97-AF65-F5344CB8AC3E}">
        <p14:creationId xmlns:p14="http://schemas.microsoft.com/office/powerpoint/2010/main" val="26482049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B428D09-91BB-C9DF-46D1-CE8721EB22C8}"/>
              </a:ext>
            </a:extLst>
          </p:cNvPr>
          <p:cNvSpPr>
            <a:spLocks noGrp="1"/>
          </p:cNvSpPr>
          <p:nvPr>
            <p:ph type="title"/>
          </p:nvPr>
        </p:nvSpPr>
        <p:spPr/>
        <p:txBody>
          <a:bodyPr/>
          <a:lstStyle/>
          <a:p>
            <a:r>
              <a:rPr lang="tr-TR" dirty="0"/>
              <a:t>Optimum Tablo</a:t>
            </a:r>
          </a:p>
        </p:txBody>
      </p:sp>
      <p:graphicFrame>
        <p:nvGraphicFramePr>
          <p:cNvPr id="4" name="Table 3">
            <a:extLst>
              <a:ext uri="{FF2B5EF4-FFF2-40B4-BE49-F238E27FC236}">
                <a16:creationId xmlns:a16="http://schemas.microsoft.com/office/drawing/2014/main" id="{843F4081-D428-D8DB-4CAF-1DFADF428589}"/>
              </a:ext>
            </a:extLst>
          </p:cNvPr>
          <p:cNvGraphicFramePr>
            <a:graphicFrameLocks noGrp="1"/>
          </p:cNvGraphicFramePr>
          <p:nvPr>
            <p:extLst>
              <p:ext uri="{D42A27DB-BD31-4B8C-83A1-F6EECF244321}">
                <p14:modId xmlns:p14="http://schemas.microsoft.com/office/powerpoint/2010/main" val="1751956899"/>
              </p:ext>
            </p:extLst>
          </p:nvPr>
        </p:nvGraphicFramePr>
        <p:xfrm>
          <a:off x="1619672" y="2492896"/>
          <a:ext cx="5330066" cy="2225040"/>
        </p:xfrm>
        <a:graphic>
          <a:graphicData uri="http://schemas.openxmlformats.org/drawingml/2006/table">
            <a:tbl>
              <a:tblPr firstRow="1" bandRow="1">
                <a:tableStyleId>{5C22544A-7EE6-4342-B048-85BDC9FD1C3A}</a:tableStyleId>
              </a:tblPr>
              <a:tblGrid>
                <a:gridCol w="558918">
                  <a:extLst>
                    <a:ext uri="{9D8B030D-6E8A-4147-A177-3AD203B41FA5}">
                      <a16:colId xmlns:a16="http://schemas.microsoft.com/office/drawing/2014/main" val="3372898288"/>
                    </a:ext>
                  </a:extLst>
                </a:gridCol>
                <a:gridCol w="627380">
                  <a:extLst>
                    <a:ext uri="{9D8B030D-6E8A-4147-A177-3AD203B41FA5}">
                      <a16:colId xmlns:a16="http://schemas.microsoft.com/office/drawing/2014/main" val="617230418"/>
                    </a:ext>
                  </a:extLst>
                </a:gridCol>
                <a:gridCol w="485376">
                  <a:extLst>
                    <a:ext uri="{9D8B030D-6E8A-4147-A177-3AD203B41FA5}">
                      <a16:colId xmlns:a16="http://schemas.microsoft.com/office/drawing/2014/main" val="2771068455"/>
                    </a:ext>
                  </a:extLst>
                </a:gridCol>
                <a:gridCol w="462748">
                  <a:extLst>
                    <a:ext uri="{9D8B030D-6E8A-4147-A177-3AD203B41FA5}">
                      <a16:colId xmlns:a16="http://schemas.microsoft.com/office/drawing/2014/main" val="3083156255"/>
                    </a:ext>
                  </a:extLst>
                </a:gridCol>
                <a:gridCol w="570233">
                  <a:extLst>
                    <a:ext uri="{9D8B030D-6E8A-4147-A177-3AD203B41FA5}">
                      <a16:colId xmlns:a16="http://schemas.microsoft.com/office/drawing/2014/main" val="1278971539"/>
                    </a:ext>
                  </a:extLst>
                </a:gridCol>
                <a:gridCol w="640080">
                  <a:extLst>
                    <a:ext uri="{9D8B030D-6E8A-4147-A177-3AD203B41FA5}">
                      <a16:colId xmlns:a16="http://schemas.microsoft.com/office/drawing/2014/main" val="3410152991"/>
                    </a:ext>
                  </a:extLst>
                </a:gridCol>
                <a:gridCol w="640080">
                  <a:extLst>
                    <a:ext uri="{9D8B030D-6E8A-4147-A177-3AD203B41FA5}">
                      <a16:colId xmlns:a16="http://schemas.microsoft.com/office/drawing/2014/main" val="3983724679"/>
                    </a:ext>
                  </a:extLst>
                </a:gridCol>
                <a:gridCol w="440120">
                  <a:extLst>
                    <a:ext uri="{9D8B030D-6E8A-4147-A177-3AD203B41FA5}">
                      <a16:colId xmlns:a16="http://schemas.microsoft.com/office/drawing/2014/main" val="580327430"/>
                    </a:ext>
                  </a:extLst>
                </a:gridCol>
                <a:gridCol w="905131">
                  <a:extLst>
                    <a:ext uri="{9D8B030D-6E8A-4147-A177-3AD203B41FA5}">
                      <a16:colId xmlns:a16="http://schemas.microsoft.com/office/drawing/2014/main" val="3591774883"/>
                    </a:ext>
                  </a:extLst>
                </a:gridCol>
              </a:tblGrid>
              <a:tr h="370840">
                <a:tc>
                  <a:txBody>
                    <a:bodyPr/>
                    <a:lstStyle/>
                    <a:p>
                      <a:endParaRPr lang="tr-TR" dirty="0"/>
                    </a:p>
                  </a:txBody>
                  <a:tcPr/>
                </a:tc>
                <a:tc>
                  <a:txBody>
                    <a:bodyPr/>
                    <a:lstStyle/>
                    <a:p>
                      <a:endParaRPr lang="tr-TR" dirty="0"/>
                    </a:p>
                  </a:txBody>
                  <a:tcPr/>
                </a:tc>
                <a:tc>
                  <a:txBody>
                    <a:bodyPr/>
                    <a:lstStyle/>
                    <a:p>
                      <a:r>
                        <a:rPr lang="tr-TR" dirty="0"/>
                        <a:t>x1</a:t>
                      </a:r>
                    </a:p>
                  </a:txBody>
                  <a:tcPr/>
                </a:tc>
                <a:tc>
                  <a:txBody>
                    <a:bodyPr/>
                    <a:lstStyle/>
                    <a:p>
                      <a:r>
                        <a:rPr lang="tr-TR" dirty="0"/>
                        <a:t>x2</a:t>
                      </a:r>
                    </a:p>
                  </a:txBody>
                  <a:tcPr/>
                </a:tc>
                <a:tc>
                  <a:txBody>
                    <a:bodyPr/>
                    <a:lstStyle/>
                    <a:p>
                      <a:r>
                        <a:rPr lang="tr-TR" dirty="0"/>
                        <a:t>x3</a:t>
                      </a:r>
                    </a:p>
                  </a:txBody>
                  <a:tcPr/>
                </a:tc>
                <a:tc>
                  <a:txBody>
                    <a:bodyPr/>
                    <a:lstStyle/>
                    <a:p>
                      <a:r>
                        <a:rPr lang="tr-TR" dirty="0"/>
                        <a:t>s1</a:t>
                      </a:r>
                    </a:p>
                  </a:txBody>
                  <a:tcPr/>
                </a:tc>
                <a:tc>
                  <a:txBody>
                    <a:bodyPr/>
                    <a:lstStyle/>
                    <a:p>
                      <a:r>
                        <a:rPr lang="tr-TR" dirty="0"/>
                        <a:t>s2</a:t>
                      </a:r>
                    </a:p>
                  </a:txBody>
                  <a:tcPr/>
                </a:tc>
                <a:tc>
                  <a:txBody>
                    <a:bodyPr/>
                    <a:lstStyle/>
                    <a:p>
                      <a:r>
                        <a:rPr lang="tr-TR" dirty="0"/>
                        <a:t>s3</a:t>
                      </a:r>
                    </a:p>
                  </a:txBody>
                  <a:tcPr/>
                </a:tc>
                <a:tc>
                  <a:txBody>
                    <a:bodyPr/>
                    <a:lstStyle/>
                    <a:p>
                      <a:endParaRPr lang="tr-TR" dirty="0"/>
                    </a:p>
                  </a:txBody>
                  <a:tcPr/>
                </a:tc>
                <a:extLst>
                  <a:ext uri="{0D108BD9-81ED-4DB2-BD59-A6C34878D82A}">
                    <a16:rowId xmlns:a16="http://schemas.microsoft.com/office/drawing/2014/main" val="702469834"/>
                  </a:ext>
                </a:extLst>
              </a:tr>
              <a:tr h="370840">
                <a:tc>
                  <a:txBody>
                    <a:bodyPr/>
                    <a:lstStyle/>
                    <a:p>
                      <a:r>
                        <a:rPr lang="tr-TR" dirty="0"/>
                        <a:t>1</a:t>
                      </a:r>
                    </a:p>
                  </a:txBody>
                  <a:tcPr/>
                </a:tc>
                <a:tc>
                  <a:txBody>
                    <a:bodyPr/>
                    <a:lstStyle/>
                    <a:p>
                      <a:r>
                        <a:rPr lang="tr-TR" dirty="0"/>
                        <a:t>X3</a:t>
                      </a:r>
                    </a:p>
                  </a:txBody>
                  <a:tcPr/>
                </a:tc>
                <a:tc>
                  <a:txBody>
                    <a:bodyPr/>
                    <a:lstStyle/>
                    <a:p>
                      <a:r>
                        <a:rPr lang="tr-TR" dirty="0"/>
                        <a:t>6</a:t>
                      </a:r>
                    </a:p>
                  </a:txBody>
                  <a:tcPr/>
                </a:tc>
                <a:tc>
                  <a:txBody>
                    <a:bodyPr/>
                    <a:lstStyle/>
                    <a:p>
                      <a:r>
                        <a:rPr lang="tr-TR" dirty="0"/>
                        <a:t>0</a:t>
                      </a:r>
                    </a:p>
                  </a:txBody>
                  <a:tcPr/>
                </a:tc>
                <a:tc>
                  <a:txBody>
                    <a:bodyPr/>
                    <a:lstStyle/>
                    <a:p>
                      <a:r>
                        <a:rPr lang="tr-TR" dirty="0"/>
                        <a:t>1</a:t>
                      </a:r>
                    </a:p>
                  </a:txBody>
                  <a:tcPr/>
                </a:tc>
                <a:tc>
                  <a:txBody>
                    <a:bodyPr/>
                    <a:lstStyle/>
                    <a:p>
                      <a:r>
                        <a:rPr lang="tr-TR" dirty="0"/>
                        <a:t>-3/2</a:t>
                      </a:r>
                    </a:p>
                  </a:txBody>
                  <a:tcPr/>
                </a:tc>
                <a:tc>
                  <a:txBody>
                    <a:bodyPr/>
                    <a:lstStyle/>
                    <a:p>
                      <a:r>
                        <a:rPr lang="tr-TR" dirty="0"/>
                        <a:t>1/2</a:t>
                      </a:r>
                    </a:p>
                  </a:txBody>
                  <a:tcPr/>
                </a:tc>
                <a:tc>
                  <a:txBody>
                    <a:bodyPr/>
                    <a:lstStyle/>
                    <a:p>
                      <a:r>
                        <a:rPr lang="tr-TR" dirty="0"/>
                        <a:t>0</a:t>
                      </a:r>
                    </a:p>
                  </a:txBody>
                  <a:tcPr/>
                </a:tc>
                <a:tc>
                  <a:txBody>
                    <a:bodyPr/>
                    <a:lstStyle/>
                    <a:p>
                      <a:r>
                        <a:rPr lang="tr-TR" dirty="0"/>
                        <a:t>3/2</a:t>
                      </a:r>
                    </a:p>
                  </a:txBody>
                  <a:tcPr/>
                </a:tc>
                <a:extLst>
                  <a:ext uri="{0D108BD9-81ED-4DB2-BD59-A6C34878D82A}">
                    <a16:rowId xmlns:a16="http://schemas.microsoft.com/office/drawing/2014/main" val="939594526"/>
                  </a:ext>
                </a:extLst>
              </a:tr>
              <a:tr h="370840">
                <a:tc>
                  <a:txBody>
                    <a:bodyPr/>
                    <a:lstStyle/>
                    <a:p>
                      <a:r>
                        <a:rPr lang="tr-TR" dirty="0"/>
                        <a:t>2</a:t>
                      </a:r>
                    </a:p>
                  </a:txBody>
                  <a:tcPr/>
                </a:tc>
                <a:tc>
                  <a:txBody>
                    <a:bodyPr/>
                    <a:lstStyle/>
                    <a:p>
                      <a:r>
                        <a:rPr lang="tr-TR" dirty="0"/>
                        <a:t>X2</a:t>
                      </a:r>
                    </a:p>
                  </a:txBody>
                  <a:tcPr/>
                </a:tc>
                <a:tc>
                  <a:txBody>
                    <a:bodyPr/>
                    <a:lstStyle/>
                    <a:p>
                      <a:r>
                        <a:rPr lang="tr-TR" dirty="0"/>
                        <a:t>-3</a:t>
                      </a:r>
                    </a:p>
                  </a:txBody>
                  <a:tcPr/>
                </a:tc>
                <a:tc>
                  <a:txBody>
                    <a:bodyPr/>
                    <a:lstStyle/>
                    <a:p>
                      <a:r>
                        <a:rPr lang="tr-TR" dirty="0"/>
                        <a:t>1</a:t>
                      </a:r>
                    </a:p>
                  </a:txBody>
                  <a:tcPr/>
                </a:tc>
                <a:tc>
                  <a:txBody>
                    <a:bodyPr/>
                    <a:lstStyle/>
                    <a:p>
                      <a:r>
                        <a:rPr lang="tr-TR" dirty="0"/>
                        <a:t>0</a:t>
                      </a:r>
                    </a:p>
                  </a:txBody>
                  <a:tcPr/>
                </a:tc>
                <a:tc>
                  <a:txBody>
                    <a:bodyPr/>
                    <a:lstStyle/>
                    <a:p>
                      <a:r>
                        <a:rPr lang="tr-TR" dirty="0"/>
                        <a:t>1/2</a:t>
                      </a:r>
                    </a:p>
                  </a:txBody>
                  <a:tcPr/>
                </a:tc>
                <a:tc>
                  <a:txBody>
                    <a:bodyPr/>
                    <a:lstStyle/>
                    <a:p>
                      <a:r>
                        <a:rPr lang="tr-TR" dirty="0"/>
                        <a:t>-1/2</a:t>
                      </a:r>
                    </a:p>
                  </a:txBody>
                  <a:tcPr/>
                </a:tc>
                <a:tc>
                  <a:txBody>
                    <a:bodyPr/>
                    <a:lstStyle/>
                    <a:p>
                      <a:r>
                        <a:rPr lang="tr-TR" dirty="0"/>
                        <a:t>0</a:t>
                      </a:r>
                    </a:p>
                  </a:txBody>
                  <a:tcPr/>
                </a:tc>
                <a:tc>
                  <a:txBody>
                    <a:bodyPr/>
                    <a:lstStyle/>
                    <a:p>
                      <a:r>
                        <a:rPr lang="tr-TR" dirty="0"/>
                        <a:t>3/2</a:t>
                      </a:r>
                    </a:p>
                  </a:txBody>
                  <a:tcPr/>
                </a:tc>
                <a:extLst>
                  <a:ext uri="{0D108BD9-81ED-4DB2-BD59-A6C34878D82A}">
                    <a16:rowId xmlns:a16="http://schemas.microsoft.com/office/drawing/2014/main" val="3294317690"/>
                  </a:ext>
                </a:extLst>
              </a:tr>
              <a:tr h="370840">
                <a:tc>
                  <a:txBody>
                    <a:bodyPr/>
                    <a:lstStyle/>
                    <a:p>
                      <a:r>
                        <a:rPr lang="tr-TR" dirty="0"/>
                        <a:t>0</a:t>
                      </a:r>
                    </a:p>
                  </a:txBody>
                  <a:tcPr/>
                </a:tc>
                <a:tc>
                  <a:txBody>
                    <a:bodyPr/>
                    <a:lstStyle/>
                    <a:p>
                      <a:r>
                        <a:rPr lang="tr-TR" dirty="0"/>
                        <a:t>s3</a:t>
                      </a:r>
                    </a:p>
                  </a:txBody>
                  <a:tcPr/>
                </a:tc>
                <a:tc>
                  <a:txBody>
                    <a:bodyPr/>
                    <a:lstStyle/>
                    <a:p>
                      <a:r>
                        <a:rPr lang="tr-TR" dirty="0"/>
                        <a:t>-2</a:t>
                      </a:r>
                    </a:p>
                  </a:txBody>
                  <a:tcPr/>
                </a:tc>
                <a:tc>
                  <a:txBody>
                    <a:bodyPr/>
                    <a:lstStyle/>
                    <a:p>
                      <a:r>
                        <a:rPr lang="tr-TR" dirty="0"/>
                        <a:t>0</a:t>
                      </a:r>
                    </a:p>
                  </a:txBody>
                  <a:tcPr/>
                </a:tc>
                <a:tc>
                  <a:txBody>
                    <a:bodyPr/>
                    <a:lstStyle/>
                    <a:p>
                      <a:r>
                        <a:rPr lang="tr-TR" dirty="0"/>
                        <a:t>0</a:t>
                      </a:r>
                    </a:p>
                  </a:txBody>
                  <a:tcPr/>
                </a:tc>
                <a:tc>
                  <a:txBody>
                    <a:bodyPr/>
                    <a:lstStyle/>
                    <a:p>
                      <a:r>
                        <a:rPr lang="tr-TR" dirty="0"/>
                        <a:t>1</a:t>
                      </a:r>
                    </a:p>
                  </a:txBody>
                  <a:tcPr/>
                </a:tc>
                <a:tc>
                  <a:txBody>
                    <a:bodyPr/>
                    <a:lstStyle/>
                    <a:p>
                      <a:r>
                        <a:rPr lang="tr-TR" dirty="0"/>
                        <a:t>0</a:t>
                      </a:r>
                    </a:p>
                  </a:txBody>
                  <a:tcPr/>
                </a:tc>
                <a:tc>
                  <a:txBody>
                    <a:bodyPr/>
                    <a:lstStyle/>
                    <a:p>
                      <a:r>
                        <a:rPr lang="tr-TR" dirty="0"/>
                        <a:t>1</a:t>
                      </a:r>
                    </a:p>
                  </a:txBody>
                  <a:tcPr/>
                </a:tc>
                <a:tc>
                  <a:txBody>
                    <a:bodyPr/>
                    <a:lstStyle/>
                    <a:p>
                      <a:r>
                        <a:rPr lang="tr-TR" dirty="0"/>
                        <a:t>0</a:t>
                      </a:r>
                    </a:p>
                  </a:txBody>
                  <a:tcPr/>
                </a:tc>
                <a:extLst>
                  <a:ext uri="{0D108BD9-81ED-4DB2-BD59-A6C34878D82A}">
                    <a16:rowId xmlns:a16="http://schemas.microsoft.com/office/drawing/2014/main" val="1022571908"/>
                  </a:ext>
                </a:extLst>
              </a:tr>
              <a:tr h="370840">
                <a:tc>
                  <a:txBody>
                    <a:bodyPr/>
                    <a:lstStyle/>
                    <a:p>
                      <a:endParaRPr lang="tr-TR" dirty="0"/>
                    </a:p>
                  </a:txBody>
                  <a:tcPr/>
                </a:tc>
                <a:tc>
                  <a:txBody>
                    <a:bodyPr/>
                    <a:lstStyle/>
                    <a:p>
                      <a:r>
                        <a:rPr lang="tr-TR" dirty="0"/>
                        <a:t>Z</a:t>
                      </a:r>
                    </a:p>
                  </a:txBody>
                  <a:tcPr/>
                </a:tc>
                <a:tc>
                  <a:txBody>
                    <a:bodyPr/>
                    <a:lstStyle/>
                    <a:p>
                      <a:r>
                        <a:rPr lang="tr-TR" dirty="0"/>
                        <a:t>0</a:t>
                      </a:r>
                    </a:p>
                  </a:txBody>
                  <a:tcPr/>
                </a:tc>
                <a:tc>
                  <a:txBody>
                    <a:bodyPr/>
                    <a:lstStyle/>
                    <a:p>
                      <a:r>
                        <a:rPr lang="tr-TR" dirty="0"/>
                        <a:t>0</a:t>
                      </a:r>
                    </a:p>
                  </a:txBody>
                  <a:tcPr/>
                </a:tc>
                <a:tc>
                  <a:txBody>
                    <a:bodyPr/>
                    <a:lstStyle/>
                    <a:p>
                      <a:r>
                        <a:rPr lang="tr-TR" dirty="0"/>
                        <a:t>0</a:t>
                      </a:r>
                    </a:p>
                  </a:txBody>
                  <a:tcPr/>
                </a:tc>
                <a:tc>
                  <a:txBody>
                    <a:bodyPr/>
                    <a:lstStyle/>
                    <a:p>
                      <a:r>
                        <a:rPr lang="tr-TR" dirty="0"/>
                        <a:t>3/2</a:t>
                      </a:r>
                    </a:p>
                  </a:txBody>
                  <a:tcPr/>
                </a:tc>
                <a:tc>
                  <a:txBody>
                    <a:bodyPr/>
                    <a:lstStyle/>
                    <a:p>
                      <a:r>
                        <a:rPr lang="tr-TR" dirty="0"/>
                        <a:t>-1/2</a:t>
                      </a:r>
                    </a:p>
                  </a:txBody>
                  <a:tcPr/>
                </a:tc>
                <a:tc>
                  <a:txBody>
                    <a:bodyPr/>
                    <a:lstStyle/>
                    <a:p>
                      <a:r>
                        <a:rPr lang="tr-TR" dirty="0"/>
                        <a:t>0</a:t>
                      </a:r>
                    </a:p>
                  </a:txBody>
                  <a:tcPr/>
                </a:tc>
                <a:tc>
                  <a:txBody>
                    <a:bodyPr/>
                    <a:lstStyle/>
                    <a:p>
                      <a:endParaRPr lang="tr-TR" dirty="0"/>
                    </a:p>
                  </a:txBody>
                  <a:tcPr/>
                </a:tc>
                <a:extLst>
                  <a:ext uri="{0D108BD9-81ED-4DB2-BD59-A6C34878D82A}">
                    <a16:rowId xmlns:a16="http://schemas.microsoft.com/office/drawing/2014/main" val="4123322256"/>
                  </a:ext>
                </a:extLst>
              </a:tr>
              <a:tr h="370840">
                <a:tc>
                  <a:txBody>
                    <a:bodyPr/>
                    <a:lstStyle/>
                    <a:p>
                      <a:endParaRPr lang="tr-TR" dirty="0"/>
                    </a:p>
                  </a:txBody>
                  <a:tcPr/>
                </a:tc>
                <a:tc>
                  <a:txBody>
                    <a:bodyPr/>
                    <a:lstStyle/>
                    <a:p>
                      <a:r>
                        <a:rPr lang="tr-TR" dirty="0"/>
                        <a:t>C-Z</a:t>
                      </a:r>
                    </a:p>
                  </a:txBody>
                  <a:tcPr/>
                </a:tc>
                <a:tc>
                  <a:txBody>
                    <a:bodyPr/>
                    <a:lstStyle/>
                    <a:p>
                      <a:r>
                        <a:rPr lang="tr-TR" dirty="0"/>
                        <a:t>3</a:t>
                      </a:r>
                    </a:p>
                  </a:txBody>
                  <a:tcPr/>
                </a:tc>
                <a:tc>
                  <a:txBody>
                    <a:bodyPr/>
                    <a:lstStyle/>
                    <a:p>
                      <a:r>
                        <a:rPr lang="tr-TR" dirty="0"/>
                        <a:t>0</a:t>
                      </a:r>
                    </a:p>
                  </a:txBody>
                  <a:tcPr/>
                </a:tc>
                <a:tc>
                  <a:txBody>
                    <a:bodyPr/>
                    <a:lstStyle/>
                    <a:p>
                      <a:r>
                        <a:rPr lang="tr-TR" dirty="0"/>
                        <a:t>0</a:t>
                      </a:r>
                    </a:p>
                  </a:txBody>
                  <a:tcPr/>
                </a:tc>
                <a:tc>
                  <a:txBody>
                    <a:bodyPr/>
                    <a:lstStyle/>
                    <a:p>
                      <a:r>
                        <a:rPr lang="tr-TR" dirty="0"/>
                        <a:t>1/2</a:t>
                      </a:r>
                    </a:p>
                  </a:txBody>
                  <a:tcPr/>
                </a:tc>
                <a:tc>
                  <a:txBody>
                    <a:bodyPr/>
                    <a:lstStyle/>
                    <a:p>
                      <a:r>
                        <a:rPr lang="tr-TR" dirty="0"/>
                        <a:t>1/2</a:t>
                      </a:r>
                    </a:p>
                  </a:txBody>
                  <a:tcPr/>
                </a:tc>
                <a:tc>
                  <a:txBody>
                    <a:bodyPr/>
                    <a:lstStyle/>
                    <a:p>
                      <a:r>
                        <a:rPr lang="tr-TR" dirty="0"/>
                        <a:t>0</a:t>
                      </a:r>
                    </a:p>
                  </a:txBody>
                  <a:tcPr/>
                </a:tc>
                <a:tc>
                  <a:txBody>
                    <a:bodyPr/>
                    <a:lstStyle/>
                    <a:p>
                      <a:endParaRPr lang="tr-TR" dirty="0"/>
                    </a:p>
                  </a:txBody>
                  <a:tcPr/>
                </a:tc>
                <a:extLst>
                  <a:ext uri="{0D108BD9-81ED-4DB2-BD59-A6C34878D82A}">
                    <a16:rowId xmlns:a16="http://schemas.microsoft.com/office/drawing/2014/main" val="2551400976"/>
                  </a:ext>
                </a:extLst>
              </a:tr>
            </a:tbl>
          </a:graphicData>
        </a:graphic>
      </p:graphicFrame>
    </p:spTree>
    <p:extLst>
      <p:ext uri="{BB962C8B-B14F-4D97-AF65-F5344CB8AC3E}">
        <p14:creationId xmlns:p14="http://schemas.microsoft.com/office/powerpoint/2010/main" val="26998021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4AFC0A59-6B84-B3D3-E14B-AB62A183B44C}"/>
              </a:ext>
            </a:extLst>
          </p:cNvPr>
          <p:cNvSpPr>
            <a:spLocks noGrp="1"/>
          </p:cNvSpPr>
          <p:nvPr>
            <p:ph type="ctrTitle"/>
          </p:nvPr>
        </p:nvSpPr>
        <p:spPr>
          <a:xfrm>
            <a:off x="564900" y="2276872"/>
            <a:ext cx="8399588" cy="1585337"/>
          </a:xfrm>
        </p:spPr>
        <p:txBody>
          <a:bodyPr/>
          <a:lstStyle/>
          <a:p>
            <a:r>
              <a:rPr lang="tr-TR" dirty="0">
                <a:solidFill>
                  <a:srgbClr val="EA6131"/>
                </a:solidFill>
              </a:rPr>
              <a:t>Y</a:t>
            </a:r>
            <a:r>
              <a:rPr lang="tr-TR" dirty="0"/>
              <a:t>apay De</a:t>
            </a:r>
            <a:r>
              <a:rPr lang="tr-TR" dirty="0">
                <a:solidFill>
                  <a:srgbClr val="EA6131"/>
                </a:solidFill>
              </a:rPr>
              <a:t>ğ</a:t>
            </a:r>
            <a:r>
              <a:rPr lang="tr-TR" dirty="0"/>
              <a:t>işken </a:t>
            </a:r>
            <a:r>
              <a:rPr lang="tr-TR" dirty="0">
                <a:solidFill>
                  <a:srgbClr val="EA6131"/>
                </a:solidFill>
              </a:rPr>
              <a:t>E</a:t>
            </a:r>
            <a:r>
              <a:rPr lang="tr-TR" dirty="0"/>
              <a:t>liminasyonu</a:t>
            </a:r>
          </a:p>
        </p:txBody>
      </p:sp>
    </p:spTree>
    <p:extLst>
      <p:ext uri="{BB962C8B-B14F-4D97-AF65-F5344CB8AC3E}">
        <p14:creationId xmlns:p14="http://schemas.microsoft.com/office/powerpoint/2010/main" val="21385893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6E8CA4DF-764E-A73D-AA66-F9FF8F7FF3C9}"/>
              </a:ext>
            </a:extLst>
          </p:cNvPr>
          <p:cNvSpPr>
            <a:spLocks noGrp="1"/>
          </p:cNvSpPr>
          <p:nvPr>
            <p:ph idx="1"/>
          </p:nvPr>
        </p:nvSpPr>
        <p:spPr/>
        <p:txBody>
          <a:bodyPr/>
          <a:lstStyle/>
          <a:p>
            <a:endParaRPr lang="tr-TR" dirty="0"/>
          </a:p>
        </p:txBody>
      </p:sp>
      <p:sp>
        <p:nvSpPr>
          <p:cNvPr id="3" name="Başlık 2">
            <a:extLst>
              <a:ext uri="{FF2B5EF4-FFF2-40B4-BE49-F238E27FC236}">
                <a16:creationId xmlns:a16="http://schemas.microsoft.com/office/drawing/2014/main" id="{E458D497-E762-C03C-EC93-0160414C0CD6}"/>
              </a:ext>
            </a:extLst>
          </p:cNvPr>
          <p:cNvSpPr>
            <a:spLocks noGrp="1"/>
          </p:cNvSpPr>
          <p:nvPr>
            <p:ph type="title"/>
          </p:nvPr>
        </p:nvSpPr>
        <p:spPr/>
        <p:txBody>
          <a:bodyPr/>
          <a:lstStyle/>
          <a:p>
            <a:r>
              <a:rPr lang="tr-TR"/>
              <a:t>Kısıt Yönlerini Değiştirme</a:t>
            </a:r>
          </a:p>
        </p:txBody>
      </p:sp>
      <p:sp>
        <p:nvSpPr>
          <p:cNvPr id="4" name="Rectangle 2">
            <a:extLst>
              <a:ext uri="{FF2B5EF4-FFF2-40B4-BE49-F238E27FC236}">
                <a16:creationId xmlns:a16="http://schemas.microsoft.com/office/drawing/2014/main" id="{D6F978B8-3ECB-DD89-26FA-5A394663FF5C}"/>
              </a:ext>
            </a:extLst>
          </p:cNvPr>
          <p:cNvSpPr/>
          <p:nvPr/>
        </p:nvSpPr>
        <p:spPr>
          <a:xfrm>
            <a:off x="843280" y="1863636"/>
            <a:ext cx="6096000" cy="1200329"/>
          </a:xfrm>
          <a:prstGeom prst="rect">
            <a:avLst/>
          </a:prstGeom>
        </p:spPr>
        <p:txBody>
          <a:bodyPr>
            <a:spAutoFit/>
          </a:bodyPr>
          <a:lstStyle/>
          <a:p>
            <a:r>
              <a:rPr lang="tr-TR" dirty="0" err="1">
                <a:solidFill>
                  <a:srgbClr val="231A09"/>
                </a:solidFill>
                <a:latin typeface="+mj-lt"/>
              </a:rPr>
              <a:t>Min</a:t>
            </a:r>
            <a:r>
              <a:rPr lang="tr-TR" dirty="0">
                <a:solidFill>
                  <a:srgbClr val="231A09"/>
                </a:solidFill>
                <a:latin typeface="+mj-lt"/>
              </a:rPr>
              <a:t> </a:t>
            </a:r>
            <a:r>
              <a:rPr lang="tr-TR" i="1" dirty="0">
                <a:solidFill>
                  <a:srgbClr val="231A09"/>
                </a:solidFill>
                <a:latin typeface="+mj-lt"/>
              </a:rPr>
              <a:t>z =</a:t>
            </a:r>
            <a:r>
              <a:rPr lang="tr-TR" dirty="0">
                <a:solidFill>
                  <a:srgbClr val="231A09"/>
                </a:solidFill>
                <a:latin typeface="+mj-lt"/>
              </a:rPr>
              <a:t> </a:t>
            </a:r>
            <a:r>
              <a:rPr lang="tr-TR" i="1" dirty="0">
                <a:solidFill>
                  <a:srgbClr val="231A09"/>
                </a:solidFill>
                <a:latin typeface="+mj-lt"/>
              </a:rPr>
              <a:t>x</a:t>
            </a:r>
            <a:r>
              <a:rPr lang="tr-TR" dirty="0">
                <a:solidFill>
                  <a:srgbClr val="231A09"/>
                </a:solidFill>
                <a:latin typeface="+mj-lt"/>
              </a:rPr>
              <a:t>1  + 2</a:t>
            </a:r>
            <a:r>
              <a:rPr lang="tr-TR" i="1" dirty="0">
                <a:solidFill>
                  <a:srgbClr val="231A09"/>
                </a:solidFill>
                <a:latin typeface="+mj-lt"/>
              </a:rPr>
              <a:t>x</a:t>
            </a:r>
            <a:r>
              <a:rPr lang="tr-TR" dirty="0">
                <a:solidFill>
                  <a:srgbClr val="231A09"/>
                </a:solidFill>
                <a:latin typeface="+mj-lt"/>
              </a:rPr>
              <a:t>2</a:t>
            </a:r>
          </a:p>
          <a:p>
            <a:r>
              <a:rPr lang="tr-TR" dirty="0">
                <a:solidFill>
                  <a:srgbClr val="231A09"/>
                </a:solidFill>
                <a:latin typeface="+mj-lt"/>
              </a:rPr>
              <a:t>s.t. </a:t>
            </a:r>
            <a:r>
              <a:rPr lang="tr-TR" i="1" dirty="0">
                <a:solidFill>
                  <a:srgbClr val="231A09"/>
                </a:solidFill>
                <a:latin typeface="+mj-lt"/>
              </a:rPr>
              <a:t>x</a:t>
            </a:r>
            <a:r>
              <a:rPr lang="tr-TR" dirty="0">
                <a:solidFill>
                  <a:srgbClr val="231A09"/>
                </a:solidFill>
                <a:latin typeface="+mj-lt"/>
              </a:rPr>
              <a:t>1 + 2</a:t>
            </a:r>
            <a:r>
              <a:rPr lang="tr-TR" i="1" dirty="0">
                <a:solidFill>
                  <a:srgbClr val="231A09"/>
                </a:solidFill>
                <a:latin typeface="+mj-lt"/>
              </a:rPr>
              <a:t>x</a:t>
            </a:r>
            <a:r>
              <a:rPr lang="tr-TR" dirty="0">
                <a:solidFill>
                  <a:srgbClr val="231A09"/>
                </a:solidFill>
                <a:latin typeface="+mj-lt"/>
              </a:rPr>
              <a:t>2  + </a:t>
            </a:r>
            <a:r>
              <a:rPr lang="tr-TR" i="1" dirty="0">
                <a:solidFill>
                  <a:srgbClr val="231A09"/>
                </a:solidFill>
                <a:latin typeface="+mj-lt"/>
              </a:rPr>
              <a:t>x</a:t>
            </a:r>
            <a:r>
              <a:rPr lang="tr-TR" dirty="0">
                <a:solidFill>
                  <a:srgbClr val="231A09"/>
                </a:solidFill>
                <a:latin typeface="+mj-lt"/>
              </a:rPr>
              <a:t>3  ≥ 4</a:t>
            </a:r>
          </a:p>
          <a:p>
            <a:r>
              <a:rPr lang="tr-TR" dirty="0">
                <a:solidFill>
                  <a:srgbClr val="FFFAE7"/>
                </a:solidFill>
                <a:latin typeface="+mj-lt"/>
              </a:rPr>
              <a:t>s.t. </a:t>
            </a:r>
            <a:r>
              <a:rPr lang="tr-TR" dirty="0">
                <a:solidFill>
                  <a:srgbClr val="231A09"/>
                </a:solidFill>
                <a:latin typeface="+mj-lt"/>
              </a:rPr>
              <a:t>2</a:t>
            </a:r>
            <a:r>
              <a:rPr lang="tr-TR" i="1" dirty="0">
                <a:solidFill>
                  <a:srgbClr val="231A09"/>
                </a:solidFill>
                <a:latin typeface="+mj-lt"/>
              </a:rPr>
              <a:t>x</a:t>
            </a:r>
            <a:r>
              <a:rPr lang="tr-TR" dirty="0">
                <a:solidFill>
                  <a:srgbClr val="231A09"/>
                </a:solidFill>
                <a:latin typeface="+mj-lt"/>
              </a:rPr>
              <a:t>1  + </a:t>
            </a:r>
            <a:r>
              <a:rPr lang="tr-TR" i="1" dirty="0">
                <a:solidFill>
                  <a:srgbClr val="231A09"/>
                </a:solidFill>
                <a:latin typeface="+mj-lt"/>
              </a:rPr>
              <a:t>x</a:t>
            </a:r>
            <a:r>
              <a:rPr lang="tr-TR" dirty="0">
                <a:solidFill>
                  <a:srgbClr val="231A09"/>
                </a:solidFill>
                <a:latin typeface="+mj-lt"/>
              </a:rPr>
              <a:t>2  - </a:t>
            </a:r>
            <a:r>
              <a:rPr lang="tr-TR" i="1" dirty="0">
                <a:solidFill>
                  <a:srgbClr val="231A09"/>
                </a:solidFill>
                <a:latin typeface="+mj-lt"/>
              </a:rPr>
              <a:t>x</a:t>
            </a:r>
            <a:r>
              <a:rPr lang="tr-TR" dirty="0">
                <a:solidFill>
                  <a:srgbClr val="231A09"/>
                </a:solidFill>
                <a:latin typeface="+mj-lt"/>
              </a:rPr>
              <a:t>3 ≥ 6</a:t>
            </a:r>
          </a:p>
          <a:p>
            <a:r>
              <a:rPr lang="tr-TR" dirty="0">
                <a:solidFill>
                  <a:srgbClr val="FFFAE7"/>
                </a:solidFill>
                <a:latin typeface="+mj-lt"/>
              </a:rPr>
              <a:t>s.t. 2 2 </a:t>
            </a:r>
            <a:r>
              <a:rPr lang="tr-TR" i="1" dirty="0">
                <a:solidFill>
                  <a:srgbClr val="231A09"/>
                </a:solidFill>
                <a:latin typeface="+mj-lt"/>
              </a:rPr>
              <a:t>x</a:t>
            </a:r>
            <a:r>
              <a:rPr lang="tr-TR" dirty="0">
                <a:solidFill>
                  <a:srgbClr val="231A09"/>
                </a:solidFill>
                <a:latin typeface="+mj-lt"/>
              </a:rPr>
              <a:t>1, </a:t>
            </a:r>
            <a:r>
              <a:rPr lang="tr-TR" i="1" dirty="0">
                <a:solidFill>
                  <a:srgbClr val="231A09"/>
                </a:solidFill>
                <a:latin typeface="+mj-lt"/>
              </a:rPr>
              <a:t>x</a:t>
            </a:r>
            <a:r>
              <a:rPr lang="tr-TR" dirty="0">
                <a:solidFill>
                  <a:srgbClr val="231A09"/>
                </a:solidFill>
                <a:latin typeface="+mj-lt"/>
              </a:rPr>
              <a:t>2, </a:t>
            </a:r>
            <a:r>
              <a:rPr lang="tr-TR" i="1" dirty="0">
                <a:solidFill>
                  <a:srgbClr val="231A09"/>
                </a:solidFill>
                <a:latin typeface="+mj-lt"/>
              </a:rPr>
              <a:t>x</a:t>
            </a:r>
            <a:r>
              <a:rPr lang="tr-TR" dirty="0">
                <a:solidFill>
                  <a:srgbClr val="231A09"/>
                </a:solidFill>
                <a:latin typeface="+mj-lt"/>
              </a:rPr>
              <a:t>3 ≥ 0</a:t>
            </a:r>
            <a:endParaRPr lang="tr-TR" dirty="0">
              <a:latin typeface="+mj-lt"/>
            </a:endParaRPr>
          </a:p>
        </p:txBody>
      </p:sp>
      <p:sp>
        <p:nvSpPr>
          <p:cNvPr id="5" name="Rectangle 2">
            <a:extLst>
              <a:ext uri="{FF2B5EF4-FFF2-40B4-BE49-F238E27FC236}">
                <a16:creationId xmlns:a16="http://schemas.microsoft.com/office/drawing/2014/main" id="{2BDCBD4B-AB52-BA8C-D997-D0CB81979B76}"/>
              </a:ext>
            </a:extLst>
          </p:cNvPr>
          <p:cNvSpPr/>
          <p:nvPr/>
        </p:nvSpPr>
        <p:spPr>
          <a:xfrm>
            <a:off x="894259" y="3873319"/>
            <a:ext cx="2165573" cy="1200329"/>
          </a:xfrm>
          <a:prstGeom prst="rect">
            <a:avLst/>
          </a:prstGeom>
        </p:spPr>
        <p:txBody>
          <a:bodyPr wrap="square">
            <a:spAutoFit/>
          </a:bodyPr>
          <a:lstStyle/>
          <a:p>
            <a:r>
              <a:rPr lang="tr-TR" dirty="0" err="1">
                <a:latin typeface="+mj-lt"/>
              </a:rPr>
              <a:t>Min</a:t>
            </a:r>
            <a:r>
              <a:rPr lang="tr-TR" dirty="0">
                <a:latin typeface="+mj-lt"/>
              </a:rPr>
              <a:t> </a:t>
            </a:r>
            <a:r>
              <a:rPr lang="tr-TR" i="1" dirty="0">
                <a:latin typeface="+mj-lt"/>
              </a:rPr>
              <a:t>z =</a:t>
            </a:r>
            <a:r>
              <a:rPr lang="tr-TR" dirty="0">
                <a:latin typeface="+mj-lt"/>
              </a:rPr>
              <a:t> </a:t>
            </a:r>
            <a:r>
              <a:rPr lang="tr-TR" i="1" dirty="0">
                <a:latin typeface="+mj-lt"/>
              </a:rPr>
              <a:t>x</a:t>
            </a:r>
            <a:r>
              <a:rPr lang="tr-TR" dirty="0">
                <a:latin typeface="+mj-lt"/>
              </a:rPr>
              <a:t>1  + 2</a:t>
            </a:r>
            <a:r>
              <a:rPr lang="tr-TR" i="1" dirty="0">
                <a:latin typeface="+mj-lt"/>
              </a:rPr>
              <a:t>x</a:t>
            </a:r>
            <a:r>
              <a:rPr lang="tr-TR" dirty="0">
                <a:latin typeface="+mj-lt"/>
              </a:rPr>
              <a:t>2</a:t>
            </a:r>
          </a:p>
          <a:p>
            <a:r>
              <a:rPr lang="tr-TR" i="1" dirty="0">
                <a:latin typeface="+mj-lt"/>
              </a:rPr>
              <a:t>-x</a:t>
            </a:r>
            <a:r>
              <a:rPr lang="tr-TR" dirty="0">
                <a:latin typeface="+mj-lt"/>
              </a:rPr>
              <a:t>1 - 2</a:t>
            </a:r>
            <a:r>
              <a:rPr lang="tr-TR" i="1" dirty="0">
                <a:latin typeface="+mj-lt"/>
              </a:rPr>
              <a:t>x</a:t>
            </a:r>
            <a:r>
              <a:rPr lang="tr-TR" dirty="0">
                <a:latin typeface="+mj-lt"/>
              </a:rPr>
              <a:t>2  - </a:t>
            </a:r>
            <a:r>
              <a:rPr lang="tr-TR" i="1" dirty="0">
                <a:latin typeface="+mj-lt"/>
              </a:rPr>
              <a:t>x</a:t>
            </a:r>
            <a:r>
              <a:rPr lang="tr-TR" dirty="0">
                <a:latin typeface="+mj-lt"/>
              </a:rPr>
              <a:t>3  ≤ -4</a:t>
            </a:r>
          </a:p>
          <a:p>
            <a:r>
              <a:rPr lang="tr-TR" dirty="0">
                <a:latin typeface="+mj-lt"/>
              </a:rPr>
              <a:t>-2</a:t>
            </a:r>
            <a:r>
              <a:rPr lang="tr-TR" i="1" dirty="0">
                <a:latin typeface="+mj-lt"/>
              </a:rPr>
              <a:t>x</a:t>
            </a:r>
            <a:r>
              <a:rPr lang="tr-TR" dirty="0">
                <a:latin typeface="+mj-lt"/>
              </a:rPr>
              <a:t>1  - </a:t>
            </a:r>
            <a:r>
              <a:rPr lang="tr-TR" i="1" dirty="0">
                <a:latin typeface="+mj-lt"/>
              </a:rPr>
              <a:t>x</a:t>
            </a:r>
            <a:r>
              <a:rPr lang="tr-TR" dirty="0">
                <a:latin typeface="+mj-lt"/>
              </a:rPr>
              <a:t>2  + </a:t>
            </a:r>
            <a:r>
              <a:rPr lang="tr-TR" i="1" dirty="0">
                <a:latin typeface="+mj-lt"/>
              </a:rPr>
              <a:t>x</a:t>
            </a:r>
            <a:r>
              <a:rPr lang="tr-TR" dirty="0">
                <a:latin typeface="+mj-lt"/>
              </a:rPr>
              <a:t>3 ≤ -6</a:t>
            </a:r>
          </a:p>
          <a:p>
            <a:r>
              <a:rPr lang="tr-TR" i="1" dirty="0">
                <a:latin typeface="+mj-lt"/>
              </a:rPr>
              <a:t>x</a:t>
            </a:r>
            <a:r>
              <a:rPr lang="tr-TR" dirty="0">
                <a:latin typeface="+mj-lt"/>
              </a:rPr>
              <a:t>1, </a:t>
            </a:r>
            <a:r>
              <a:rPr lang="tr-TR" i="1" dirty="0">
                <a:latin typeface="+mj-lt"/>
              </a:rPr>
              <a:t>x</a:t>
            </a:r>
            <a:r>
              <a:rPr lang="tr-TR" dirty="0">
                <a:latin typeface="+mj-lt"/>
              </a:rPr>
              <a:t>2, </a:t>
            </a:r>
            <a:r>
              <a:rPr lang="tr-TR" i="1" dirty="0">
                <a:latin typeface="+mj-lt"/>
              </a:rPr>
              <a:t>x</a:t>
            </a:r>
            <a:r>
              <a:rPr lang="tr-TR" dirty="0">
                <a:latin typeface="+mj-lt"/>
              </a:rPr>
              <a:t>3 ≥ 0</a:t>
            </a:r>
          </a:p>
        </p:txBody>
      </p:sp>
      <p:sp>
        <p:nvSpPr>
          <p:cNvPr id="6" name="Rectangle 2">
            <a:extLst>
              <a:ext uri="{FF2B5EF4-FFF2-40B4-BE49-F238E27FC236}">
                <a16:creationId xmlns:a16="http://schemas.microsoft.com/office/drawing/2014/main" id="{9C5F779F-042B-0A15-4E67-4F7132DEDAEA}"/>
              </a:ext>
            </a:extLst>
          </p:cNvPr>
          <p:cNvSpPr/>
          <p:nvPr/>
        </p:nvSpPr>
        <p:spPr>
          <a:xfrm>
            <a:off x="4791281" y="3925627"/>
            <a:ext cx="2949071" cy="1200329"/>
          </a:xfrm>
          <a:prstGeom prst="rect">
            <a:avLst/>
          </a:prstGeom>
        </p:spPr>
        <p:txBody>
          <a:bodyPr wrap="square">
            <a:spAutoFit/>
          </a:bodyPr>
          <a:lstStyle/>
          <a:p>
            <a:r>
              <a:rPr lang="tr-TR" dirty="0" err="1">
                <a:latin typeface="+mj-lt"/>
              </a:rPr>
              <a:t>Min</a:t>
            </a:r>
            <a:r>
              <a:rPr lang="tr-TR" dirty="0">
                <a:latin typeface="+mj-lt"/>
              </a:rPr>
              <a:t> </a:t>
            </a:r>
            <a:r>
              <a:rPr lang="tr-TR" i="1" dirty="0">
                <a:latin typeface="+mj-lt"/>
              </a:rPr>
              <a:t>z =</a:t>
            </a:r>
            <a:r>
              <a:rPr lang="tr-TR" dirty="0">
                <a:latin typeface="+mj-lt"/>
              </a:rPr>
              <a:t> </a:t>
            </a:r>
            <a:r>
              <a:rPr lang="tr-TR" i="1" dirty="0">
                <a:latin typeface="+mj-lt"/>
              </a:rPr>
              <a:t>x</a:t>
            </a:r>
            <a:r>
              <a:rPr lang="tr-TR" dirty="0">
                <a:latin typeface="+mj-lt"/>
              </a:rPr>
              <a:t>1  + 2</a:t>
            </a:r>
            <a:r>
              <a:rPr lang="tr-TR" i="1" dirty="0">
                <a:latin typeface="+mj-lt"/>
              </a:rPr>
              <a:t>x</a:t>
            </a:r>
            <a:r>
              <a:rPr lang="tr-TR" dirty="0">
                <a:latin typeface="+mj-lt"/>
              </a:rPr>
              <a:t>2</a:t>
            </a:r>
          </a:p>
          <a:p>
            <a:r>
              <a:rPr lang="tr-TR" i="1" dirty="0">
                <a:latin typeface="+mj-lt"/>
              </a:rPr>
              <a:t>-x</a:t>
            </a:r>
            <a:r>
              <a:rPr lang="tr-TR" dirty="0">
                <a:latin typeface="+mj-lt"/>
              </a:rPr>
              <a:t>1 - 2</a:t>
            </a:r>
            <a:r>
              <a:rPr lang="tr-TR" i="1" dirty="0">
                <a:latin typeface="+mj-lt"/>
              </a:rPr>
              <a:t>x</a:t>
            </a:r>
            <a:r>
              <a:rPr lang="tr-TR" dirty="0">
                <a:latin typeface="+mj-lt"/>
              </a:rPr>
              <a:t>2  - </a:t>
            </a:r>
            <a:r>
              <a:rPr lang="tr-TR" i="1" dirty="0">
                <a:latin typeface="+mj-lt"/>
              </a:rPr>
              <a:t>x</a:t>
            </a:r>
            <a:r>
              <a:rPr lang="tr-TR" dirty="0">
                <a:latin typeface="+mj-lt"/>
              </a:rPr>
              <a:t>3  + S1 = -4</a:t>
            </a:r>
          </a:p>
          <a:p>
            <a:r>
              <a:rPr lang="tr-TR" dirty="0">
                <a:latin typeface="+mj-lt"/>
              </a:rPr>
              <a:t>-2</a:t>
            </a:r>
            <a:r>
              <a:rPr lang="tr-TR" i="1" dirty="0">
                <a:latin typeface="+mj-lt"/>
              </a:rPr>
              <a:t>x</a:t>
            </a:r>
            <a:r>
              <a:rPr lang="tr-TR" dirty="0">
                <a:latin typeface="+mj-lt"/>
              </a:rPr>
              <a:t>1  - </a:t>
            </a:r>
            <a:r>
              <a:rPr lang="tr-TR" i="1" dirty="0">
                <a:latin typeface="+mj-lt"/>
              </a:rPr>
              <a:t>x</a:t>
            </a:r>
            <a:r>
              <a:rPr lang="tr-TR" dirty="0">
                <a:latin typeface="+mj-lt"/>
              </a:rPr>
              <a:t>2  + </a:t>
            </a:r>
            <a:r>
              <a:rPr lang="tr-TR" i="1" dirty="0">
                <a:latin typeface="+mj-lt"/>
              </a:rPr>
              <a:t>x</a:t>
            </a:r>
            <a:r>
              <a:rPr lang="tr-TR" dirty="0">
                <a:latin typeface="+mj-lt"/>
              </a:rPr>
              <a:t>3 + S2 = -6</a:t>
            </a:r>
          </a:p>
          <a:p>
            <a:r>
              <a:rPr lang="tr-TR" i="1" dirty="0">
                <a:latin typeface="+mj-lt"/>
              </a:rPr>
              <a:t>x</a:t>
            </a:r>
            <a:r>
              <a:rPr lang="tr-TR" dirty="0">
                <a:latin typeface="+mj-lt"/>
              </a:rPr>
              <a:t>1, </a:t>
            </a:r>
            <a:r>
              <a:rPr lang="tr-TR" i="1" dirty="0">
                <a:latin typeface="+mj-lt"/>
              </a:rPr>
              <a:t>x</a:t>
            </a:r>
            <a:r>
              <a:rPr lang="tr-TR" dirty="0">
                <a:latin typeface="+mj-lt"/>
              </a:rPr>
              <a:t>2, </a:t>
            </a:r>
            <a:r>
              <a:rPr lang="tr-TR" i="1" dirty="0">
                <a:latin typeface="+mj-lt"/>
              </a:rPr>
              <a:t>x</a:t>
            </a:r>
            <a:r>
              <a:rPr lang="tr-TR" dirty="0">
                <a:latin typeface="+mj-lt"/>
              </a:rPr>
              <a:t>3 ≥ 0</a:t>
            </a:r>
          </a:p>
        </p:txBody>
      </p:sp>
      <p:sp>
        <p:nvSpPr>
          <p:cNvPr id="7" name="Ok: Aşağı 6">
            <a:extLst>
              <a:ext uri="{FF2B5EF4-FFF2-40B4-BE49-F238E27FC236}">
                <a16:creationId xmlns:a16="http://schemas.microsoft.com/office/drawing/2014/main" id="{7DE1BED2-FFAD-DC3A-04EA-2362478964C1}"/>
              </a:ext>
            </a:extLst>
          </p:cNvPr>
          <p:cNvSpPr/>
          <p:nvPr/>
        </p:nvSpPr>
        <p:spPr>
          <a:xfrm>
            <a:off x="1763688" y="3199088"/>
            <a:ext cx="484632" cy="5388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Ok: Sağ 7">
            <a:extLst>
              <a:ext uri="{FF2B5EF4-FFF2-40B4-BE49-F238E27FC236}">
                <a16:creationId xmlns:a16="http://schemas.microsoft.com/office/drawing/2014/main" id="{68910052-1885-603A-4AF3-9C7D6619E174}"/>
              </a:ext>
            </a:extLst>
          </p:cNvPr>
          <p:cNvSpPr/>
          <p:nvPr/>
        </p:nvSpPr>
        <p:spPr>
          <a:xfrm>
            <a:off x="3558555" y="4230585"/>
            <a:ext cx="587166"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0665637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o 4">
            <a:extLst>
              <a:ext uri="{FF2B5EF4-FFF2-40B4-BE49-F238E27FC236}">
                <a16:creationId xmlns:a16="http://schemas.microsoft.com/office/drawing/2014/main" id="{459D3C4D-34D0-305B-638A-71F3FA2304BE}"/>
              </a:ext>
            </a:extLst>
          </p:cNvPr>
          <p:cNvGraphicFramePr>
            <a:graphicFrameLocks noGrp="1"/>
          </p:cNvGraphicFramePr>
          <p:nvPr>
            <p:ph idx="1"/>
            <p:extLst>
              <p:ext uri="{D42A27DB-BD31-4B8C-83A1-F6EECF244321}">
                <p14:modId xmlns:p14="http://schemas.microsoft.com/office/powerpoint/2010/main" val="3337720912"/>
              </p:ext>
            </p:extLst>
          </p:nvPr>
        </p:nvGraphicFramePr>
        <p:xfrm>
          <a:off x="395288" y="1484313"/>
          <a:ext cx="8402632" cy="1854200"/>
        </p:xfrm>
        <a:graphic>
          <a:graphicData uri="http://schemas.openxmlformats.org/drawingml/2006/table">
            <a:tbl>
              <a:tblPr firstRow="1" bandRow="1">
                <a:tableStyleId>{5C22544A-7EE6-4342-B048-85BDC9FD1C3A}</a:tableStyleId>
              </a:tblPr>
              <a:tblGrid>
                <a:gridCol w="1050329">
                  <a:extLst>
                    <a:ext uri="{9D8B030D-6E8A-4147-A177-3AD203B41FA5}">
                      <a16:colId xmlns:a16="http://schemas.microsoft.com/office/drawing/2014/main" val="882837876"/>
                    </a:ext>
                  </a:extLst>
                </a:gridCol>
                <a:gridCol w="1050329">
                  <a:extLst>
                    <a:ext uri="{9D8B030D-6E8A-4147-A177-3AD203B41FA5}">
                      <a16:colId xmlns:a16="http://schemas.microsoft.com/office/drawing/2014/main" val="3252880924"/>
                    </a:ext>
                  </a:extLst>
                </a:gridCol>
                <a:gridCol w="1050329">
                  <a:extLst>
                    <a:ext uri="{9D8B030D-6E8A-4147-A177-3AD203B41FA5}">
                      <a16:colId xmlns:a16="http://schemas.microsoft.com/office/drawing/2014/main" val="2317806358"/>
                    </a:ext>
                  </a:extLst>
                </a:gridCol>
                <a:gridCol w="1050329">
                  <a:extLst>
                    <a:ext uri="{9D8B030D-6E8A-4147-A177-3AD203B41FA5}">
                      <a16:colId xmlns:a16="http://schemas.microsoft.com/office/drawing/2014/main" val="4027571026"/>
                    </a:ext>
                  </a:extLst>
                </a:gridCol>
                <a:gridCol w="1050329">
                  <a:extLst>
                    <a:ext uri="{9D8B030D-6E8A-4147-A177-3AD203B41FA5}">
                      <a16:colId xmlns:a16="http://schemas.microsoft.com/office/drawing/2014/main" val="3681875721"/>
                    </a:ext>
                  </a:extLst>
                </a:gridCol>
                <a:gridCol w="1050329">
                  <a:extLst>
                    <a:ext uri="{9D8B030D-6E8A-4147-A177-3AD203B41FA5}">
                      <a16:colId xmlns:a16="http://schemas.microsoft.com/office/drawing/2014/main" val="2172872349"/>
                    </a:ext>
                  </a:extLst>
                </a:gridCol>
                <a:gridCol w="1050329">
                  <a:extLst>
                    <a:ext uri="{9D8B030D-6E8A-4147-A177-3AD203B41FA5}">
                      <a16:colId xmlns:a16="http://schemas.microsoft.com/office/drawing/2014/main" val="2976255562"/>
                    </a:ext>
                  </a:extLst>
                </a:gridCol>
                <a:gridCol w="1050329">
                  <a:extLst>
                    <a:ext uri="{9D8B030D-6E8A-4147-A177-3AD203B41FA5}">
                      <a16:colId xmlns:a16="http://schemas.microsoft.com/office/drawing/2014/main" val="1988323565"/>
                    </a:ext>
                  </a:extLst>
                </a:gridCol>
              </a:tblGrid>
              <a:tr h="370840">
                <a:tc>
                  <a:txBody>
                    <a:bodyPr/>
                    <a:lstStyle/>
                    <a:p>
                      <a:endParaRPr lang="tr-TR"/>
                    </a:p>
                  </a:txBody>
                  <a:tcPr/>
                </a:tc>
                <a:tc>
                  <a:txBody>
                    <a:bodyPr/>
                    <a:lstStyle/>
                    <a:p>
                      <a:endParaRPr lang="tr-TR"/>
                    </a:p>
                  </a:txBody>
                  <a:tcPr/>
                </a:tc>
                <a:tc>
                  <a:txBody>
                    <a:bodyPr/>
                    <a:lstStyle/>
                    <a:p>
                      <a:r>
                        <a:rPr lang="tr-TR"/>
                        <a:t>X1</a:t>
                      </a:r>
                    </a:p>
                  </a:txBody>
                  <a:tcPr/>
                </a:tc>
                <a:tc>
                  <a:txBody>
                    <a:bodyPr/>
                    <a:lstStyle/>
                    <a:p>
                      <a:r>
                        <a:rPr lang="tr-TR"/>
                        <a:t>x2</a:t>
                      </a:r>
                    </a:p>
                  </a:txBody>
                  <a:tcPr/>
                </a:tc>
                <a:tc>
                  <a:txBody>
                    <a:bodyPr/>
                    <a:lstStyle/>
                    <a:p>
                      <a:r>
                        <a:rPr lang="tr-TR"/>
                        <a:t>x3</a:t>
                      </a:r>
                    </a:p>
                  </a:txBody>
                  <a:tcPr/>
                </a:tc>
                <a:tc>
                  <a:txBody>
                    <a:bodyPr/>
                    <a:lstStyle/>
                    <a:p>
                      <a:r>
                        <a:rPr lang="tr-TR"/>
                        <a:t>s1</a:t>
                      </a:r>
                    </a:p>
                  </a:txBody>
                  <a:tcPr/>
                </a:tc>
                <a:tc>
                  <a:txBody>
                    <a:bodyPr/>
                    <a:lstStyle/>
                    <a:p>
                      <a:r>
                        <a:rPr lang="tr-TR"/>
                        <a:t>s2</a:t>
                      </a:r>
                    </a:p>
                  </a:txBody>
                  <a:tcPr/>
                </a:tc>
                <a:tc>
                  <a:txBody>
                    <a:bodyPr/>
                    <a:lstStyle/>
                    <a:p>
                      <a:endParaRPr lang="tr-TR"/>
                    </a:p>
                  </a:txBody>
                  <a:tcPr/>
                </a:tc>
                <a:extLst>
                  <a:ext uri="{0D108BD9-81ED-4DB2-BD59-A6C34878D82A}">
                    <a16:rowId xmlns:a16="http://schemas.microsoft.com/office/drawing/2014/main" val="1912657599"/>
                  </a:ext>
                </a:extLst>
              </a:tr>
              <a:tr h="370840">
                <a:tc>
                  <a:txBody>
                    <a:bodyPr/>
                    <a:lstStyle/>
                    <a:p>
                      <a:r>
                        <a:rPr lang="tr-TR"/>
                        <a:t>0</a:t>
                      </a:r>
                    </a:p>
                  </a:txBody>
                  <a:tcPr/>
                </a:tc>
                <a:tc>
                  <a:txBody>
                    <a:bodyPr/>
                    <a:lstStyle/>
                    <a:p>
                      <a:r>
                        <a:rPr lang="tr-TR"/>
                        <a:t>S1</a:t>
                      </a:r>
                    </a:p>
                  </a:txBody>
                  <a:tcPr/>
                </a:tc>
                <a:tc>
                  <a:txBody>
                    <a:bodyPr/>
                    <a:lstStyle/>
                    <a:p>
                      <a:r>
                        <a:rPr lang="tr-TR"/>
                        <a:t>-1</a:t>
                      </a:r>
                    </a:p>
                  </a:txBody>
                  <a:tcPr/>
                </a:tc>
                <a:tc>
                  <a:txBody>
                    <a:bodyPr/>
                    <a:lstStyle/>
                    <a:p>
                      <a:r>
                        <a:rPr lang="tr-TR"/>
                        <a:t>-2</a:t>
                      </a:r>
                    </a:p>
                  </a:txBody>
                  <a:tcPr/>
                </a:tc>
                <a:tc>
                  <a:txBody>
                    <a:bodyPr/>
                    <a:lstStyle/>
                    <a:p>
                      <a:r>
                        <a:rPr lang="tr-TR"/>
                        <a:t>-1</a:t>
                      </a:r>
                    </a:p>
                  </a:txBody>
                  <a:tcPr/>
                </a:tc>
                <a:tc>
                  <a:txBody>
                    <a:bodyPr/>
                    <a:lstStyle/>
                    <a:p>
                      <a:r>
                        <a:rPr lang="tr-TR"/>
                        <a:t>1</a:t>
                      </a:r>
                    </a:p>
                  </a:txBody>
                  <a:tcPr/>
                </a:tc>
                <a:tc>
                  <a:txBody>
                    <a:bodyPr/>
                    <a:lstStyle/>
                    <a:p>
                      <a:r>
                        <a:rPr lang="tr-TR"/>
                        <a:t>0</a:t>
                      </a:r>
                    </a:p>
                  </a:txBody>
                  <a:tcPr/>
                </a:tc>
                <a:tc>
                  <a:txBody>
                    <a:bodyPr/>
                    <a:lstStyle/>
                    <a:p>
                      <a:r>
                        <a:rPr lang="tr-TR"/>
                        <a:t>-4</a:t>
                      </a:r>
                    </a:p>
                  </a:txBody>
                  <a:tcPr/>
                </a:tc>
                <a:extLst>
                  <a:ext uri="{0D108BD9-81ED-4DB2-BD59-A6C34878D82A}">
                    <a16:rowId xmlns:a16="http://schemas.microsoft.com/office/drawing/2014/main" val="1610805571"/>
                  </a:ext>
                </a:extLst>
              </a:tr>
              <a:tr h="370840">
                <a:tc>
                  <a:txBody>
                    <a:bodyPr/>
                    <a:lstStyle/>
                    <a:p>
                      <a:r>
                        <a:rPr lang="tr-TR"/>
                        <a:t>0</a:t>
                      </a:r>
                    </a:p>
                  </a:txBody>
                  <a:tcPr/>
                </a:tc>
                <a:tc>
                  <a:txBody>
                    <a:bodyPr/>
                    <a:lstStyle/>
                    <a:p>
                      <a:r>
                        <a:rPr lang="tr-TR"/>
                        <a:t>S2</a:t>
                      </a:r>
                    </a:p>
                  </a:txBody>
                  <a:tcPr/>
                </a:tc>
                <a:tc>
                  <a:txBody>
                    <a:bodyPr/>
                    <a:lstStyle/>
                    <a:p>
                      <a:r>
                        <a:rPr lang="tr-TR"/>
                        <a:t>-2</a:t>
                      </a:r>
                    </a:p>
                  </a:txBody>
                  <a:tcPr/>
                </a:tc>
                <a:tc>
                  <a:txBody>
                    <a:bodyPr/>
                    <a:lstStyle/>
                    <a:p>
                      <a:r>
                        <a:rPr lang="tr-TR"/>
                        <a:t>-1</a:t>
                      </a:r>
                    </a:p>
                  </a:txBody>
                  <a:tcPr/>
                </a:tc>
                <a:tc>
                  <a:txBody>
                    <a:bodyPr/>
                    <a:lstStyle/>
                    <a:p>
                      <a:r>
                        <a:rPr lang="tr-TR"/>
                        <a:t>1</a:t>
                      </a:r>
                    </a:p>
                  </a:txBody>
                  <a:tcPr/>
                </a:tc>
                <a:tc>
                  <a:txBody>
                    <a:bodyPr/>
                    <a:lstStyle/>
                    <a:p>
                      <a:r>
                        <a:rPr lang="tr-TR"/>
                        <a:t>0</a:t>
                      </a:r>
                    </a:p>
                  </a:txBody>
                  <a:tcPr/>
                </a:tc>
                <a:tc>
                  <a:txBody>
                    <a:bodyPr/>
                    <a:lstStyle/>
                    <a:p>
                      <a:r>
                        <a:rPr lang="tr-TR"/>
                        <a:t>1</a:t>
                      </a:r>
                    </a:p>
                  </a:txBody>
                  <a:tcPr/>
                </a:tc>
                <a:tc>
                  <a:txBody>
                    <a:bodyPr/>
                    <a:lstStyle/>
                    <a:p>
                      <a:r>
                        <a:rPr lang="tr-TR"/>
                        <a:t>-6</a:t>
                      </a:r>
                    </a:p>
                  </a:txBody>
                  <a:tcPr/>
                </a:tc>
                <a:extLst>
                  <a:ext uri="{0D108BD9-81ED-4DB2-BD59-A6C34878D82A}">
                    <a16:rowId xmlns:a16="http://schemas.microsoft.com/office/drawing/2014/main" val="2525987647"/>
                  </a:ext>
                </a:extLst>
              </a:tr>
              <a:tr h="370840">
                <a:tc>
                  <a:txBody>
                    <a:bodyPr/>
                    <a:lstStyle/>
                    <a:p>
                      <a:endParaRPr lang="tr-TR"/>
                    </a:p>
                  </a:txBody>
                  <a:tcPr/>
                </a:tc>
                <a:tc>
                  <a:txBody>
                    <a:bodyPr/>
                    <a:lstStyle/>
                    <a:p>
                      <a:r>
                        <a:rPr lang="tr-TR"/>
                        <a:t>Z</a:t>
                      </a:r>
                    </a:p>
                  </a:txBody>
                  <a:tcPr/>
                </a:tc>
                <a:tc>
                  <a:txBody>
                    <a:bodyPr/>
                    <a:lstStyle/>
                    <a:p>
                      <a:r>
                        <a:rPr lang="tr-TR"/>
                        <a:t>0</a:t>
                      </a:r>
                    </a:p>
                  </a:txBody>
                  <a:tcPr/>
                </a:tc>
                <a:tc>
                  <a:txBody>
                    <a:bodyPr/>
                    <a:lstStyle/>
                    <a:p>
                      <a:r>
                        <a:rPr lang="tr-TR"/>
                        <a:t>0</a:t>
                      </a:r>
                    </a:p>
                  </a:txBody>
                  <a:tcPr/>
                </a:tc>
                <a:tc>
                  <a:txBody>
                    <a:bodyPr/>
                    <a:lstStyle/>
                    <a:p>
                      <a:r>
                        <a:rPr lang="tr-TR"/>
                        <a:t>0</a:t>
                      </a:r>
                    </a:p>
                  </a:txBody>
                  <a:tcPr/>
                </a:tc>
                <a:tc>
                  <a:txBody>
                    <a:bodyPr/>
                    <a:lstStyle/>
                    <a:p>
                      <a:r>
                        <a:rPr lang="tr-TR"/>
                        <a:t>0</a:t>
                      </a:r>
                    </a:p>
                  </a:txBody>
                  <a:tcPr/>
                </a:tc>
                <a:tc>
                  <a:txBody>
                    <a:bodyPr/>
                    <a:lstStyle/>
                    <a:p>
                      <a:r>
                        <a:rPr lang="tr-TR"/>
                        <a:t>0</a:t>
                      </a:r>
                    </a:p>
                  </a:txBody>
                  <a:tcPr/>
                </a:tc>
                <a:tc>
                  <a:txBody>
                    <a:bodyPr/>
                    <a:lstStyle/>
                    <a:p>
                      <a:endParaRPr lang="tr-TR"/>
                    </a:p>
                  </a:txBody>
                  <a:tcPr/>
                </a:tc>
                <a:extLst>
                  <a:ext uri="{0D108BD9-81ED-4DB2-BD59-A6C34878D82A}">
                    <a16:rowId xmlns:a16="http://schemas.microsoft.com/office/drawing/2014/main" val="1893445788"/>
                  </a:ext>
                </a:extLst>
              </a:tr>
              <a:tr h="370840">
                <a:tc>
                  <a:txBody>
                    <a:bodyPr/>
                    <a:lstStyle/>
                    <a:p>
                      <a:endParaRPr lang="tr-TR"/>
                    </a:p>
                  </a:txBody>
                  <a:tcPr/>
                </a:tc>
                <a:tc>
                  <a:txBody>
                    <a:bodyPr/>
                    <a:lstStyle/>
                    <a:p>
                      <a:r>
                        <a:rPr lang="tr-TR"/>
                        <a:t>C-Z</a:t>
                      </a:r>
                    </a:p>
                  </a:txBody>
                  <a:tcPr/>
                </a:tc>
                <a:tc>
                  <a:txBody>
                    <a:bodyPr/>
                    <a:lstStyle/>
                    <a:p>
                      <a:r>
                        <a:rPr lang="tr-TR"/>
                        <a:t>1</a:t>
                      </a:r>
                    </a:p>
                  </a:txBody>
                  <a:tcPr/>
                </a:tc>
                <a:tc>
                  <a:txBody>
                    <a:bodyPr/>
                    <a:lstStyle/>
                    <a:p>
                      <a:r>
                        <a:rPr lang="tr-TR"/>
                        <a:t>2</a:t>
                      </a:r>
                    </a:p>
                  </a:txBody>
                  <a:tcPr/>
                </a:tc>
                <a:tc>
                  <a:txBody>
                    <a:bodyPr/>
                    <a:lstStyle/>
                    <a:p>
                      <a:r>
                        <a:rPr lang="tr-TR"/>
                        <a:t>0</a:t>
                      </a:r>
                    </a:p>
                  </a:txBody>
                  <a:tcPr/>
                </a:tc>
                <a:tc>
                  <a:txBody>
                    <a:bodyPr/>
                    <a:lstStyle/>
                    <a:p>
                      <a:r>
                        <a:rPr lang="tr-TR"/>
                        <a:t>0</a:t>
                      </a:r>
                    </a:p>
                  </a:txBody>
                  <a:tcPr/>
                </a:tc>
                <a:tc>
                  <a:txBody>
                    <a:bodyPr/>
                    <a:lstStyle/>
                    <a:p>
                      <a:r>
                        <a:rPr lang="tr-TR"/>
                        <a:t>0</a:t>
                      </a:r>
                    </a:p>
                  </a:txBody>
                  <a:tcPr/>
                </a:tc>
                <a:tc>
                  <a:txBody>
                    <a:bodyPr/>
                    <a:lstStyle/>
                    <a:p>
                      <a:endParaRPr lang="tr-TR"/>
                    </a:p>
                  </a:txBody>
                  <a:tcPr/>
                </a:tc>
                <a:extLst>
                  <a:ext uri="{0D108BD9-81ED-4DB2-BD59-A6C34878D82A}">
                    <a16:rowId xmlns:a16="http://schemas.microsoft.com/office/drawing/2014/main" val="2525814591"/>
                  </a:ext>
                </a:extLst>
              </a:tr>
            </a:tbl>
          </a:graphicData>
        </a:graphic>
      </p:graphicFrame>
      <p:sp>
        <p:nvSpPr>
          <p:cNvPr id="3" name="Başlık 2">
            <a:extLst>
              <a:ext uri="{FF2B5EF4-FFF2-40B4-BE49-F238E27FC236}">
                <a16:creationId xmlns:a16="http://schemas.microsoft.com/office/drawing/2014/main" id="{942946D6-F3FA-70E0-D066-EC58398D2BF2}"/>
              </a:ext>
            </a:extLst>
          </p:cNvPr>
          <p:cNvSpPr>
            <a:spLocks noGrp="1"/>
          </p:cNvSpPr>
          <p:nvPr>
            <p:ph type="title"/>
          </p:nvPr>
        </p:nvSpPr>
        <p:spPr/>
        <p:txBody>
          <a:bodyPr/>
          <a:lstStyle/>
          <a:p>
            <a:endParaRPr lang="tr-TR"/>
          </a:p>
        </p:txBody>
      </p:sp>
      <p:graphicFrame>
        <p:nvGraphicFramePr>
          <p:cNvPr id="5" name="Tablo 4">
            <a:extLst>
              <a:ext uri="{FF2B5EF4-FFF2-40B4-BE49-F238E27FC236}">
                <a16:creationId xmlns:a16="http://schemas.microsoft.com/office/drawing/2014/main" id="{4A9A4C8F-E1EC-45C1-6F6A-73A7B689F248}"/>
              </a:ext>
            </a:extLst>
          </p:cNvPr>
          <p:cNvGraphicFramePr>
            <a:graphicFrameLocks/>
          </p:cNvGraphicFramePr>
          <p:nvPr>
            <p:extLst>
              <p:ext uri="{D42A27DB-BD31-4B8C-83A1-F6EECF244321}">
                <p14:modId xmlns:p14="http://schemas.microsoft.com/office/powerpoint/2010/main" val="498748779"/>
              </p:ext>
            </p:extLst>
          </p:nvPr>
        </p:nvGraphicFramePr>
        <p:xfrm>
          <a:off x="395288" y="1484313"/>
          <a:ext cx="8402632" cy="1854200"/>
        </p:xfrm>
        <a:graphic>
          <a:graphicData uri="http://schemas.openxmlformats.org/drawingml/2006/table">
            <a:tbl>
              <a:tblPr firstRow="1" bandRow="1">
                <a:tableStyleId>{5C22544A-7EE6-4342-B048-85BDC9FD1C3A}</a:tableStyleId>
              </a:tblPr>
              <a:tblGrid>
                <a:gridCol w="1050329">
                  <a:extLst>
                    <a:ext uri="{9D8B030D-6E8A-4147-A177-3AD203B41FA5}">
                      <a16:colId xmlns:a16="http://schemas.microsoft.com/office/drawing/2014/main" val="882837876"/>
                    </a:ext>
                  </a:extLst>
                </a:gridCol>
                <a:gridCol w="1050329">
                  <a:extLst>
                    <a:ext uri="{9D8B030D-6E8A-4147-A177-3AD203B41FA5}">
                      <a16:colId xmlns:a16="http://schemas.microsoft.com/office/drawing/2014/main" val="3252880924"/>
                    </a:ext>
                  </a:extLst>
                </a:gridCol>
                <a:gridCol w="1050329">
                  <a:extLst>
                    <a:ext uri="{9D8B030D-6E8A-4147-A177-3AD203B41FA5}">
                      <a16:colId xmlns:a16="http://schemas.microsoft.com/office/drawing/2014/main" val="2317806358"/>
                    </a:ext>
                  </a:extLst>
                </a:gridCol>
                <a:gridCol w="1050329">
                  <a:extLst>
                    <a:ext uri="{9D8B030D-6E8A-4147-A177-3AD203B41FA5}">
                      <a16:colId xmlns:a16="http://schemas.microsoft.com/office/drawing/2014/main" val="4027571026"/>
                    </a:ext>
                  </a:extLst>
                </a:gridCol>
                <a:gridCol w="1050329">
                  <a:extLst>
                    <a:ext uri="{9D8B030D-6E8A-4147-A177-3AD203B41FA5}">
                      <a16:colId xmlns:a16="http://schemas.microsoft.com/office/drawing/2014/main" val="3681875721"/>
                    </a:ext>
                  </a:extLst>
                </a:gridCol>
                <a:gridCol w="1050329">
                  <a:extLst>
                    <a:ext uri="{9D8B030D-6E8A-4147-A177-3AD203B41FA5}">
                      <a16:colId xmlns:a16="http://schemas.microsoft.com/office/drawing/2014/main" val="2172872349"/>
                    </a:ext>
                  </a:extLst>
                </a:gridCol>
                <a:gridCol w="1050329">
                  <a:extLst>
                    <a:ext uri="{9D8B030D-6E8A-4147-A177-3AD203B41FA5}">
                      <a16:colId xmlns:a16="http://schemas.microsoft.com/office/drawing/2014/main" val="2976255562"/>
                    </a:ext>
                  </a:extLst>
                </a:gridCol>
                <a:gridCol w="1050329">
                  <a:extLst>
                    <a:ext uri="{9D8B030D-6E8A-4147-A177-3AD203B41FA5}">
                      <a16:colId xmlns:a16="http://schemas.microsoft.com/office/drawing/2014/main" val="1988323565"/>
                    </a:ext>
                  </a:extLst>
                </a:gridCol>
              </a:tblGrid>
              <a:tr h="370840">
                <a:tc>
                  <a:txBody>
                    <a:bodyPr/>
                    <a:lstStyle/>
                    <a:p>
                      <a:endParaRPr lang="tr-TR"/>
                    </a:p>
                  </a:txBody>
                  <a:tcPr/>
                </a:tc>
                <a:tc>
                  <a:txBody>
                    <a:bodyPr/>
                    <a:lstStyle/>
                    <a:p>
                      <a:endParaRPr lang="tr-TR"/>
                    </a:p>
                  </a:txBody>
                  <a:tcPr/>
                </a:tc>
                <a:tc>
                  <a:txBody>
                    <a:bodyPr/>
                    <a:lstStyle/>
                    <a:p>
                      <a:r>
                        <a:rPr lang="tr-TR"/>
                        <a:t>X1</a:t>
                      </a:r>
                    </a:p>
                  </a:txBody>
                  <a:tcPr/>
                </a:tc>
                <a:tc>
                  <a:txBody>
                    <a:bodyPr/>
                    <a:lstStyle/>
                    <a:p>
                      <a:r>
                        <a:rPr lang="tr-TR"/>
                        <a:t>x2</a:t>
                      </a:r>
                    </a:p>
                  </a:txBody>
                  <a:tcPr/>
                </a:tc>
                <a:tc>
                  <a:txBody>
                    <a:bodyPr/>
                    <a:lstStyle/>
                    <a:p>
                      <a:r>
                        <a:rPr lang="tr-TR"/>
                        <a:t>x3</a:t>
                      </a:r>
                    </a:p>
                  </a:txBody>
                  <a:tcPr/>
                </a:tc>
                <a:tc>
                  <a:txBody>
                    <a:bodyPr/>
                    <a:lstStyle/>
                    <a:p>
                      <a:r>
                        <a:rPr lang="tr-TR"/>
                        <a:t>s1</a:t>
                      </a:r>
                    </a:p>
                  </a:txBody>
                  <a:tcPr/>
                </a:tc>
                <a:tc>
                  <a:txBody>
                    <a:bodyPr/>
                    <a:lstStyle/>
                    <a:p>
                      <a:r>
                        <a:rPr lang="tr-TR"/>
                        <a:t>s2</a:t>
                      </a:r>
                    </a:p>
                  </a:txBody>
                  <a:tcPr/>
                </a:tc>
                <a:tc>
                  <a:txBody>
                    <a:bodyPr/>
                    <a:lstStyle/>
                    <a:p>
                      <a:endParaRPr lang="tr-TR"/>
                    </a:p>
                  </a:txBody>
                  <a:tcPr/>
                </a:tc>
                <a:extLst>
                  <a:ext uri="{0D108BD9-81ED-4DB2-BD59-A6C34878D82A}">
                    <a16:rowId xmlns:a16="http://schemas.microsoft.com/office/drawing/2014/main" val="1912657599"/>
                  </a:ext>
                </a:extLst>
              </a:tr>
              <a:tr h="370840">
                <a:tc>
                  <a:txBody>
                    <a:bodyPr/>
                    <a:lstStyle/>
                    <a:p>
                      <a:r>
                        <a:rPr lang="tr-TR"/>
                        <a:t>0</a:t>
                      </a:r>
                    </a:p>
                  </a:txBody>
                  <a:tcPr/>
                </a:tc>
                <a:tc>
                  <a:txBody>
                    <a:bodyPr/>
                    <a:lstStyle/>
                    <a:p>
                      <a:r>
                        <a:rPr lang="tr-TR"/>
                        <a:t>S1</a:t>
                      </a:r>
                    </a:p>
                  </a:txBody>
                  <a:tcPr/>
                </a:tc>
                <a:tc>
                  <a:txBody>
                    <a:bodyPr/>
                    <a:lstStyle/>
                    <a:p>
                      <a:r>
                        <a:rPr lang="tr-TR"/>
                        <a:t>-1</a:t>
                      </a:r>
                    </a:p>
                  </a:txBody>
                  <a:tcPr/>
                </a:tc>
                <a:tc>
                  <a:txBody>
                    <a:bodyPr/>
                    <a:lstStyle/>
                    <a:p>
                      <a:r>
                        <a:rPr lang="tr-TR"/>
                        <a:t>-2</a:t>
                      </a:r>
                    </a:p>
                  </a:txBody>
                  <a:tcPr/>
                </a:tc>
                <a:tc>
                  <a:txBody>
                    <a:bodyPr/>
                    <a:lstStyle/>
                    <a:p>
                      <a:r>
                        <a:rPr lang="tr-TR"/>
                        <a:t>-1</a:t>
                      </a:r>
                    </a:p>
                  </a:txBody>
                  <a:tcPr/>
                </a:tc>
                <a:tc>
                  <a:txBody>
                    <a:bodyPr/>
                    <a:lstStyle/>
                    <a:p>
                      <a:r>
                        <a:rPr lang="tr-TR"/>
                        <a:t>1</a:t>
                      </a:r>
                    </a:p>
                  </a:txBody>
                  <a:tcPr/>
                </a:tc>
                <a:tc>
                  <a:txBody>
                    <a:bodyPr/>
                    <a:lstStyle/>
                    <a:p>
                      <a:r>
                        <a:rPr lang="tr-TR"/>
                        <a:t>0</a:t>
                      </a:r>
                    </a:p>
                  </a:txBody>
                  <a:tcPr/>
                </a:tc>
                <a:tc>
                  <a:txBody>
                    <a:bodyPr/>
                    <a:lstStyle/>
                    <a:p>
                      <a:r>
                        <a:rPr lang="tr-TR"/>
                        <a:t>-4</a:t>
                      </a:r>
                    </a:p>
                  </a:txBody>
                  <a:tcPr/>
                </a:tc>
                <a:extLst>
                  <a:ext uri="{0D108BD9-81ED-4DB2-BD59-A6C34878D82A}">
                    <a16:rowId xmlns:a16="http://schemas.microsoft.com/office/drawing/2014/main" val="1610805571"/>
                  </a:ext>
                </a:extLst>
              </a:tr>
              <a:tr h="370840">
                <a:tc>
                  <a:txBody>
                    <a:bodyPr/>
                    <a:lstStyle/>
                    <a:p>
                      <a:r>
                        <a:rPr lang="tr-TR"/>
                        <a:t>0</a:t>
                      </a:r>
                    </a:p>
                  </a:txBody>
                  <a:tcPr/>
                </a:tc>
                <a:tc>
                  <a:txBody>
                    <a:bodyPr/>
                    <a:lstStyle/>
                    <a:p>
                      <a:r>
                        <a:rPr lang="tr-TR">
                          <a:solidFill>
                            <a:srgbClr val="FF0000"/>
                          </a:solidFill>
                        </a:rPr>
                        <a:t>S2</a:t>
                      </a:r>
                    </a:p>
                  </a:txBody>
                  <a:tcPr/>
                </a:tc>
                <a:tc>
                  <a:txBody>
                    <a:bodyPr/>
                    <a:lstStyle/>
                    <a:p>
                      <a:r>
                        <a:rPr lang="tr-TR">
                          <a:solidFill>
                            <a:srgbClr val="FF0000"/>
                          </a:solidFill>
                        </a:rPr>
                        <a:t>-2</a:t>
                      </a:r>
                    </a:p>
                  </a:txBody>
                  <a:tcPr/>
                </a:tc>
                <a:tc>
                  <a:txBody>
                    <a:bodyPr/>
                    <a:lstStyle/>
                    <a:p>
                      <a:r>
                        <a:rPr lang="tr-TR">
                          <a:solidFill>
                            <a:srgbClr val="FF0000"/>
                          </a:solidFill>
                        </a:rPr>
                        <a:t>-1</a:t>
                      </a:r>
                    </a:p>
                  </a:txBody>
                  <a:tcPr/>
                </a:tc>
                <a:tc>
                  <a:txBody>
                    <a:bodyPr/>
                    <a:lstStyle/>
                    <a:p>
                      <a:r>
                        <a:rPr lang="tr-TR">
                          <a:solidFill>
                            <a:srgbClr val="FF0000"/>
                          </a:solidFill>
                        </a:rPr>
                        <a:t>1</a:t>
                      </a:r>
                    </a:p>
                  </a:txBody>
                  <a:tcPr/>
                </a:tc>
                <a:tc>
                  <a:txBody>
                    <a:bodyPr/>
                    <a:lstStyle/>
                    <a:p>
                      <a:r>
                        <a:rPr lang="tr-TR">
                          <a:solidFill>
                            <a:srgbClr val="FF0000"/>
                          </a:solidFill>
                        </a:rPr>
                        <a:t>0</a:t>
                      </a:r>
                    </a:p>
                  </a:txBody>
                  <a:tcPr/>
                </a:tc>
                <a:tc>
                  <a:txBody>
                    <a:bodyPr/>
                    <a:lstStyle/>
                    <a:p>
                      <a:r>
                        <a:rPr lang="tr-TR">
                          <a:solidFill>
                            <a:srgbClr val="FF0000"/>
                          </a:solidFill>
                        </a:rPr>
                        <a:t>1</a:t>
                      </a:r>
                    </a:p>
                  </a:txBody>
                  <a:tcPr/>
                </a:tc>
                <a:tc>
                  <a:txBody>
                    <a:bodyPr/>
                    <a:lstStyle/>
                    <a:p>
                      <a:r>
                        <a:rPr lang="tr-TR">
                          <a:solidFill>
                            <a:srgbClr val="FF0000"/>
                          </a:solidFill>
                        </a:rPr>
                        <a:t>-6</a:t>
                      </a:r>
                    </a:p>
                  </a:txBody>
                  <a:tcPr/>
                </a:tc>
                <a:extLst>
                  <a:ext uri="{0D108BD9-81ED-4DB2-BD59-A6C34878D82A}">
                    <a16:rowId xmlns:a16="http://schemas.microsoft.com/office/drawing/2014/main" val="2525987647"/>
                  </a:ext>
                </a:extLst>
              </a:tr>
              <a:tr h="370840">
                <a:tc>
                  <a:txBody>
                    <a:bodyPr/>
                    <a:lstStyle/>
                    <a:p>
                      <a:endParaRPr lang="tr-TR"/>
                    </a:p>
                  </a:txBody>
                  <a:tcPr/>
                </a:tc>
                <a:tc>
                  <a:txBody>
                    <a:bodyPr/>
                    <a:lstStyle/>
                    <a:p>
                      <a:r>
                        <a:rPr lang="tr-TR"/>
                        <a:t>Z</a:t>
                      </a:r>
                    </a:p>
                  </a:txBody>
                  <a:tcPr/>
                </a:tc>
                <a:tc>
                  <a:txBody>
                    <a:bodyPr/>
                    <a:lstStyle/>
                    <a:p>
                      <a:r>
                        <a:rPr lang="tr-TR"/>
                        <a:t>0</a:t>
                      </a:r>
                    </a:p>
                  </a:txBody>
                  <a:tcPr/>
                </a:tc>
                <a:tc>
                  <a:txBody>
                    <a:bodyPr/>
                    <a:lstStyle/>
                    <a:p>
                      <a:r>
                        <a:rPr lang="tr-TR"/>
                        <a:t>0</a:t>
                      </a:r>
                    </a:p>
                  </a:txBody>
                  <a:tcPr/>
                </a:tc>
                <a:tc>
                  <a:txBody>
                    <a:bodyPr/>
                    <a:lstStyle/>
                    <a:p>
                      <a:r>
                        <a:rPr lang="tr-TR"/>
                        <a:t>0</a:t>
                      </a:r>
                    </a:p>
                  </a:txBody>
                  <a:tcPr/>
                </a:tc>
                <a:tc>
                  <a:txBody>
                    <a:bodyPr/>
                    <a:lstStyle/>
                    <a:p>
                      <a:r>
                        <a:rPr lang="tr-TR"/>
                        <a:t>0</a:t>
                      </a:r>
                    </a:p>
                  </a:txBody>
                  <a:tcPr/>
                </a:tc>
                <a:tc>
                  <a:txBody>
                    <a:bodyPr/>
                    <a:lstStyle/>
                    <a:p>
                      <a:r>
                        <a:rPr lang="tr-TR"/>
                        <a:t>0</a:t>
                      </a:r>
                    </a:p>
                  </a:txBody>
                  <a:tcPr/>
                </a:tc>
                <a:tc>
                  <a:txBody>
                    <a:bodyPr/>
                    <a:lstStyle/>
                    <a:p>
                      <a:endParaRPr lang="tr-TR"/>
                    </a:p>
                  </a:txBody>
                  <a:tcPr/>
                </a:tc>
                <a:extLst>
                  <a:ext uri="{0D108BD9-81ED-4DB2-BD59-A6C34878D82A}">
                    <a16:rowId xmlns:a16="http://schemas.microsoft.com/office/drawing/2014/main" val="1893445788"/>
                  </a:ext>
                </a:extLst>
              </a:tr>
              <a:tr h="370840">
                <a:tc>
                  <a:txBody>
                    <a:bodyPr/>
                    <a:lstStyle/>
                    <a:p>
                      <a:endParaRPr lang="tr-TR"/>
                    </a:p>
                  </a:txBody>
                  <a:tcPr/>
                </a:tc>
                <a:tc>
                  <a:txBody>
                    <a:bodyPr/>
                    <a:lstStyle/>
                    <a:p>
                      <a:r>
                        <a:rPr lang="tr-TR"/>
                        <a:t>C-Z</a:t>
                      </a:r>
                    </a:p>
                  </a:txBody>
                  <a:tcPr/>
                </a:tc>
                <a:tc>
                  <a:txBody>
                    <a:bodyPr/>
                    <a:lstStyle/>
                    <a:p>
                      <a:r>
                        <a:rPr lang="tr-TR"/>
                        <a:t>1</a:t>
                      </a:r>
                    </a:p>
                  </a:txBody>
                  <a:tcPr/>
                </a:tc>
                <a:tc>
                  <a:txBody>
                    <a:bodyPr/>
                    <a:lstStyle/>
                    <a:p>
                      <a:r>
                        <a:rPr lang="tr-TR"/>
                        <a:t>2</a:t>
                      </a:r>
                    </a:p>
                  </a:txBody>
                  <a:tcPr/>
                </a:tc>
                <a:tc>
                  <a:txBody>
                    <a:bodyPr/>
                    <a:lstStyle/>
                    <a:p>
                      <a:r>
                        <a:rPr lang="tr-TR"/>
                        <a:t>0</a:t>
                      </a:r>
                    </a:p>
                  </a:txBody>
                  <a:tcPr/>
                </a:tc>
                <a:tc>
                  <a:txBody>
                    <a:bodyPr/>
                    <a:lstStyle/>
                    <a:p>
                      <a:r>
                        <a:rPr lang="tr-TR"/>
                        <a:t>0</a:t>
                      </a:r>
                    </a:p>
                  </a:txBody>
                  <a:tcPr/>
                </a:tc>
                <a:tc>
                  <a:txBody>
                    <a:bodyPr/>
                    <a:lstStyle/>
                    <a:p>
                      <a:r>
                        <a:rPr lang="tr-TR"/>
                        <a:t>0</a:t>
                      </a:r>
                    </a:p>
                  </a:txBody>
                  <a:tcPr/>
                </a:tc>
                <a:tc>
                  <a:txBody>
                    <a:bodyPr/>
                    <a:lstStyle/>
                    <a:p>
                      <a:endParaRPr lang="tr-TR"/>
                    </a:p>
                  </a:txBody>
                  <a:tcPr/>
                </a:tc>
                <a:extLst>
                  <a:ext uri="{0D108BD9-81ED-4DB2-BD59-A6C34878D82A}">
                    <a16:rowId xmlns:a16="http://schemas.microsoft.com/office/drawing/2014/main" val="2525814591"/>
                  </a:ext>
                </a:extLst>
              </a:tr>
            </a:tbl>
          </a:graphicData>
        </a:graphic>
      </p:graphicFrame>
      <p:graphicFrame>
        <p:nvGraphicFramePr>
          <p:cNvPr id="6" name="Tablo 5">
            <a:extLst>
              <a:ext uri="{FF2B5EF4-FFF2-40B4-BE49-F238E27FC236}">
                <a16:creationId xmlns:a16="http://schemas.microsoft.com/office/drawing/2014/main" id="{E09D00F1-E3DB-837D-3203-845C76C59D89}"/>
              </a:ext>
            </a:extLst>
          </p:cNvPr>
          <p:cNvGraphicFramePr>
            <a:graphicFrameLocks/>
          </p:cNvGraphicFramePr>
          <p:nvPr>
            <p:extLst>
              <p:ext uri="{D42A27DB-BD31-4B8C-83A1-F6EECF244321}">
                <p14:modId xmlns:p14="http://schemas.microsoft.com/office/powerpoint/2010/main" val="2523356432"/>
              </p:ext>
            </p:extLst>
          </p:nvPr>
        </p:nvGraphicFramePr>
        <p:xfrm>
          <a:off x="395288" y="1484313"/>
          <a:ext cx="8402632" cy="1854200"/>
        </p:xfrm>
        <a:graphic>
          <a:graphicData uri="http://schemas.openxmlformats.org/drawingml/2006/table">
            <a:tbl>
              <a:tblPr firstRow="1" bandRow="1">
                <a:tableStyleId>{5C22544A-7EE6-4342-B048-85BDC9FD1C3A}</a:tableStyleId>
              </a:tblPr>
              <a:tblGrid>
                <a:gridCol w="1050329">
                  <a:extLst>
                    <a:ext uri="{9D8B030D-6E8A-4147-A177-3AD203B41FA5}">
                      <a16:colId xmlns:a16="http://schemas.microsoft.com/office/drawing/2014/main" val="882837876"/>
                    </a:ext>
                  </a:extLst>
                </a:gridCol>
                <a:gridCol w="1050329">
                  <a:extLst>
                    <a:ext uri="{9D8B030D-6E8A-4147-A177-3AD203B41FA5}">
                      <a16:colId xmlns:a16="http://schemas.microsoft.com/office/drawing/2014/main" val="3252880924"/>
                    </a:ext>
                  </a:extLst>
                </a:gridCol>
                <a:gridCol w="1050329">
                  <a:extLst>
                    <a:ext uri="{9D8B030D-6E8A-4147-A177-3AD203B41FA5}">
                      <a16:colId xmlns:a16="http://schemas.microsoft.com/office/drawing/2014/main" val="2317806358"/>
                    </a:ext>
                  </a:extLst>
                </a:gridCol>
                <a:gridCol w="1050329">
                  <a:extLst>
                    <a:ext uri="{9D8B030D-6E8A-4147-A177-3AD203B41FA5}">
                      <a16:colId xmlns:a16="http://schemas.microsoft.com/office/drawing/2014/main" val="4027571026"/>
                    </a:ext>
                  </a:extLst>
                </a:gridCol>
                <a:gridCol w="1050329">
                  <a:extLst>
                    <a:ext uri="{9D8B030D-6E8A-4147-A177-3AD203B41FA5}">
                      <a16:colId xmlns:a16="http://schemas.microsoft.com/office/drawing/2014/main" val="3681875721"/>
                    </a:ext>
                  </a:extLst>
                </a:gridCol>
                <a:gridCol w="1050329">
                  <a:extLst>
                    <a:ext uri="{9D8B030D-6E8A-4147-A177-3AD203B41FA5}">
                      <a16:colId xmlns:a16="http://schemas.microsoft.com/office/drawing/2014/main" val="2172872349"/>
                    </a:ext>
                  </a:extLst>
                </a:gridCol>
                <a:gridCol w="1050329">
                  <a:extLst>
                    <a:ext uri="{9D8B030D-6E8A-4147-A177-3AD203B41FA5}">
                      <a16:colId xmlns:a16="http://schemas.microsoft.com/office/drawing/2014/main" val="2976255562"/>
                    </a:ext>
                  </a:extLst>
                </a:gridCol>
                <a:gridCol w="1050329">
                  <a:extLst>
                    <a:ext uri="{9D8B030D-6E8A-4147-A177-3AD203B41FA5}">
                      <a16:colId xmlns:a16="http://schemas.microsoft.com/office/drawing/2014/main" val="1988323565"/>
                    </a:ext>
                  </a:extLst>
                </a:gridCol>
              </a:tblGrid>
              <a:tr h="370840">
                <a:tc>
                  <a:txBody>
                    <a:bodyPr/>
                    <a:lstStyle/>
                    <a:p>
                      <a:endParaRPr lang="tr-TR"/>
                    </a:p>
                  </a:txBody>
                  <a:tcPr/>
                </a:tc>
                <a:tc>
                  <a:txBody>
                    <a:bodyPr/>
                    <a:lstStyle/>
                    <a:p>
                      <a:endParaRPr lang="tr-TR"/>
                    </a:p>
                  </a:txBody>
                  <a:tcPr/>
                </a:tc>
                <a:tc>
                  <a:txBody>
                    <a:bodyPr/>
                    <a:lstStyle/>
                    <a:p>
                      <a:r>
                        <a:rPr lang="tr-TR"/>
                        <a:t>X1</a:t>
                      </a:r>
                    </a:p>
                  </a:txBody>
                  <a:tcPr/>
                </a:tc>
                <a:tc>
                  <a:txBody>
                    <a:bodyPr/>
                    <a:lstStyle/>
                    <a:p>
                      <a:r>
                        <a:rPr lang="tr-TR"/>
                        <a:t>x2</a:t>
                      </a:r>
                    </a:p>
                  </a:txBody>
                  <a:tcPr/>
                </a:tc>
                <a:tc>
                  <a:txBody>
                    <a:bodyPr/>
                    <a:lstStyle/>
                    <a:p>
                      <a:r>
                        <a:rPr lang="tr-TR"/>
                        <a:t>x3</a:t>
                      </a:r>
                    </a:p>
                  </a:txBody>
                  <a:tcPr/>
                </a:tc>
                <a:tc>
                  <a:txBody>
                    <a:bodyPr/>
                    <a:lstStyle/>
                    <a:p>
                      <a:r>
                        <a:rPr lang="tr-TR"/>
                        <a:t>s1</a:t>
                      </a:r>
                    </a:p>
                  </a:txBody>
                  <a:tcPr/>
                </a:tc>
                <a:tc>
                  <a:txBody>
                    <a:bodyPr/>
                    <a:lstStyle/>
                    <a:p>
                      <a:r>
                        <a:rPr lang="tr-TR"/>
                        <a:t>s2</a:t>
                      </a:r>
                    </a:p>
                  </a:txBody>
                  <a:tcPr/>
                </a:tc>
                <a:tc>
                  <a:txBody>
                    <a:bodyPr/>
                    <a:lstStyle/>
                    <a:p>
                      <a:endParaRPr lang="tr-TR"/>
                    </a:p>
                  </a:txBody>
                  <a:tcPr/>
                </a:tc>
                <a:extLst>
                  <a:ext uri="{0D108BD9-81ED-4DB2-BD59-A6C34878D82A}">
                    <a16:rowId xmlns:a16="http://schemas.microsoft.com/office/drawing/2014/main" val="1912657599"/>
                  </a:ext>
                </a:extLst>
              </a:tr>
              <a:tr h="370840">
                <a:tc>
                  <a:txBody>
                    <a:bodyPr/>
                    <a:lstStyle/>
                    <a:p>
                      <a:r>
                        <a:rPr lang="tr-TR"/>
                        <a:t>0</a:t>
                      </a:r>
                    </a:p>
                  </a:txBody>
                  <a:tcPr/>
                </a:tc>
                <a:tc>
                  <a:txBody>
                    <a:bodyPr/>
                    <a:lstStyle/>
                    <a:p>
                      <a:r>
                        <a:rPr lang="tr-TR"/>
                        <a:t>S1</a:t>
                      </a:r>
                    </a:p>
                  </a:txBody>
                  <a:tcPr/>
                </a:tc>
                <a:tc>
                  <a:txBody>
                    <a:bodyPr/>
                    <a:lstStyle/>
                    <a:p>
                      <a:r>
                        <a:rPr lang="tr-TR">
                          <a:solidFill>
                            <a:srgbClr val="FF0000"/>
                          </a:solidFill>
                        </a:rPr>
                        <a:t>-1</a:t>
                      </a:r>
                    </a:p>
                  </a:txBody>
                  <a:tcPr/>
                </a:tc>
                <a:tc>
                  <a:txBody>
                    <a:bodyPr/>
                    <a:lstStyle/>
                    <a:p>
                      <a:r>
                        <a:rPr lang="tr-TR"/>
                        <a:t>-2</a:t>
                      </a:r>
                    </a:p>
                  </a:txBody>
                  <a:tcPr/>
                </a:tc>
                <a:tc>
                  <a:txBody>
                    <a:bodyPr/>
                    <a:lstStyle/>
                    <a:p>
                      <a:r>
                        <a:rPr lang="tr-TR"/>
                        <a:t>-1</a:t>
                      </a:r>
                    </a:p>
                  </a:txBody>
                  <a:tcPr/>
                </a:tc>
                <a:tc>
                  <a:txBody>
                    <a:bodyPr/>
                    <a:lstStyle/>
                    <a:p>
                      <a:r>
                        <a:rPr lang="tr-TR"/>
                        <a:t>1</a:t>
                      </a:r>
                    </a:p>
                  </a:txBody>
                  <a:tcPr/>
                </a:tc>
                <a:tc>
                  <a:txBody>
                    <a:bodyPr/>
                    <a:lstStyle/>
                    <a:p>
                      <a:r>
                        <a:rPr lang="tr-TR"/>
                        <a:t>0</a:t>
                      </a:r>
                    </a:p>
                  </a:txBody>
                  <a:tcPr/>
                </a:tc>
                <a:tc>
                  <a:txBody>
                    <a:bodyPr/>
                    <a:lstStyle/>
                    <a:p>
                      <a:r>
                        <a:rPr lang="tr-TR"/>
                        <a:t>-4</a:t>
                      </a:r>
                    </a:p>
                  </a:txBody>
                  <a:tcPr/>
                </a:tc>
                <a:extLst>
                  <a:ext uri="{0D108BD9-81ED-4DB2-BD59-A6C34878D82A}">
                    <a16:rowId xmlns:a16="http://schemas.microsoft.com/office/drawing/2014/main" val="1610805571"/>
                  </a:ext>
                </a:extLst>
              </a:tr>
              <a:tr h="370840">
                <a:tc>
                  <a:txBody>
                    <a:bodyPr/>
                    <a:lstStyle/>
                    <a:p>
                      <a:r>
                        <a:rPr lang="tr-TR"/>
                        <a:t>0</a:t>
                      </a:r>
                    </a:p>
                  </a:txBody>
                  <a:tcPr/>
                </a:tc>
                <a:tc>
                  <a:txBody>
                    <a:bodyPr/>
                    <a:lstStyle/>
                    <a:p>
                      <a:r>
                        <a:rPr lang="tr-TR">
                          <a:solidFill>
                            <a:srgbClr val="FF0000"/>
                          </a:solidFill>
                        </a:rPr>
                        <a:t>S2</a:t>
                      </a:r>
                    </a:p>
                  </a:txBody>
                  <a:tcPr/>
                </a:tc>
                <a:tc>
                  <a:txBody>
                    <a:bodyPr/>
                    <a:lstStyle/>
                    <a:p>
                      <a:r>
                        <a:rPr lang="tr-TR">
                          <a:solidFill>
                            <a:srgbClr val="FF0000"/>
                          </a:solidFill>
                        </a:rPr>
                        <a:t>-2</a:t>
                      </a:r>
                    </a:p>
                  </a:txBody>
                  <a:tcPr/>
                </a:tc>
                <a:tc>
                  <a:txBody>
                    <a:bodyPr/>
                    <a:lstStyle/>
                    <a:p>
                      <a:r>
                        <a:rPr lang="tr-TR">
                          <a:solidFill>
                            <a:srgbClr val="FF0000"/>
                          </a:solidFill>
                        </a:rPr>
                        <a:t>-1</a:t>
                      </a:r>
                    </a:p>
                  </a:txBody>
                  <a:tcPr/>
                </a:tc>
                <a:tc>
                  <a:txBody>
                    <a:bodyPr/>
                    <a:lstStyle/>
                    <a:p>
                      <a:r>
                        <a:rPr lang="tr-TR">
                          <a:solidFill>
                            <a:srgbClr val="FF0000"/>
                          </a:solidFill>
                        </a:rPr>
                        <a:t>1</a:t>
                      </a:r>
                    </a:p>
                  </a:txBody>
                  <a:tcPr/>
                </a:tc>
                <a:tc>
                  <a:txBody>
                    <a:bodyPr/>
                    <a:lstStyle/>
                    <a:p>
                      <a:r>
                        <a:rPr lang="tr-TR">
                          <a:solidFill>
                            <a:srgbClr val="FF0000"/>
                          </a:solidFill>
                        </a:rPr>
                        <a:t>0</a:t>
                      </a:r>
                    </a:p>
                  </a:txBody>
                  <a:tcPr/>
                </a:tc>
                <a:tc>
                  <a:txBody>
                    <a:bodyPr/>
                    <a:lstStyle/>
                    <a:p>
                      <a:r>
                        <a:rPr lang="tr-TR">
                          <a:solidFill>
                            <a:srgbClr val="FF0000"/>
                          </a:solidFill>
                        </a:rPr>
                        <a:t>1</a:t>
                      </a:r>
                    </a:p>
                  </a:txBody>
                  <a:tcPr/>
                </a:tc>
                <a:tc>
                  <a:txBody>
                    <a:bodyPr/>
                    <a:lstStyle/>
                    <a:p>
                      <a:r>
                        <a:rPr lang="tr-TR">
                          <a:solidFill>
                            <a:srgbClr val="FF0000"/>
                          </a:solidFill>
                        </a:rPr>
                        <a:t>-6</a:t>
                      </a:r>
                    </a:p>
                  </a:txBody>
                  <a:tcPr/>
                </a:tc>
                <a:extLst>
                  <a:ext uri="{0D108BD9-81ED-4DB2-BD59-A6C34878D82A}">
                    <a16:rowId xmlns:a16="http://schemas.microsoft.com/office/drawing/2014/main" val="2525987647"/>
                  </a:ext>
                </a:extLst>
              </a:tr>
              <a:tr h="370840">
                <a:tc>
                  <a:txBody>
                    <a:bodyPr/>
                    <a:lstStyle/>
                    <a:p>
                      <a:endParaRPr lang="tr-TR"/>
                    </a:p>
                  </a:txBody>
                  <a:tcPr/>
                </a:tc>
                <a:tc>
                  <a:txBody>
                    <a:bodyPr/>
                    <a:lstStyle/>
                    <a:p>
                      <a:r>
                        <a:rPr lang="tr-TR"/>
                        <a:t>Z</a:t>
                      </a:r>
                    </a:p>
                  </a:txBody>
                  <a:tcPr/>
                </a:tc>
                <a:tc>
                  <a:txBody>
                    <a:bodyPr/>
                    <a:lstStyle/>
                    <a:p>
                      <a:r>
                        <a:rPr lang="tr-TR">
                          <a:solidFill>
                            <a:srgbClr val="FF0000"/>
                          </a:solidFill>
                        </a:rPr>
                        <a:t>0</a:t>
                      </a:r>
                    </a:p>
                  </a:txBody>
                  <a:tcPr/>
                </a:tc>
                <a:tc>
                  <a:txBody>
                    <a:bodyPr/>
                    <a:lstStyle/>
                    <a:p>
                      <a:r>
                        <a:rPr lang="tr-TR"/>
                        <a:t>0</a:t>
                      </a:r>
                    </a:p>
                  </a:txBody>
                  <a:tcPr/>
                </a:tc>
                <a:tc>
                  <a:txBody>
                    <a:bodyPr/>
                    <a:lstStyle/>
                    <a:p>
                      <a:r>
                        <a:rPr lang="tr-TR"/>
                        <a:t>0</a:t>
                      </a:r>
                    </a:p>
                  </a:txBody>
                  <a:tcPr/>
                </a:tc>
                <a:tc>
                  <a:txBody>
                    <a:bodyPr/>
                    <a:lstStyle/>
                    <a:p>
                      <a:r>
                        <a:rPr lang="tr-TR"/>
                        <a:t>0</a:t>
                      </a:r>
                    </a:p>
                  </a:txBody>
                  <a:tcPr/>
                </a:tc>
                <a:tc>
                  <a:txBody>
                    <a:bodyPr/>
                    <a:lstStyle/>
                    <a:p>
                      <a:r>
                        <a:rPr lang="tr-TR"/>
                        <a:t>0</a:t>
                      </a:r>
                    </a:p>
                  </a:txBody>
                  <a:tcPr/>
                </a:tc>
                <a:tc>
                  <a:txBody>
                    <a:bodyPr/>
                    <a:lstStyle/>
                    <a:p>
                      <a:endParaRPr lang="tr-TR"/>
                    </a:p>
                  </a:txBody>
                  <a:tcPr/>
                </a:tc>
                <a:extLst>
                  <a:ext uri="{0D108BD9-81ED-4DB2-BD59-A6C34878D82A}">
                    <a16:rowId xmlns:a16="http://schemas.microsoft.com/office/drawing/2014/main" val="1893445788"/>
                  </a:ext>
                </a:extLst>
              </a:tr>
              <a:tr h="370840">
                <a:tc>
                  <a:txBody>
                    <a:bodyPr/>
                    <a:lstStyle/>
                    <a:p>
                      <a:endParaRPr lang="tr-TR"/>
                    </a:p>
                  </a:txBody>
                  <a:tcPr/>
                </a:tc>
                <a:tc>
                  <a:txBody>
                    <a:bodyPr/>
                    <a:lstStyle/>
                    <a:p>
                      <a:r>
                        <a:rPr lang="tr-TR"/>
                        <a:t>C-Z</a:t>
                      </a:r>
                    </a:p>
                  </a:txBody>
                  <a:tcPr/>
                </a:tc>
                <a:tc>
                  <a:txBody>
                    <a:bodyPr/>
                    <a:lstStyle/>
                    <a:p>
                      <a:r>
                        <a:rPr lang="tr-TR">
                          <a:solidFill>
                            <a:srgbClr val="FF0000"/>
                          </a:solidFill>
                        </a:rPr>
                        <a:t>1</a:t>
                      </a:r>
                    </a:p>
                  </a:txBody>
                  <a:tcPr/>
                </a:tc>
                <a:tc>
                  <a:txBody>
                    <a:bodyPr/>
                    <a:lstStyle/>
                    <a:p>
                      <a:r>
                        <a:rPr lang="tr-TR"/>
                        <a:t>2</a:t>
                      </a:r>
                    </a:p>
                  </a:txBody>
                  <a:tcPr/>
                </a:tc>
                <a:tc>
                  <a:txBody>
                    <a:bodyPr/>
                    <a:lstStyle/>
                    <a:p>
                      <a:r>
                        <a:rPr lang="tr-TR"/>
                        <a:t>0</a:t>
                      </a:r>
                    </a:p>
                  </a:txBody>
                  <a:tcPr/>
                </a:tc>
                <a:tc>
                  <a:txBody>
                    <a:bodyPr/>
                    <a:lstStyle/>
                    <a:p>
                      <a:r>
                        <a:rPr lang="tr-TR"/>
                        <a:t>0</a:t>
                      </a:r>
                    </a:p>
                  </a:txBody>
                  <a:tcPr/>
                </a:tc>
                <a:tc>
                  <a:txBody>
                    <a:bodyPr/>
                    <a:lstStyle/>
                    <a:p>
                      <a:r>
                        <a:rPr lang="tr-TR"/>
                        <a:t>0</a:t>
                      </a:r>
                    </a:p>
                  </a:txBody>
                  <a:tcPr/>
                </a:tc>
                <a:tc>
                  <a:txBody>
                    <a:bodyPr/>
                    <a:lstStyle/>
                    <a:p>
                      <a:endParaRPr lang="tr-TR"/>
                    </a:p>
                  </a:txBody>
                  <a:tcPr/>
                </a:tc>
                <a:extLst>
                  <a:ext uri="{0D108BD9-81ED-4DB2-BD59-A6C34878D82A}">
                    <a16:rowId xmlns:a16="http://schemas.microsoft.com/office/drawing/2014/main" val="2525814591"/>
                  </a:ext>
                </a:extLst>
              </a:tr>
            </a:tbl>
          </a:graphicData>
        </a:graphic>
      </p:graphicFrame>
    </p:spTree>
    <p:extLst>
      <p:ext uri="{BB962C8B-B14F-4D97-AF65-F5344CB8AC3E}">
        <p14:creationId xmlns:p14="http://schemas.microsoft.com/office/powerpoint/2010/main" val="1203065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9943C34C-2B4C-D4B5-42FE-B259BF9F50FC}"/>
              </a:ext>
            </a:extLst>
          </p:cNvPr>
          <p:cNvSpPr>
            <a:spLocks noGrp="1"/>
          </p:cNvSpPr>
          <p:nvPr>
            <p:ph type="ctrTitle"/>
          </p:nvPr>
        </p:nvSpPr>
        <p:spPr/>
        <p:txBody>
          <a:bodyPr/>
          <a:lstStyle/>
          <a:p>
            <a:r>
              <a:rPr lang="tr-TR" dirty="0">
                <a:solidFill>
                  <a:srgbClr val="EA6131"/>
                </a:solidFill>
              </a:rPr>
              <a:t>G</a:t>
            </a:r>
            <a:r>
              <a:rPr lang="tr-TR" dirty="0"/>
              <a:t>rafik Ç</a:t>
            </a:r>
            <a:r>
              <a:rPr lang="tr-TR" dirty="0">
                <a:solidFill>
                  <a:srgbClr val="EA6131"/>
                </a:solidFill>
              </a:rPr>
              <a:t>ö</a:t>
            </a:r>
            <a:r>
              <a:rPr lang="tr-TR" dirty="0"/>
              <a:t>züm</a:t>
            </a:r>
          </a:p>
        </p:txBody>
      </p:sp>
    </p:spTree>
    <p:extLst>
      <p:ext uri="{BB962C8B-B14F-4D97-AF65-F5344CB8AC3E}">
        <p14:creationId xmlns:p14="http://schemas.microsoft.com/office/powerpoint/2010/main" val="17907235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71F46CC9-019C-52E2-4365-910E6B890584}"/>
              </a:ext>
            </a:extLst>
          </p:cNvPr>
          <p:cNvSpPr>
            <a:spLocks noGrp="1"/>
          </p:cNvSpPr>
          <p:nvPr>
            <p:ph idx="1"/>
          </p:nvPr>
        </p:nvSpPr>
        <p:spPr/>
        <p:txBody>
          <a:bodyPr/>
          <a:lstStyle/>
          <a:p>
            <a:endParaRPr lang="tr-TR" dirty="0"/>
          </a:p>
        </p:txBody>
      </p:sp>
      <p:sp>
        <p:nvSpPr>
          <p:cNvPr id="3" name="Başlık 2">
            <a:extLst>
              <a:ext uri="{FF2B5EF4-FFF2-40B4-BE49-F238E27FC236}">
                <a16:creationId xmlns:a16="http://schemas.microsoft.com/office/drawing/2014/main" id="{3EB22DB0-3DCC-D65C-9A9B-6B9E3F26FEBE}"/>
              </a:ext>
            </a:extLst>
          </p:cNvPr>
          <p:cNvSpPr>
            <a:spLocks noGrp="1"/>
          </p:cNvSpPr>
          <p:nvPr>
            <p:ph type="title"/>
          </p:nvPr>
        </p:nvSpPr>
        <p:spPr/>
        <p:txBody>
          <a:bodyPr/>
          <a:lstStyle/>
          <a:p>
            <a:r>
              <a:rPr lang="tr-TR"/>
              <a:t>Kısıt Yönlerini Değiştirme</a:t>
            </a:r>
          </a:p>
        </p:txBody>
      </p:sp>
      <p:sp>
        <p:nvSpPr>
          <p:cNvPr id="6" name="Metin Yer Tutucusu 3">
            <a:extLst>
              <a:ext uri="{FF2B5EF4-FFF2-40B4-BE49-F238E27FC236}">
                <a16:creationId xmlns:a16="http://schemas.microsoft.com/office/drawing/2014/main" id="{DE3C0E93-055A-9208-DF7F-9B27A33C83F5}"/>
              </a:ext>
            </a:extLst>
          </p:cNvPr>
          <p:cNvSpPr txBox="1">
            <a:spLocks/>
          </p:cNvSpPr>
          <p:nvPr/>
        </p:nvSpPr>
        <p:spPr>
          <a:xfrm>
            <a:off x="804672" y="1713655"/>
            <a:ext cx="3828288" cy="731520"/>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1pPr>
            <a:lvl2pPr marL="742950" indent="-28575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2pPr>
            <a:lvl3pPr marL="11430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3pPr>
            <a:lvl4pPr marL="16002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4pPr>
            <a:lvl5pPr marL="20574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tr-TR"/>
              <a:t>Simplex ile problemi çözelim</a:t>
            </a:r>
            <a:endParaRPr lang="tr-TR" dirty="0"/>
          </a:p>
        </p:txBody>
      </p:sp>
      <p:sp>
        <p:nvSpPr>
          <p:cNvPr id="7" name="İçerik Yer Tutucusu 2">
            <a:extLst>
              <a:ext uri="{FF2B5EF4-FFF2-40B4-BE49-F238E27FC236}">
                <a16:creationId xmlns:a16="http://schemas.microsoft.com/office/drawing/2014/main" id="{8365FF00-5594-AC62-D637-739281A37C6D}"/>
              </a:ext>
            </a:extLst>
          </p:cNvPr>
          <p:cNvSpPr txBox="1">
            <a:spLocks/>
          </p:cNvSpPr>
          <p:nvPr/>
        </p:nvSpPr>
        <p:spPr>
          <a:xfrm>
            <a:off x="345939" y="2445175"/>
            <a:ext cx="3244368" cy="3664650"/>
          </a:xfrm>
          <a:prstGeom prst="rect">
            <a:avLst/>
          </a:prstGeom>
        </p:spPr>
        <p:txBody>
          <a:bodyPr/>
          <a:lst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dirty="0"/>
              <a:t>Minimize p = 3x1 + 4x2</a:t>
            </a:r>
          </a:p>
          <a:p>
            <a:pPr marL="0" indent="0">
              <a:buFont typeface="Arial" pitchFamily="34" charset="0"/>
              <a:buNone/>
            </a:pPr>
            <a:r>
              <a:rPr lang="en-US" sz="1800" dirty="0"/>
              <a:t>2x1 + x2 ≤ 600</a:t>
            </a:r>
          </a:p>
          <a:p>
            <a:pPr marL="0" indent="0">
              <a:buFont typeface="Arial" pitchFamily="34" charset="0"/>
              <a:buNone/>
            </a:pPr>
            <a:r>
              <a:rPr lang="en-US" sz="1800" dirty="0"/>
              <a:t>x1 + x2 ≤ 225</a:t>
            </a:r>
          </a:p>
          <a:p>
            <a:pPr marL="0" indent="0">
              <a:buFont typeface="Arial" pitchFamily="34" charset="0"/>
              <a:buNone/>
            </a:pPr>
            <a:r>
              <a:rPr lang="en-US" sz="1800" dirty="0"/>
              <a:t>5x1 + 4x2 ≤ 1000</a:t>
            </a:r>
          </a:p>
          <a:p>
            <a:pPr marL="0" indent="0">
              <a:buFont typeface="Arial" pitchFamily="34" charset="0"/>
              <a:buNone/>
            </a:pPr>
            <a:r>
              <a:rPr lang="en-US" sz="1800" dirty="0"/>
              <a:t>x1 + 2x2 ≥150</a:t>
            </a:r>
            <a:endParaRPr lang="tr-TR" sz="1800" dirty="0"/>
          </a:p>
        </p:txBody>
      </p:sp>
      <p:sp>
        <p:nvSpPr>
          <p:cNvPr id="8" name="İçerik Yer Tutucusu 5">
            <a:extLst>
              <a:ext uri="{FF2B5EF4-FFF2-40B4-BE49-F238E27FC236}">
                <a16:creationId xmlns:a16="http://schemas.microsoft.com/office/drawing/2014/main" id="{DE95EB65-2F34-8CAB-0863-F6BB109EF3C2}"/>
              </a:ext>
            </a:extLst>
          </p:cNvPr>
          <p:cNvSpPr txBox="1">
            <a:spLocks/>
          </p:cNvSpPr>
          <p:nvPr/>
        </p:nvSpPr>
        <p:spPr>
          <a:xfrm>
            <a:off x="3563889" y="2445175"/>
            <a:ext cx="5580112" cy="3664650"/>
          </a:xfrm>
          <a:prstGeom prst="rect">
            <a:avLst/>
          </a:prstGeom>
        </p:spPr>
        <p:txBody>
          <a:bodyPr/>
          <a:lst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dirty="0"/>
              <a:t>Minimize p = 3x1 + 4x2</a:t>
            </a:r>
            <a:r>
              <a:rPr lang="tr-TR" sz="1800" dirty="0"/>
              <a:t> + 0S1 + 0S2 + 0S3+ 0S4</a:t>
            </a:r>
            <a:endParaRPr lang="en-US" sz="1800" dirty="0"/>
          </a:p>
          <a:p>
            <a:pPr marL="0" indent="0">
              <a:buFont typeface="Arial" pitchFamily="34" charset="0"/>
              <a:buNone/>
            </a:pPr>
            <a:r>
              <a:rPr lang="en-US" sz="1800" dirty="0"/>
              <a:t>2x1 + x2 </a:t>
            </a:r>
            <a:r>
              <a:rPr lang="tr-TR" sz="1800" dirty="0"/>
              <a:t>+ S1 =</a:t>
            </a:r>
            <a:r>
              <a:rPr lang="en-US" sz="1800" dirty="0"/>
              <a:t> 600</a:t>
            </a:r>
          </a:p>
          <a:p>
            <a:pPr marL="0" indent="0">
              <a:buFont typeface="Arial" pitchFamily="34" charset="0"/>
              <a:buNone/>
            </a:pPr>
            <a:r>
              <a:rPr lang="en-US" sz="1800" dirty="0"/>
              <a:t>x1 + x2 </a:t>
            </a:r>
            <a:r>
              <a:rPr lang="tr-TR" sz="1800" dirty="0"/>
              <a:t>+ S2 =</a:t>
            </a:r>
            <a:r>
              <a:rPr lang="en-US" sz="1800" dirty="0"/>
              <a:t> 225</a:t>
            </a:r>
          </a:p>
          <a:p>
            <a:pPr marL="0" indent="0">
              <a:buFont typeface="Arial" pitchFamily="34" charset="0"/>
              <a:buNone/>
            </a:pPr>
            <a:r>
              <a:rPr lang="en-US" sz="1800" dirty="0"/>
              <a:t>5x1 + 4x2 </a:t>
            </a:r>
            <a:r>
              <a:rPr lang="tr-TR" sz="1800" dirty="0"/>
              <a:t>+ S3 =</a:t>
            </a:r>
            <a:r>
              <a:rPr lang="en-US" sz="1800" dirty="0"/>
              <a:t> 1000</a:t>
            </a:r>
          </a:p>
          <a:p>
            <a:pPr marL="0" indent="0">
              <a:buFont typeface="Arial" pitchFamily="34" charset="0"/>
              <a:buNone/>
            </a:pPr>
            <a:r>
              <a:rPr lang="tr-TR" sz="1800" dirty="0"/>
              <a:t>-</a:t>
            </a:r>
            <a:r>
              <a:rPr lang="en-US" sz="1800" dirty="0"/>
              <a:t>x1 </a:t>
            </a:r>
            <a:r>
              <a:rPr lang="tr-TR" sz="1800" dirty="0"/>
              <a:t>-</a:t>
            </a:r>
            <a:r>
              <a:rPr lang="en-US" sz="1800" dirty="0"/>
              <a:t> 2x2 </a:t>
            </a:r>
            <a:r>
              <a:rPr lang="tr-TR" sz="1800" dirty="0"/>
              <a:t>+S4 = -</a:t>
            </a:r>
            <a:r>
              <a:rPr lang="en-US" sz="1800" dirty="0"/>
              <a:t>150</a:t>
            </a:r>
            <a:endParaRPr lang="tr-TR" sz="1800" dirty="0"/>
          </a:p>
          <a:p>
            <a:pPr marL="0" indent="0">
              <a:buFont typeface="Arial" pitchFamily="34" charset="0"/>
              <a:buNone/>
            </a:pPr>
            <a:endParaRPr lang="tr-TR" sz="1800" dirty="0"/>
          </a:p>
        </p:txBody>
      </p:sp>
    </p:spTree>
    <p:extLst>
      <p:ext uri="{BB962C8B-B14F-4D97-AF65-F5344CB8AC3E}">
        <p14:creationId xmlns:p14="http://schemas.microsoft.com/office/powerpoint/2010/main" val="35740327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F6BF9D30-F232-3BF8-B37A-B664109CCFEA}"/>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5E573576-3624-410F-F3C3-C50BE409C994}"/>
              </a:ext>
            </a:extLst>
          </p:cNvPr>
          <p:cNvSpPr>
            <a:spLocks noGrp="1"/>
          </p:cNvSpPr>
          <p:nvPr>
            <p:ph type="title"/>
          </p:nvPr>
        </p:nvSpPr>
        <p:spPr/>
        <p:txBody>
          <a:bodyPr/>
          <a:lstStyle/>
          <a:p>
            <a:r>
              <a:rPr lang="tr-TR"/>
              <a:t>Kısıt Yönlerini Değiştirme</a:t>
            </a:r>
          </a:p>
        </p:txBody>
      </p:sp>
      <p:graphicFrame>
        <p:nvGraphicFramePr>
          <p:cNvPr id="4" name="Tablo 9">
            <a:extLst>
              <a:ext uri="{FF2B5EF4-FFF2-40B4-BE49-F238E27FC236}">
                <a16:creationId xmlns:a16="http://schemas.microsoft.com/office/drawing/2014/main" id="{BC6135C0-9F9F-47B5-2F5E-35123374199C}"/>
              </a:ext>
            </a:extLst>
          </p:cNvPr>
          <p:cNvGraphicFramePr>
            <a:graphicFrameLocks/>
          </p:cNvGraphicFramePr>
          <p:nvPr>
            <p:extLst>
              <p:ext uri="{D42A27DB-BD31-4B8C-83A1-F6EECF244321}">
                <p14:modId xmlns:p14="http://schemas.microsoft.com/office/powerpoint/2010/main" val="266521203"/>
              </p:ext>
            </p:extLst>
          </p:nvPr>
        </p:nvGraphicFramePr>
        <p:xfrm>
          <a:off x="261092" y="1772816"/>
          <a:ext cx="8594721" cy="2595880"/>
        </p:xfrm>
        <a:graphic>
          <a:graphicData uri="http://schemas.openxmlformats.org/drawingml/2006/table">
            <a:tbl>
              <a:tblPr firstRow="1" bandRow="1">
                <a:tableStyleId>{5C22544A-7EE6-4342-B048-85BDC9FD1C3A}</a:tableStyleId>
              </a:tblPr>
              <a:tblGrid>
                <a:gridCol w="954969">
                  <a:extLst>
                    <a:ext uri="{9D8B030D-6E8A-4147-A177-3AD203B41FA5}">
                      <a16:colId xmlns:a16="http://schemas.microsoft.com/office/drawing/2014/main" val="2964012577"/>
                    </a:ext>
                  </a:extLst>
                </a:gridCol>
                <a:gridCol w="954969">
                  <a:extLst>
                    <a:ext uri="{9D8B030D-6E8A-4147-A177-3AD203B41FA5}">
                      <a16:colId xmlns:a16="http://schemas.microsoft.com/office/drawing/2014/main" val="3087303895"/>
                    </a:ext>
                  </a:extLst>
                </a:gridCol>
                <a:gridCol w="954969">
                  <a:extLst>
                    <a:ext uri="{9D8B030D-6E8A-4147-A177-3AD203B41FA5}">
                      <a16:colId xmlns:a16="http://schemas.microsoft.com/office/drawing/2014/main" val="130291860"/>
                    </a:ext>
                  </a:extLst>
                </a:gridCol>
                <a:gridCol w="954969">
                  <a:extLst>
                    <a:ext uri="{9D8B030D-6E8A-4147-A177-3AD203B41FA5}">
                      <a16:colId xmlns:a16="http://schemas.microsoft.com/office/drawing/2014/main" val="586176396"/>
                    </a:ext>
                  </a:extLst>
                </a:gridCol>
                <a:gridCol w="954969">
                  <a:extLst>
                    <a:ext uri="{9D8B030D-6E8A-4147-A177-3AD203B41FA5}">
                      <a16:colId xmlns:a16="http://schemas.microsoft.com/office/drawing/2014/main" val="1680698739"/>
                    </a:ext>
                  </a:extLst>
                </a:gridCol>
                <a:gridCol w="954969">
                  <a:extLst>
                    <a:ext uri="{9D8B030D-6E8A-4147-A177-3AD203B41FA5}">
                      <a16:colId xmlns:a16="http://schemas.microsoft.com/office/drawing/2014/main" val="886946295"/>
                    </a:ext>
                  </a:extLst>
                </a:gridCol>
                <a:gridCol w="954969">
                  <a:extLst>
                    <a:ext uri="{9D8B030D-6E8A-4147-A177-3AD203B41FA5}">
                      <a16:colId xmlns:a16="http://schemas.microsoft.com/office/drawing/2014/main" val="2128014062"/>
                    </a:ext>
                  </a:extLst>
                </a:gridCol>
                <a:gridCol w="954969">
                  <a:extLst>
                    <a:ext uri="{9D8B030D-6E8A-4147-A177-3AD203B41FA5}">
                      <a16:colId xmlns:a16="http://schemas.microsoft.com/office/drawing/2014/main" val="2686063350"/>
                    </a:ext>
                  </a:extLst>
                </a:gridCol>
                <a:gridCol w="954969">
                  <a:extLst>
                    <a:ext uri="{9D8B030D-6E8A-4147-A177-3AD203B41FA5}">
                      <a16:colId xmlns:a16="http://schemas.microsoft.com/office/drawing/2014/main" val="1325013677"/>
                    </a:ext>
                  </a:extLst>
                </a:gridCol>
              </a:tblGrid>
              <a:tr h="370840">
                <a:tc>
                  <a:txBody>
                    <a:bodyPr/>
                    <a:lstStyle/>
                    <a:p>
                      <a:endParaRPr lang="tr-TR"/>
                    </a:p>
                  </a:txBody>
                  <a:tcPr/>
                </a:tc>
                <a:tc>
                  <a:txBody>
                    <a:bodyPr/>
                    <a:lstStyle/>
                    <a:p>
                      <a:endParaRPr lang="tr-TR" dirty="0"/>
                    </a:p>
                  </a:txBody>
                  <a:tcPr/>
                </a:tc>
                <a:tc>
                  <a:txBody>
                    <a:bodyPr/>
                    <a:lstStyle/>
                    <a:p>
                      <a:r>
                        <a:rPr lang="tr-TR" dirty="0"/>
                        <a:t>x1</a:t>
                      </a:r>
                    </a:p>
                  </a:txBody>
                  <a:tcPr/>
                </a:tc>
                <a:tc>
                  <a:txBody>
                    <a:bodyPr/>
                    <a:lstStyle/>
                    <a:p>
                      <a:r>
                        <a:rPr lang="tr-TR" dirty="0"/>
                        <a:t>x2</a:t>
                      </a:r>
                    </a:p>
                  </a:txBody>
                  <a:tcPr/>
                </a:tc>
                <a:tc>
                  <a:txBody>
                    <a:bodyPr/>
                    <a:lstStyle/>
                    <a:p>
                      <a:r>
                        <a:rPr lang="tr-TR" dirty="0"/>
                        <a:t>S1</a:t>
                      </a:r>
                    </a:p>
                  </a:txBody>
                  <a:tcPr/>
                </a:tc>
                <a:tc>
                  <a:txBody>
                    <a:bodyPr/>
                    <a:lstStyle/>
                    <a:p>
                      <a:r>
                        <a:rPr lang="tr-TR" dirty="0"/>
                        <a:t>S2</a:t>
                      </a:r>
                    </a:p>
                  </a:txBody>
                  <a:tcPr/>
                </a:tc>
                <a:tc>
                  <a:txBody>
                    <a:bodyPr/>
                    <a:lstStyle/>
                    <a:p>
                      <a:r>
                        <a:rPr lang="tr-TR" dirty="0"/>
                        <a:t>S3</a:t>
                      </a:r>
                    </a:p>
                  </a:txBody>
                  <a:tcPr/>
                </a:tc>
                <a:tc>
                  <a:txBody>
                    <a:bodyPr/>
                    <a:lstStyle/>
                    <a:p>
                      <a:r>
                        <a:rPr lang="tr-TR" dirty="0"/>
                        <a:t>S4</a:t>
                      </a:r>
                    </a:p>
                  </a:txBody>
                  <a:tcPr/>
                </a:tc>
                <a:tc>
                  <a:txBody>
                    <a:bodyPr/>
                    <a:lstStyle/>
                    <a:p>
                      <a:endParaRPr lang="tr-TR" dirty="0"/>
                    </a:p>
                  </a:txBody>
                  <a:tcPr/>
                </a:tc>
                <a:extLst>
                  <a:ext uri="{0D108BD9-81ED-4DB2-BD59-A6C34878D82A}">
                    <a16:rowId xmlns:a16="http://schemas.microsoft.com/office/drawing/2014/main" val="3598408287"/>
                  </a:ext>
                </a:extLst>
              </a:tr>
              <a:tr h="370840">
                <a:tc>
                  <a:txBody>
                    <a:bodyPr/>
                    <a:lstStyle/>
                    <a:p>
                      <a:r>
                        <a:rPr lang="tr-TR" dirty="0"/>
                        <a:t>0</a:t>
                      </a:r>
                    </a:p>
                  </a:txBody>
                  <a:tcPr/>
                </a:tc>
                <a:tc>
                  <a:txBody>
                    <a:bodyPr/>
                    <a:lstStyle/>
                    <a:p>
                      <a:r>
                        <a:rPr lang="tr-TR" dirty="0"/>
                        <a:t>S1</a:t>
                      </a:r>
                    </a:p>
                  </a:txBody>
                  <a:tcPr/>
                </a:tc>
                <a:tc>
                  <a:txBody>
                    <a:bodyPr/>
                    <a:lstStyle/>
                    <a:p>
                      <a:r>
                        <a:rPr lang="tr-TR" dirty="0"/>
                        <a:t>2</a:t>
                      </a:r>
                    </a:p>
                  </a:txBody>
                  <a:tcPr/>
                </a:tc>
                <a:tc>
                  <a:txBody>
                    <a:bodyPr/>
                    <a:lstStyle/>
                    <a:p>
                      <a:r>
                        <a:rPr lang="tr-TR" dirty="0"/>
                        <a:t>1</a:t>
                      </a:r>
                    </a:p>
                  </a:txBody>
                  <a:tcPr/>
                </a:tc>
                <a:tc>
                  <a:txBody>
                    <a:bodyPr/>
                    <a:lstStyle/>
                    <a:p>
                      <a:r>
                        <a:rPr lang="tr-TR" dirty="0"/>
                        <a:t>1</a:t>
                      </a:r>
                    </a:p>
                  </a:txBody>
                  <a:tcPr/>
                </a:tc>
                <a:tc>
                  <a:txBody>
                    <a:bodyPr/>
                    <a:lstStyle/>
                    <a:p>
                      <a:r>
                        <a:rPr lang="tr-TR" dirty="0"/>
                        <a:t>0</a:t>
                      </a:r>
                    </a:p>
                  </a:txBody>
                  <a:tcPr/>
                </a:tc>
                <a:tc>
                  <a:txBody>
                    <a:bodyPr/>
                    <a:lstStyle/>
                    <a:p>
                      <a:r>
                        <a:rPr lang="tr-TR" dirty="0"/>
                        <a:t>0</a:t>
                      </a:r>
                    </a:p>
                  </a:txBody>
                  <a:tcPr/>
                </a:tc>
                <a:tc>
                  <a:txBody>
                    <a:bodyPr/>
                    <a:lstStyle/>
                    <a:p>
                      <a:r>
                        <a:rPr lang="tr-TR" dirty="0"/>
                        <a:t>0</a:t>
                      </a:r>
                    </a:p>
                  </a:txBody>
                  <a:tcPr/>
                </a:tc>
                <a:tc>
                  <a:txBody>
                    <a:bodyPr/>
                    <a:lstStyle/>
                    <a:p>
                      <a:r>
                        <a:rPr lang="tr-TR" dirty="0"/>
                        <a:t>600</a:t>
                      </a:r>
                    </a:p>
                  </a:txBody>
                  <a:tcPr/>
                </a:tc>
                <a:extLst>
                  <a:ext uri="{0D108BD9-81ED-4DB2-BD59-A6C34878D82A}">
                    <a16:rowId xmlns:a16="http://schemas.microsoft.com/office/drawing/2014/main" val="2599034432"/>
                  </a:ext>
                </a:extLst>
              </a:tr>
              <a:tr h="370840">
                <a:tc>
                  <a:txBody>
                    <a:bodyPr/>
                    <a:lstStyle/>
                    <a:p>
                      <a:r>
                        <a:rPr lang="tr-TR" dirty="0"/>
                        <a:t>0</a:t>
                      </a:r>
                    </a:p>
                  </a:txBody>
                  <a:tcPr/>
                </a:tc>
                <a:tc>
                  <a:txBody>
                    <a:bodyPr/>
                    <a:lstStyle/>
                    <a:p>
                      <a:r>
                        <a:rPr lang="tr-TR" dirty="0"/>
                        <a:t>S2</a:t>
                      </a:r>
                    </a:p>
                  </a:txBody>
                  <a:tcPr/>
                </a:tc>
                <a:tc>
                  <a:txBody>
                    <a:bodyPr/>
                    <a:lstStyle/>
                    <a:p>
                      <a:r>
                        <a:rPr lang="tr-TR" dirty="0"/>
                        <a:t>1</a:t>
                      </a:r>
                    </a:p>
                  </a:txBody>
                  <a:tcPr/>
                </a:tc>
                <a:tc>
                  <a:txBody>
                    <a:bodyPr/>
                    <a:lstStyle/>
                    <a:p>
                      <a:r>
                        <a:rPr lang="tr-TR" dirty="0"/>
                        <a:t>1</a:t>
                      </a:r>
                    </a:p>
                  </a:txBody>
                  <a:tcPr/>
                </a:tc>
                <a:tc>
                  <a:txBody>
                    <a:bodyPr/>
                    <a:lstStyle/>
                    <a:p>
                      <a:r>
                        <a:rPr lang="tr-TR" dirty="0"/>
                        <a:t>0</a:t>
                      </a:r>
                    </a:p>
                  </a:txBody>
                  <a:tcPr/>
                </a:tc>
                <a:tc>
                  <a:txBody>
                    <a:bodyPr/>
                    <a:lstStyle/>
                    <a:p>
                      <a:r>
                        <a:rPr lang="tr-TR" dirty="0"/>
                        <a:t>1</a:t>
                      </a:r>
                    </a:p>
                  </a:txBody>
                  <a:tcPr/>
                </a:tc>
                <a:tc>
                  <a:txBody>
                    <a:bodyPr/>
                    <a:lstStyle/>
                    <a:p>
                      <a:r>
                        <a:rPr lang="tr-TR" dirty="0"/>
                        <a:t>0</a:t>
                      </a:r>
                    </a:p>
                  </a:txBody>
                  <a:tcPr/>
                </a:tc>
                <a:tc>
                  <a:txBody>
                    <a:bodyPr/>
                    <a:lstStyle/>
                    <a:p>
                      <a:r>
                        <a:rPr lang="tr-TR" dirty="0"/>
                        <a:t>0</a:t>
                      </a:r>
                    </a:p>
                  </a:txBody>
                  <a:tcPr/>
                </a:tc>
                <a:tc>
                  <a:txBody>
                    <a:bodyPr/>
                    <a:lstStyle/>
                    <a:p>
                      <a:r>
                        <a:rPr lang="tr-TR" dirty="0"/>
                        <a:t>225</a:t>
                      </a:r>
                    </a:p>
                  </a:txBody>
                  <a:tcPr/>
                </a:tc>
                <a:extLst>
                  <a:ext uri="{0D108BD9-81ED-4DB2-BD59-A6C34878D82A}">
                    <a16:rowId xmlns:a16="http://schemas.microsoft.com/office/drawing/2014/main" val="3285551512"/>
                  </a:ext>
                </a:extLst>
              </a:tr>
              <a:tr h="370840">
                <a:tc>
                  <a:txBody>
                    <a:bodyPr/>
                    <a:lstStyle/>
                    <a:p>
                      <a:r>
                        <a:rPr lang="tr-TR" dirty="0"/>
                        <a:t>0</a:t>
                      </a:r>
                    </a:p>
                  </a:txBody>
                  <a:tcPr/>
                </a:tc>
                <a:tc>
                  <a:txBody>
                    <a:bodyPr/>
                    <a:lstStyle/>
                    <a:p>
                      <a:r>
                        <a:rPr lang="tr-TR" dirty="0"/>
                        <a:t>S3</a:t>
                      </a:r>
                    </a:p>
                  </a:txBody>
                  <a:tcPr/>
                </a:tc>
                <a:tc>
                  <a:txBody>
                    <a:bodyPr/>
                    <a:lstStyle/>
                    <a:p>
                      <a:r>
                        <a:rPr lang="tr-TR" dirty="0"/>
                        <a:t>5</a:t>
                      </a:r>
                    </a:p>
                  </a:txBody>
                  <a:tcPr/>
                </a:tc>
                <a:tc>
                  <a:txBody>
                    <a:bodyPr/>
                    <a:lstStyle/>
                    <a:p>
                      <a:r>
                        <a:rPr lang="tr-TR" dirty="0"/>
                        <a:t>4</a:t>
                      </a:r>
                    </a:p>
                  </a:txBody>
                  <a:tcPr/>
                </a:tc>
                <a:tc>
                  <a:txBody>
                    <a:bodyPr/>
                    <a:lstStyle/>
                    <a:p>
                      <a:r>
                        <a:rPr lang="tr-TR" dirty="0"/>
                        <a:t>0</a:t>
                      </a:r>
                    </a:p>
                  </a:txBody>
                  <a:tcPr/>
                </a:tc>
                <a:tc>
                  <a:txBody>
                    <a:bodyPr/>
                    <a:lstStyle/>
                    <a:p>
                      <a:r>
                        <a:rPr lang="tr-TR" dirty="0"/>
                        <a:t>0</a:t>
                      </a:r>
                    </a:p>
                  </a:txBody>
                  <a:tcPr/>
                </a:tc>
                <a:tc>
                  <a:txBody>
                    <a:bodyPr/>
                    <a:lstStyle/>
                    <a:p>
                      <a:r>
                        <a:rPr lang="tr-TR" dirty="0"/>
                        <a:t>1</a:t>
                      </a:r>
                    </a:p>
                  </a:txBody>
                  <a:tcPr/>
                </a:tc>
                <a:tc>
                  <a:txBody>
                    <a:bodyPr/>
                    <a:lstStyle/>
                    <a:p>
                      <a:r>
                        <a:rPr lang="tr-TR" dirty="0"/>
                        <a:t>0</a:t>
                      </a:r>
                    </a:p>
                  </a:txBody>
                  <a:tcPr/>
                </a:tc>
                <a:tc>
                  <a:txBody>
                    <a:bodyPr/>
                    <a:lstStyle/>
                    <a:p>
                      <a:r>
                        <a:rPr lang="tr-TR" dirty="0"/>
                        <a:t>1000</a:t>
                      </a:r>
                    </a:p>
                  </a:txBody>
                  <a:tcPr/>
                </a:tc>
                <a:extLst>
                  <a:ext uri="{0D108BD9-81ED-4DB2-BD59-A6C34878D82A}">
                    <a16:rowId xmlns:a16="http://schemas.microsoft.com/office/drawing/2014/main" val="2816988953"/>
                  </a:ext>
                </a:extLst>
              </a:tr>
              <a:tr h="370840">
                <a:tc>
                  <a:txBody>
                    <a:bodyPr/>
                    <a:lstStyle/>
                    <a:p>
                      <a:r>
                        <a:rPr lang="tr-TR" dirty="0"/>
                        <a:t>0</a:t>
                      </a:r>
                    </a:p>
                  </a:txBody>
                  <a:tcPr/>
                </a:tc>
                <a:tc>
                  <a:txBody>
                    <a:bodyPr/>
                    <a:lstStyle/>
                    <a:p>
                      <a:r>
                        <a:rPr lang="tr-TR" dirty="0"/>
                        <a:t>S4</a:t>
                      </a:r>
                    </a:p>
                  </a:txBody>
                  <a:tcPr/>
                </a:tc>
                <a:tc>
                  <a:txBody>
                    <a:bodyPr/>
                    <a:lstStyle/>
                    <a:p>
                      <a:r>
                        <a:rPr lang="tr-TR" dirty="0"/>
                        <a:t>-1</a:t>
                      </a:r>
                    </a:p>
                  </a:txBody>
                  <a:tcPr/>
                </a:tc>
                <a:tc>
                  <a:txBody>
                    <a:bodyPr/>
                    <a:lstStyle/>
                    <a:p>
                      <a:r>
                        <a:rPr lang="tr-TR" dirty="0"/>
                        <a:t>-2</a:t>
                      </a:r>
                    </a:p>
                  </a:txBody>
                  <a:tcPr/>
                </a:tc>
                <a:tc>
                  <a:txBody>
                    <a:bodyPr/>
                    <a:lstStyle/>
                    <a:p>
                      <a:r>
                        <a:rPr lang="tr-TR" dirty="0"/>
                        <a:t>0</a:t>
                      </a:r>
                    </a:p>
                  </a:txBody>
                  <a:tcPr/>
                </a:tc>
                <a:tc>
                  <a:txBody>
                    <a:bodyPr/>
                    <a:lstStyle/>
                    <a:p>
                      <a:r>
                        <a:rPr lang="tr-TR" dirty="0"/>
                        <a:t>0</a:t>
                      </a:r>
                    </a:p>
                  </a:txBody>
                  <a:tcPr/>
                </a:tc>
                <a:tc>
                  <a:txBody>
                    <a:bodyPr/>
                    <a:lstStyle/>
                    <a:p>
                      <a:r>
                        <a:rPr lang="tr-TR" dirty="0"/>
                        <a:t>0</a:t>
                      </a:r>
                    </a:p>
                  </a:txBody>
                  <a:tcPr/>
                </a:tc>
                <a:tc>
                  <a:txBody>
                    <a:bodyPr/>
                    <a:lstStyle/>
                    <a:p>
                      <a:r>
                        <a:rPr lang="tr-TR" dirty="0"/>
                        <a:t>1</a:t>
                      </a:r>
                    </a:p>
                  </a:txBody>
                  <a:tcPr/>
                </a:tc>
                <a:tc>
                  <a:txBody>
                    <a:bodyPr/>
                    <a:lstStyle/>
                    <a:p>
                      <a:r>
                        <a:rPr lang="tr-TR" dirty="0"/>
                        <a:t>-150</a:t>
                      </a:r>
                    </a:p>
                  </a:txBody>
                  <a:tcPr/>
                </a:tc>
                <a:extLst>
                  <a:ext uri="{0D108BD9-81ED-4DB2-BD59-A6C34878D82A}">
                    <a16:rowId xmlns:a16="http://schemas.microsoft.com/office/drawing/2014/main" val="2357355579"/>
                  </a:ext>
                </a:extLst>
              </a:tr>
              <a:tr h="370840">
                <a:tc>
                  <a:txBody>
                    <a:bodyPr/>
                    <a:lstStyle/>
                    <a:p>
                      <a:endParaRPr lang="tr-TR" dirty="0"/>
                    </a:p>
                  </a:txBody>
                  <a:tcPr/>
                </a:tc>
                <a:tc>
                  <a:txBody>
                    <a:bodyPr/>
                    <a:lstStyle/>
                    <a:p>
                      <a:r>
                        <a:rPr lang="tr-TR" dirty="0"/>
                        <a:t>Z</a:t>
                      </a:r>
                    </a:p>
                  </a:txBody>
                  <a:tcPr/>
                </a:tc>
                <a:tc>
                  <a:txBody>
                    <a:bodyPr/>
                    <a:lstStyle/>
                    <a:p>
                      <a:r>
                        <a:rPr lang="tr-TR" dirty="0"/>
                        <a:t>0</a:t>
                      </a:r>
                    </a:p>
                  </a:txBody>
                  <a:tcPr/>
                </a:tc>
                <a:tc>
                  <a:txBody>
                    <a:bodyPr/>
                    <a:lstStyle/>
                    <a:p>
                      <a:r>
                        <a:rPr lang="tr-TR" dirty="0"/>
                        <a:t>0</a:t>
                      </a:r>
                    </a:p>
                  </a:txBody>
                  <a:tcPr/>
                </a:tc>
                <a:tc>
                  <a:txBody>
                    <a:bodyPr/>
                    <a:lstStyle/>
                    <a:p>
                      <a:r>
                        <a:rPr lang="tr-TR" dirty="0"/>
                        <a:t>0</a:t>
                      </a:r>
                    </a:p>
                  </a:txBody>
                  <a:tcPr/>
                </a:tc>
                <a:tc>
                  <a:txBody>
                    <a:bodyPr/>
                    <a:lstStyle/>
                    <a:p>
                      <a:r>
                        <a:rPr lang="tr-TR" dirty="0"/>
                        <a:t>0</a:t>
                      </a:r>
                    </a:p>
                  </a:txBody>
                  <a:tcPr/>
                </a:tc>
                <a:tc>
                  <a:txBody>
                    <a:bodyPr/>
                    <a:lstStyle/>
                    <a:p>
                      <a:r>
                        <a:rPr lang="tr-TR" dirty="0"/>
                        <a:t>0</a:t>
                      </a:r>
                    </a:p>
                  </a:txBody>
                  <a:tcPr/>
                </a:tc>
                <a:tc>
                  <a:txBody>
                    <a:bodyPr/>
                    <a:lstStyle/>
                    <a:p>
                      <a:r>
                        <a:rPr lang="tr-TR" dirty="0"/>
                        <a:t>0</a:t>
                      </a:r>
                    </a:p>
                  </a:txBody>
                  <a:tcPr/>
                </a:tc>
                <a:tc>
                  <a:txBody>
                    <a:bodyPr/>
                    <a:lstStyle/>
                    <a:p>
                      <a:endParaRPr lang="tr-TR" dirty="0"/>
                    </a:p>
                  </a:txBody>
                  <a:tcPr/>
                </a:tc>
                <a:extLst>
                  <a:ext uri="{0D108BD9-81ED-4DB2-BD59-A6C34878D82A}">
                    <a16:rowId xmlns:a16="http://schemas.microsoft.com/office/drawing/2014/main" val="3319698076"/>
                  </a:ext>
                </a:extLst>
              </a:tr>
              <a:tr h="370840">
                <a:tc>
                  <a:txBody>
                    <a:bodyPr/>
                    <a:lstStyle/>
                    <a:p>
                      <a:endParaRPr lang="tr-TR"/>
                    </a:p>
                  </a:txBody>
                  <a:tcPr/>
                </a:tc>
                <a:tc>
                  <a:txBody>
                    <a:bodyPr/>
                    <a:lstStyle/>
                    <a:p>
                      <a:r>
                        <a:rPr lang="tr-TR" dirty="0"/>
                        <a:t>C-Z</a:t>
                      </a:r>
                    </a:p>
                  </a:txBody>
                  <a:tcPr/>
                </a:tc>
                <a:tc>
                  <a:txBody>
                    <a:bodyPr/>
                    <a:lstStyle/>
                    <a:p>
                      <a:r>
                        <a:rPr lang="tr-TR" dirty="0"/>
                        <a:t>3</a:t>
                      </a:r>
                    </a:p>
                  </a:txBody>
                  <a:tcPr/>
                </a:tc>
                <a:tc>
                  <a:txBody>
                    <a:bodyPr/>
                    <a:lstStyle/>
                    <a:p>
                      <a:r>
                        <a:rPr lang="tr-TR" dirty="0"/>
                        <a:t>4</a:t>
                      </a:r>
                    </a:p>
                  </a:txBody>
                  <a:tcPr/>
                </a:tc>
                <a:tc>
                  <a:txBody>
                    <a:bodyPr/>
                    <a:lstStyle/>
                    <a:p>
                      <a:r>
                        <a:rPr lang="tr-TR" dirty="0"/>
                        <a:t>0</a:t>
                      </a:r>
                    </a:p>
                  </a:txBody>
                  <a:tcPr/>
                </a:tc>
                <a:tc>
                  <a:txBody>
                    <a:bodyPr/>
                    <a:lstStyle/>
                    <a:p>
                      <a:r>
                        <a:rPr lang="tr-TR" dirty="0"/>
                        <a:t>0</a:t>
                      </a:r>
                    </a:p>
                  </a:txBody>
                  <a:tcPr/>
                </a:tc>
                <a:tc>
                  <a:txBody>
                    <a:bodyPr/>
                    <a:lstStyle/>
                    <a:p>
                      <a:r>
                        <a:rPr lang="tr-TR" dirty="0"/>
                        <a:t>0</a:t>
                      </a:r>
                    </a:p>
                  </a:txBody>
                  <a:tcPr/>
                </a:tc>
                <a:tc>
                  <a:txBody>
                    <a:bodyPr/>
                    <a:lstStyle/>
                    <a:p>
                      <a:r>
                        <a:rPr lang="tr-TR" dirty="0"/>
                        <a:t>0</a:t>
                      </a:r>
                    </a:p>
                  </a:txBody>
                  <a:tcPr/>
                </a:tc>
                <a:tc>
                  <a:txBody>
                    <a:bodyPr/>
                    <a:lstStyle/>
                    <a:p>
                      <a:endParaRPr lang="tr-TR" dirty="0"/>
                    </a:p>
                  </a:txBody>
                  <a:tcPr/>
                </a:tc>
                <a:extLst>
                  <a:ext uri="{0D108BD9-81ED-4DB2-BD59-A6C34878D82A}">
                    <a16:rowId xmlns:a16="http://schemas.microsoft.com/office/drawing/2014/main" val="235961543"/>
                  </a:ext>
                </a:extLst>
              </a:tr>
            </a:tbl>
          </a:graphicData>
        </a:graphic>
      </p:graphicFrame>
      <p:sp>
        <p:nvSpPr>
          <p:cNvPr id="5" name="Metin kutusu 4">
            <a:extLst>
              <a:ext uri="{FF2B5EF4-FFF2-40B4-BE49-F238E27FC236}">
                <a16:creationId xmlns:a16="http://schemas.microsoft.com/office/drawing/2014/main" id="{C282B0A3-3B51-7116-FC9B-953DF4AD0020}"/>
              </a:ext>
            </a:extLst>
          </p:cNvPr>
          <p:cNvSpPr txBox="1"/>
          <p:nvPr/>
        </p:nvSpPr>
        <p:spPr>
          <a:xfrm>
            <a:off x="2240069" y="5399936"/>
            <a:ext cx="4737194" cy="369332"/>
          </a:xfrm>
          <a:prstGeom prst="rect">
            <a:avLst/>
          </a:prstGeom>
          <a:noFill/>
        </p:spPr>
        <p:txBody>
          <a:bodyPr wrap="none" rtlCol="0">
            <a:spAutoFit/>
          </a:bodyPr>
          <a:lstStyle/>
          <a:p>
            <a:r>
              <a:rPr lang="tr-TR" dirty="0"/>
              <a:t>Optimum fakat olurlu değil (</a:t>
            </a:r>
            <a:r>
              <a:rPr lang="tr-TR" dirty="0" err="1"/>
              <a:t>feasible</a:t>
            </a:r>
            <a:r>
              <a:rPr lang="tr-TR" dirty="0"/>
              <a:t> değil)</a:t>
            </a:r>
          </a:p>
        </p:txBody>
      </p:sp>
    </p:spTree>
    <p:extLst>
      <p:ext uri="{BB962C8B-B14F-4D97-AF65-F5344CB8AC3E}">
        <p14:creationId xmlns:p14="http://schemas.microsoft.com/office/powerpoint/2010/main" val="20030417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61E4C01A-027B-9F69-5152-6BFAB137C3B6}"/>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BABCADEF-9B0C-0C9E-1350-25BBCD7BF67D}"/>
              </a:ext>
            </a:extLst>
          </p:cNvPr>
          <p:cNvSpPr>
            <a:spLocks noGrp="1"/>
          </p:cNvSpPr>
          <p:nvPr>
            <p:ph type="title"/>
          </p:nvPr>
        </p:nvSpPr>
        <p:spPr/>
        <p:txBody>
          <a:bodyPr/>
          <a:lstStyle/>
          <a:p>
            <a:r>
              <a:rPr lang="tr-TR"/>
              <a:t>Kısıt Yönlerini Değiştirme</a:t>
            </a:r>
          </a:p>
        </p:txBody>
      </p:sp>
      <p:graphicFrame>
        <p:nvGraphicFramePr>
          <p:cNvPr id="4" name="Tablo 9">
            <a:extLst>
              <a:ext uri="{FF2B5EF4-FFF2-40B4-BE49-F238E27FC236}">
                <a16:creationId xmlns:a16="http://schemas.microsoft.com/office/drawing/2014/main" id="{20A58F53-8315-1DC1-E6D8-73E77DF52A25}"/>
              </a:ext>
            </a:extLst>
          </p:cNvPr>
          <p:cNvGraphicFramePr>
            <a:graphicFrameLocks/>
          </p:cNvGraphicFramePr>
          <p:nvPr>
            <p:extLst>
              <p:ext uri="{D42A27DB-BD31-4B8C-83A1-F6EECF244321}">
                <p14:modId xmlns:p14="http://schemas.microsoft.com/office/powerpoint/2010/main" val="2592064973"/>
              </p:ext>
            </p:extLst>
          </p:nvPr>
        </p:nvGraphicFramePr>
        <p:xfrm>
          <a:off x="215506" y="1052736"/>
          <a:ext cx="8594721" cy="2595880"/>
        </p:xfrm>
        <a:graphic>
          <a:graphicData uri="http://schemas.openxmlformats.org/drawingml/2006/table">
            <a:tbl>
              <a:tblPr firstRow="1" bandRow="1">
                <a:tableStyleId>{5C22544A-7EE6-4342-B048-85BDC9FD1C3A}</a:tableStyleId>
              </a:tblPr>
              <a:tblGrid>
                <a:gridCol w="954969">
                  <a:extLst>
                    <a:ext uri="{9D8B030D-6E8A-4147-A177-3AD203B41FA5}">
                      <a16:colId xmlns:a16="http://schemas.microsoft.com/office/drawing/2014/main" val="2964012577"/>
                    </a:ext>
                  </a:extLst>
                </a:gridCol>
                <a:gridCol w="954969">
                  <a:extLst>
                    <a:ext uri="{9D8B030D-6E8A-4147-A177-3AD203B41FA5}">
                      <a16:colId xmlns:a16="http://schemas.microsoft.com/office/drawing/2014/main" val="3087303895"/>
                    </a:ext>
                  </a:extLst>
                </a:gridCol>
                <a:gridCol w="954969">
                  <a:extLst>
                    <a:ext uri="{9D8B030D-6E8A-4147-A177-3AD203B41FA5}">
                      <a16:colId xmlns:a16="http://schemas.microsoft.com/office/drawing/2014/main" val="130291860"/>
                    </a:ext>
                  </a:extLst>
                </a:gridCol>
                <a:gridCol w="954969">
                  <a:extLst>
                    <a:ext uri="{9D8B030D-6E8A-4147-A177-3AD203B41FA5}">
                      <a16:colId xmlns:a16="http://schemas.microsoft.com/office/drawing/2014/main" val="586176396"/>
                    </a:ext>
                  </a:extLst>
                </a:gridCol>
                <a:gridCol w="954969">
                  <a:extLst>
                    <a:ext uri="{9D8B030D-6E8A-4147-A177-3AD203B41FA5}">
                      <a16:colId xmlns:a16="http://schemas.microsoft.com/office/drawing/2014/main" val="1680698739"/>
                    </a:ext>
                  </a:extLst>
                </a:gridCol>
                <a:gridCol w="954969">
                  <a:extLst>
                    <a:ext uri="{9D8B030D-6E8A-4147-A177-3AD203B41FA5}">
                      <a16:colId xmlns:a16="http://schemas.microsoft.com/office/drawing/2014/main" val="886946295"/>
                    </a:ext>
                  </a:extLst>
                </a:gridCol>
                <a:gridCol w="954969">
                  <a:extLst>
                    <a:ext uri="{9D8B030D-6E8A-4147-A177-3AD203B41FA5}">
                      <a16:colId xmlns:a16="http://schemas.microsoft.com/office/drawing/2014/main" val="2128014062"/>
                    </a:ext>
                  </a:extLst>
                </a:gridCol>
                <a:gridCol w="954969">
                  <a:extLst>
                    <a:ext uri="{9D8B030D-6E8A-4147-A177-3AD203B41FA5}">
                      <a16:colId xmlns:a16="http://schemas.microsoft.com/office/drawing/2014/main" val="2686063350"/>
                    </a:ext>
                  </a:extLst>
                </a:gridCol>
                <a:gridCol w="954969">
                  <a:extLst>
                    <a:ext uri="{9D8B030D-6E8A-4147-A177-3AD203B41FA5}">
                      <a16:colId xmlns:a16="http://schemas.microsoft.com/office/drawing/2014/main" val="1325013677"/>
                    </a:ext>
                  </a:extLst>
                </a:gridCol>
              </a:tblGrid>
              <a:tr h="370840">
                <a:tc>
                  <a:txBody>
                    <a:bodyPr/>
                    <a:lstStyle/>
                    <a:p>
                      <a:endParaRPr lang="tr-TR"/>
                    </a:p>
                  </a:txBody>
                  <a:tcPr/>
                </a:tc>
                <a:tc>
                  <a:txBody>
                    <a:bodyPr/>
                    <a:lstStyle/>
                    <a:p>
                      <a:endParaRPr lang="tr-TR" dirty="0"/>
                    </a:p>
                  </a:txBody>
                  <a:tcPr/>
                </a:tc>
                <a:tc>
                  <a:txBody>
                    <a:bodyPr/>
                    <a:lstStyle/>
                    <a:p>
                      <a:r>
                        <a:rPr lang="tr-TR" dirty="0"/>
                        <a:t>x1</a:t>
                      </a:r>
                    </a:p>
                  </a:txBody>
                  <a:tcPr/>
                </a:tc>
                <a:tc>
                  <a:txBody>
                    <a:bodyPr/>
                    <a:lstStyle/>
                    <a:p>
                      <a:r>
                        <a:rPr lang="tr-TR" dirty="0"/>
                        <a:t>x2</a:t>
                      </a:r>
                    </a:p>
                  </a:txBody>
                  <a:tcPr/>
                </a:tc>
                <a:tc>
                  <a:txBody>
                    <a:bodyPr/>
                    <a:lstStyle/>
                    <a:p>
                      <a:r>
                        <a:rPr lang="tr-TR" dirty="0"/>
                        <a:t>S1</a:t>
                      </a:r>
                    </a:p>
                  </a:txBody>
                  <a:tcPr/>
                </a:tc>
                <a:tc>
                  <a:txBody>
                    <a:bodyPr/>
                    <a:lstStyle/>
                    <a:p>
                      <a:r>
                        <a:rPr lang="tr-TR" dirty="0"/>
                        <a:t>S2</a:t>
                      </a:r>
                    </a:p>
                  </a:txBody>
                  <a:tcPr/>
                </a:tc>
                <a:tc>
                  <a:txBody>
                    <a:bodyPr/>
                    <a:lstStyle/>
                    <a:p>
                      <a:r>
                        <a:rPr lang="tr-TR" dirty="0"/>
                        <a:t>S3</a:t>
                      </a:r>
                    </a:p>
                  </a:txBody>
                  <a:tcPr/>
                </a:tc>
                <a:tc>
                  <a:txBody>
                    <a:bodyPr/>
                    <a:lstStyle/>
                    <a:p>
                      <a:r>
                        <a:rPr lang="tr-TR" dirty="0"/>
                        <a:t>S4</a:t>
                      </a:r>
                    </a:p>
                  </a:txBody>
                  <a:tcPr/>
                </a:tc>
                <a:tc>
                  <a:txBody>
                    <a:bodyPr/>
                    <a:lstStyle/>
                    <a:p>
                      <a:endParaRPr lang="tr-TR" dirty="0"/>
                    </a:p>
                  </a:txBody>
                  <a:tcPr/>
                </a:tc>
                <a:extLst>
                  <a:ext uri="{0D108BD9-81ED-4DB2-BD59-A6C34878D82A}">
                    <a16:rowId xmlns:a16="http://schemas.microsoft.com/office/drawing/2014/main" val="3598408287"/>
                  </a:ext>
                </a:extLst>
              </a:tr>
              <a:tr h="370840">
                <a:tc>
                  <a:txBody>
                    <a:bodyPr/>
                    <a:lstStyle/>
                    <a:p>
                      <a:r>
                        <a:rPr lang="tr-TR" dirty="0"/>
                        <a:t>0</a:t>
                      </a:r>
                    </a:p>
                  </a:txBody>
                  <a:tcPr/>
                </a:tc>
                <a:tc>
                  <a:txBody>
                    <a:bodyPr/>
                    <a:lstStyle/>
                    <a:p>
                      <a:r>
                        <a:rPr lang="tr-TR" dirty="0"/>
                        <a:t>S1</a:t>
                      </a:r>
                    </a:p>
                  </a:txBody>
                  <a:tcPr/>
                </a:tc>
                <a:tc>
                  <a:txBody>
                    <a:bodyPr/>
                    <a:lstStyle/>
                    <a:p>
                      <a:r>
                        <a:rPr lang="tr-TR" dirty="0">
                          <a:solidFill>
                            <a:schemeClr val="tx1"/>
                          </a:solidFill>
                        </a:rPr>
                        <a:t>2</a:t>
                      </a:r>
                    </a:p>
                  </a:txBody>
                  <a:tcPr/>
                </a:tc>
                <a:tc>
                  <a:txBody>
                    <a:bodyPr/>
                    <a:lstStyle/>
                    <a:p>
                      <a:r>
                        <a:rPr lang="tr-TR" dirty="0">
                          <a:solidFill>
                            <a:srgbClr val="FF0000"/>
                          </a:solidFill>
                        </a:rPr>
                        <a:t>1</a:t>
                      </a:r>
                    </a:p>
                  </a:txBody>
                  <a:tcPr/>
                </a:tc>
                <a:tc>
                  <a:txBody>
                    <a:bodyPr/>
                    <a:lstStyle/>
                    <a:p>
                      <a:r>
                        <a:rPr lang="tr-TR" dirty="0"/>
                        <a:t>1</a:t>
                      </a:r>
                    </a:p>
                  </a:txBody>
                  <a:tcPr/>
                </a:tc>
                <a:tc>
                  <a:txBody>
                    <a:bodyPr/>
                    <a:lstStyle/>
                    <a:p>
                      <a:r>
                        <a:rPr lang="tr-TR" dirty="0"/>
                        <a:t>0</a:t>
                      </a:r>
                    </a:p>
                  </a:txBody>
                  <a:tcPr/>
                </a:tc>
                <a:tc>
                  <a:txBody>
                    <a:bodyPr/>
                    <a:lstStyle/>
                    <a:p>
                      <a:r>
                        <a:rPr lang="tr-TR" dirty="0"/>
                        <a:t>0</a:t>
                      </a:r>
                    </a:p>
                  </a:txBody>
                  <a:tcPr/>
                </a:tc>
                <a:tc>
                  <a:txBody>
                    <a:bodyPr/>
                    <a:lstStyle/>
                    <a:p>
                      <a:r>
                        <a:rPr lang="tr-TR" dirty="0"/>
                        <a:t>0</a:t>
                      </a:r>
                    </a:p>
                  </a:txBody>
                  <a:tcPr/>
                </a:tc>
                <a:tc>
                  <a:txBody>
                    <a:bodyPr/>
                    <a:lstStyle/>
                    <a:p>
                      <a:r>
                        <a:rPr lang="tr-TR" dirty="0"/>
                        <a:t>600</a:t>
                      </a:r>
                    </a:p>
                  </a:txBody>
                  <a:tcPr/>
                </a:tc>
                <a:extLst>
                  <a:ext uri="{0D108BD9-81ED-4DB2-BD59-A6C34878D82A}">
                    <a16:rowId xmlns:a16="http://schemas.microsoft.com/office/drawing/2014/main" val="2599034432"/>
                  </a:ext>
                </a:extLst>
              </a:tr>
              <a:tr h="370840">
                <a:tc>
                  <a:txBody>
                    <a:bodyPr/>
                    <a:lstStyle/>
                    <a:p>
                      <a:r>
                        <a:rPr lang="tr-TR" dirty="0"/>
                        <a:t>0</a:t>
                      </a:r>
                    </a:p>
                  </a:txBody>
                  <a:tcPr/>
                </a:tc>
                <a:tc>
                  <a:txBody>
                    <a:bodyPr/>
                    <a:lstStyle/>
                    <a:p>
                      <a:r>
                        <a:rPr lang="tr-TR" dirty="0"/>
                        <a:t>S2</a:t>
                      </a:r>
                    </a:p>
                  </a:txBody>
                  <a:tcPr/>
                </a:tc>
                <a:tc>
                  <a:txBody>
                    <a:bodyPr/>
                    <a:lstStyle/>
                    <a:p>
                      <a:r>
                        <a:rPr lang="tr-TR" dirty="0">
                          <a:solidFill>
                            <a:schemeClr val="tx1"/>
                          </a:solidFill>
                        </a:rPr>
                        <a:t>1</a:t>
                      </a:r>
                    </a:p>
                  </a:txBody>
                  <a:tcPr/>
                </a:tc>
                <a:tc>
                  <a:txBody>
                    <a:bodyPr/>
                    <a:lstStyle/>
                    <a:p>
                      <a:r>
                        <a:rPr lang="tr-TR" dirty="0">
                          <a:solidFill>
                            <a:srgbClr val="FF0000"/>
                          </a:solidFill>
                        </a:rPr>
                        <a:t>1</a:t>
                      </a:r>
                    </a:p>
                  </a:txBody>
                  <a:tcPr/>
                </a:tc>
                <a:tc>
                  <a:txBody>
                    <a:bodyPr/>
                    <a:lstStyle/>
                    <a:p>
                      <a:r>
                        <a:rPr lang="tr-TR" dirty="0"/>
                        <a:t>0</a:t>
                      </a:r>
                    </a:p>
                  </a:txBody>
                  <a:tcPr/>
                </a:tc>
                <a:tc>
                  <a:txBody>
                    <a:bodyPr/>
                    <a:lstStyle/>
                    <a:p>
                      <a:r>
                        <a:rPr lang="tr-TR" dirty="0"/>
                        <a:t>1</a:t>
                      </a:r>
                    </a:p>
                  </a:txBody>
                  <a:tcPr/>
                </a:tc>
                <a:tc>
                  <a:txBody>
                    <a:bodyPr/>
                    <a:lstStyle/>
                    <a:p>
                      <a:r>
                        <a:rPr lang="tr-TR" dirty="0"/>
                        <a:t>0</a:t>
                      </a:r>
                    </a:p>
                  </a:txBody>
                  <a:tcPr/>
                </a:tc>
                <a:tc>
                  <a:txBody>
                    <a:bodyPr/>
                    <a:lstStyle/>
                    <a:p>
                      <a:r>
                        <a:rPr lang="tr-TR" dirty="0"/>
                        <a:t>0</a:t>
                      </a:r>
                    </a:p>
                  </a:txBody>
                  <a:tcPr/>
                </a:tc>
                <a:tc>
                  <a:txBody>
                    <a:bodyPr/>
                    <a:lstStyle/>
                    <a:p>
                      <a:r>
                        <a:rPr lang="tr-TR" dirty="0"/>
                        <a:t>225</a:t>
                      </a:r>
                    </a:p>
                  </a:txBody>
                  <a:tcPr/>
                </a:tc>
                <a:extLst>
                  <a:ext uri="{0D108BD9-81ED-4DB2-BD59-A6C34878D82A}">
                    <a16:rowId xmlns:a16="http://schemas.microsoft.com/office/drawing/2014/main" val="3285551512"/>
                  </a:ext>
                </a:extLst>
              </a:tr>
              <a:tr h="370840">
                <a:tc>
                  <a:txBody>
                    <a:bodyPr/>
                    <a:lstStyle/>
                    <a:p>
                      <a:r>
                        <a:rPr lang="tr-TR" dirty="0"/>
                        <a:t>0</a:t>
                      </a:r>
                    </a:p>
                  </a:txBody>
                  <a:tcPr/>
                </a:tc>
                <a:tc>
                  <a:txBody>
                    <a:bodyPr/>
                    <a:lstStyle/>
                    <a:p>
                      <a:r>
                        <a:rPr lang="tr-TR" dirty="0"/>
                        <a:t>S3</a:t>
                      </a:r>
                    </a:p>
                  </a:txBody>
                  <a:tcPr/>
                </a:tc>
                <a:tc>
                  <a:txBody>
                    <a:bodyPr/>
                    <a:lstStyle/>
                    <a:p>
                      <a:r>
                        <a:rPr lang="tr-TR" dirty="0">
                          <a:solidFill>
                            <a:schemeClr val="tx1"/>
                          </a:solidFill>
                        </a:rPr>
                        <a:t>5</a:t>
                      </a:r>
                    </a:p>
                  </a:txBody>
                  <a:tcPr/>
                </a:tc>
                <a:tc>
                  <a:txBody>
                    <a:bodyPr/>
                    <a:lstStyle/>
                    <a:p>
                      <a:r>
                        <a:rPr lang="tr-TR" dirty="0">
                          <a:solidFill>
                            <a:srgbClr val="FF0000"/>
                          </a:solidFill>
                        </a:rPr>
                        <a:t>4</a:t>
                      </a:r>
                    </a:p>
                  </a:txBody>
                  <a:tcPr/>
                </a:tc>
                <a:tc>
                  <a:txBody>
                    <a:bodyPr/>
                    <a:lstStyle/>
                    <a:p>
                      <a:r>
                        <a:rPr lang="tr-TR" dirty="0"/>
                        <a:t>0</a:t>
                      </a:r>
                    </a:p>
                  </a:txBody>
                  <a:tcPr/>
                </a:tc>
                <a:tc>
                  <a:txBody>
                    <a:bodyPr/>
                    <a:lstStyle/>
                    <a:p>
                      <a:r>
                        <a:rPr lang="tr-TR" dirty="0"/>
                        <a:t>0</a:t>
                      </a:r>
                    </a:p>
                  </a:txBody>
                  <a:tcPr/>
                </a:tc>
                <a:tc>
                  <a:txBody>
                    <a:bodyPr/>
                    <a:lstStyle/>
                    <a:p>
                      <a:r>
                        <a:rPr lang="tr-TR" dirty="0"/>
                        <a:t>1</a:t>
                      </a:r>
                    </a:p>
                  </a:txBody>
                  <a:tcPr/>
                </a:tc>
                <a:tc>
                  <a:txBody>
                    <a:bodyPr/>
                    <a:lstStyle/>
                    <a:p>
                      <a:r>
                        <a:rPr lang="tr-TR" dirty="0"/>
                        <a:t>0</a:t>
                      </a:r>
                    </a:p>
                  </a:txBody>
                  <a:tcPr/>
                </a:tc>
                <a:tc>
                  <a:txBody>
                    <a:bodyPr/>
                    <a:lstStyle/>
                    <a:p>
                      <a:r>
                        <a:rPr lang="tr-TR" dirty="0"/>
                        <a:t>1000</a:t>
                      </a:r>
                    </a:p>
                  </a:txBody>
                  <a:tcPr/>
                </a:tc>
                <a:extLst>
                  <a:ext uri="{0D108BD9-81ED-4DB2-BD59-A6C34878D82A}">
                    <a16:rowId xmlns:a16="http://schemas.microsoft.com/office/drawing/2014/main" val="2816988953"/>
                  </a:ext>
                </a:extLst>
              </a:tr>
              <a:tr h="370840">
                <a:tc>
                  <a:txBody>
                    <a:bodyPr/>
                    <a:lstStyle/>
                    <a:p>
                      <a:r>
                        <a:rPr lang="tr-TR" dirty="0"/>
                        <a:t>0</a:t>
                      </a:r>
                    </a:p>
                  </a:txBody>
                  <a:tcPr/>
                </a:tc>
                <a:tc>
                  <a:txBody>
                    <a:bodyPr/>
                    <a:lstStyle/>
                    <a:p>
                      <a:r>
                        <a:rPr lang="tr-TR" dirty="0">
                          <a:solidFill>
                            <a:srgbClr val="FF0000"/>
                          </a:solidFill>
                        </a:rPr>
                        <a:t>S4</a:t>
                      </a:r>
                    </a:p>
                  </a:txBody>
                  <a:tcPr/>
                </a:tc>
                <a:tc>
                  <a:txBody>
                    <a:bodyPr/>
                    <a:lstStyle/>
                    <a:p>
                      <a:r>
                        <a:rPr lang="tr-TR" dirty="0">
                          <a:solidFill>
                            <a:srgbClr val="FF0000"/>
                          </a:solidFill>
                        </a:rPr>
                        <a:t>-1</a:t>
                      </a:r>
                    </a:p>
                  </a:txBody>
                  <a:tcPr/>
                </a:tc>
                <a:tc>
                  <a:txBody>
                    <a:bodyPr/>
                    <a:lstStyle/>
                    <a:p>
                      <a:r>
                        <a:rPr lang="tr-TR" dirty="0">
                          <a:solidFill>
                            <a:srgbClr val="FF0000"/>
                          </a:solidFill>
                        </a:rPr>
                        <a:t>-2</a:t>
                      </a:r>
                    </a:p>
                  </a:txBody>
                  <a:tcPr/>
                </a:tc>
                <a:tc>
                  <a:txBody>
                    <a:bodyPr/>
                    <a:lstStyle/>
                    <a:p>
                      <a:r>
                        <a:rPr lang="tr-TR" dirty="0">
                          <a:solidFill>
                            <a:srgbClr val="FF0000"/>
                          </a:solidFill>
                        </a:rPr>
                        <a:t>0</a:t>
                      </a:r>
                    </a:p>
                  </a:txBody>
                  <a:tcPr/>
                </a:tc>
                <a:tc>
                  <a:txBody>
                    <a:bodyPr/>
                    <a:lstStyle/>
                    <a:p>
                      <a:r>
                        <a:rPr lang="tr-TR" dirty="0">
                          <a:solidFill>
                            <a:srgbClr val="FF0000"/>
                          </a:solidFill>
                        </a:rPr>
                        <a:t>0</a:t>
                      </a:r>
                    </a:p>
                  </a:txBody>
                  <a:tcPr/>
                </a:tc>
                <a:tc>
                  <a:txBody>
                    <a:bodyPr/>
                    <a:lstStyle/>
                    <a:p>
                      <a:r>
                        <a:rPr lang="tr-TR" dirty="0">
                          <a:solidFill>
                            <a:srgbClr val="FF0000"/>
                          </a:solidFill>
                        </a:rPr>
                        <a:t>0</a:t>
                      </a:r>
                    </a:p>
                  </a:txBody>
                  <a:tcPr/>
                </a:tc>
                <a:tc>
                  <a:txBody>
                    <a:bodyPr/>
                    <a:lstStyle/>
                    <a:p>
                      <a:r>
                        <a:rPr lang="tr-TR" dirty="0">
                          <a:solidFill>
                            <a:srgbClr val="FF0000"/>
                          </a:solidFill>
                        </a:rPr>
                        <a:t>1</a:t>
                      </a:r>
                    </a:p>
                  </a:txBody>
                  <a:tcPr/>
                </a:tc>
                <a:tc>
                  <a:txBody>
                    <a:bodyPr/>
                    <a:lstStyle/>
                    <a:p>
                      <a:r>
                        <a:rPr lang="tr-TR" dirty="0">
                          <a:solidFill>
                            <a:srgbClr val="FF0000"/>
                          </a:solidFill>
                        </a:rPr>
                        <a:t>-150</a:t>
                      </a:r>
                    </a:p>
                  </a:txBody>
                  <a:tcPr/>
                </a:tc>
                <a:extLst>
                  <a:ext uri="{0D108BD9-81ED-4DB2-BD59-A6C34878D82A}">
                    <a16:rowId xmlns:a16="http://schemas.microsoft.com/office/drawing/2014/main" val="2357355579"/>
                  </a:ext>
                </a:extLst>
              </a:tr>
              <a:tr h="370840">
                <a:tc>
                  <a:txBody>
                    <a:bodyPr/>
                    <a:lstStyle/>
                    <a:p>
                      <a:endParaRPr lang="tr-TR" dirty="0"/>
                    </a:p>
                  </a:txBody>
                  <a:tcPr/>
                </a:tc>
                <a:tc>
                  <a:txBody>
                    <a:bodyPr/>
                    <a:lstStyle/>
                    <a:p>
                      <a:r>
                        <a:rPr lang="tr-TR" dirty="0"/>
                        <a:t>Z</a:t>
                      </a:r>
                    </a:p>
                  </a:txBody>
                  <a:tcPr/>
                </a:tc>
                <a:tc>
                  <a:txBody>
                    <a:bodyPr/>
                    <a:lstStyle/>
                    <a:p>
                      <a:r>
                        <a:rPr lang="tr-TR" dirty="0">
                          <a:solidFill>
                            <a:schemeClr val="tx1"/>
                          </a:solidFill>
                        </a:rPr>
                        <a:t>0</a:t>
                      </a:r>
                    </a:p>
                  </a:txBody>
                  <a:tcPr/>
                </a:tc>
                <a:tc>
                  <a:txBody>
                    <a:bodyPr/>
                    <a:lstStyle/>
                    <a:p>
                      <a:r>
                        <a:rPr lang="tr-TR" dirty="0">
                          <a:solidFill>
                            <a:srgbClr val="FF0000"/>
                          </a:solidFill>
                        </a:rPr>
                        <a:t>0</a:t>
                      </a:r>
                    </a:p>
                  </a:txBody>
                  <a:tcPr/>
                </a:tc>
                <a:tc>
                  <a:txBody>
                    <a:bodyPr/>
                    <a:lstStyle/>
                    <a:p>
                      <a:r>
                        <a:rPr lang="tr-TR" dirty="0"/>
                        <a:t>0</a:t>
                      </a:r>
                    </a:p>
                  </a:txBody>
                  <a:tcPr/>
                </a:tc>
                <a:tc>
                  <a:txBody>
                    <a:bodyPr/>
                    <a:lstStyle/>
                    <a:p>
                      <a:r>
                        <a:rPr lang="tr-TR" dirty="0"/>
                        <a:t>0</a:t>
                      </a:r>
                    </a:p>
                  </a:txBody>
                  <a:tcPr/>
                </a:tc>
                <a:tc>
                  <a:txBody>
                    <a:bodyPr/>
                    <a:lstStyle/>
                    <a:p>
                      <a:r>
                        <a:rPr lang="tr-TR" dirty="0"/>
                        <a:t>0</a:t>
                      </a:r>
                    </a:p>
                  </a:txBody>
                  <a:tcPr/>
                </a:tc>
                <a:tc>
                  <a:txBody>
                    <a:bodyPr/>
                    <a:lstStyle/>
                    <a:p>
                      <a:r>
                        <a:rPr lang="tr-TR" dirty="0"/>
                        <a:t>0</a:t>
                      </a:r>
                    </a:p>
                  </a:txBody>
                  <a:tcPr/>
                </a:tc>
                <a:tc>
                  <a:txBody>
                    <a:bodyPr/>
                    <a:lstStyle/>
                    <a:p>
                      <a:endParaRPr lang="tr-TR" dirty="0"/>
                    </a:p>
                  </a:txBody>
                  <a:tcPr/>
                </a:tc>
                <a:extLst>
                  <a:ext uri="{0D108BD9-81ED-4DB2-BD59-A6C34878D82A}">
                    <a16:rowId xmlns:a16="http://schemas.microsoft.com/office/drawing/2014/main" val="3319698076"/>
                  </a:ext>
                </a:extLst>
              </a:tr>
              <a:tr h="370840">
                <a:tc>
                  <a:txBody>
                    <a:bodyPr/>
                    <a:lstStyle/>
                    <a:p>
                      <a:endParaRPr lang="tr-TR"/>
                    </a:p>
                  </a:txBody>
                  <a:tcPr/>
                </a:tc>
                <a:tc>
                  <a:txBody>
                    <a:bodyPr/>
                    <a:lstStyle/>
                    <a:p>
                      <a:r>
                        <a:rPr lang="tr-TR" dirty="0"/>
                        <a:t>C-Z</a:t>
                      </a:r>
                    </a:p>
                  </a:txBody>
                  <a:tcPr/>
                </a:tc>
                <a:tc>
                  <a:txBody>
                    <a:bodyPr/>
                    <a:lstStyle/>
                    <a:p>
                      <a:r>
                        <a:rPr lang="tr-TR" dirty="0">
                          <a:solidFill>
                            <a:schemeClr val="tx1"/>
                          </a:solidFill>
                        </a:rPr>
                        <a:t>3</a:t>
                      </a:r>
                    </a:p>
                  </a:txBody>
                  <a:tcPr/>
                </a:tc>
                <a:tc>
                  <a:txBody>
                    <a:bodyPr/>
                    <a:lstStyle/>
                    <a:p>
                      <a:r>
                        <a:rPr lang="tr-TR" dirty="0">
                          <a:solidFill>
                            <a:srgbClr val="FF0000"/>
                          </a:solidFill>
                        </a:rPr>
                        <a:t>4</a:t>
                      </a:r>
                    </a:p>
                  </a:txBody>
                  <a:tcPr/>
                </a:tc>
                <a:tc>
                  <a:txBody>
                    <a:bodyPr/>
                    <a:lstStyle/>
                    <a:p>
                      <a:r>
                        <a:rPr lang="tr-TR" dirty="0"/>
                        <a:t>0</a:t>
                      </a:r>
                    </a:p>
                  </a:txBody>
                  <a:tcPr/>
                </a:tc>
                <a:tc>
                  <a:txBody>
                    <a:bodyPr/>
                    <a:lstStyle/>
                    <a:p>
                      <a:r>
                        <a:rPr lang="tr-TR" dirty="0"/>
                        <a:t>0</a:t>
                      </a:r>
                    </a:p>
                  </a:txBody>
                  <a:tcPr/>
                </a:tc>
                <a:tc>
                  <a:txBody>
                    <a:bodyPr/>
                    <a:lstStyle/>
                    <a:p>
                      <a:r>
                        <a:rPr lang="tr-TR" dirty="0"/>
                        <a:t>0</a:t>
                      </a:r>
                    </a:p>
                  </a:txBody>
                  <a:tcPr/>
                </a:tc>
                <a:tc>
                  <a:txBody>
                    <a:bodyPr/>
                    <a:lstStyle/>
                    <a:p>
                      <a:r>
                        <a:rPr lang="tr-TR" dirty="0"/>
                        <a:t>0</a:t>
                      </a:r>
                    </a:p>
                  </a:txBody>
                  <a:tcPr/>
                </a:tc>
                <a:tc>
                  <a:txBody>
                    <a:bodyPr/>
                    <a:lstStyle/>
                    <a:p>
                      <a:endParaRPr lang="tr-TR" dirty="0"/>
                    </a:p>
                  </a:txBody>
                  <a:tcPr/>
                </a:tc>
                <a:extLst>
                  <a:ext uri="{0D108BD9-81ED-4DB2-BD59-A6C34878D82A}">
                    <a16:rowId xmlns:a16="http://schemas.microsoft.com/office/drawing/2014/main" val="235961543"/>
                  </a:ext>
                </a:extLst>
              </a:tr>
            </a:tbl>
          </a:graphicData>
        </a:graphic>
      </p:graphicFrame>
      <p:graphicFrame>
        <p:nvGraphicFramePr>
          <p:cNvPr id="5" name="Tablo 9">
            <a:extLst>
              <a:ext uri="{FF2B5EF4-FFF2-40B4-BE49-F238E27FC236}">
                <a16:creationId xmlns:a16="http://schemas.microsoft.com/office/drawing/2014/main" id="{0F51E555-11A6-DC3D-F510-A5ACFA3A1A2E}"/>
              </a:ext>
            </a:extLst>
          </p:cNvPr>
          <p:cNvGraphicFramePr>
            <a:graphicFrameLocks/>
          </p:cNvGraphicFramePr>
          <p:nvPr>
            <p:extLst>
              <p:ext uri="{D42A27DB-BD31-4B8C-83A1-F6EECF244321}">
                <p14:modId xmlns:p14="http://schemas.microsoft.com/office/powerpoint/2010/main" val="1165062713"/>
              </p:ext>
            </p:extLst>
          </p:nvPr>
        </p:nvGraphicFramePr>
        <p:xfrm>
          <a:off x="215506" y="3775670"/>
          <a:ext cx="8594721" cy="2590800"/>
        </p:xfrm>
        <a:graphic>
          <a:graphicData uri="http://schemas.openxmlformats.org/drawingml/2006/table">
            <a:tbl>
              <a:tblPr firstRow="1" bandRow="1">
                <a:tableStyleId>{5C22544A-7EE6-4342-B048-85BDC9FD1C3A}</a:tableStyleId>
              </a:tblPr>
              <a:tblGrid>
                <a:gridCol w="954969">
                  <a:extLst>
                    <a:ext uri="{9D8B030D-6E8A-4147-A177-3AD203B41FA5}">
                      <a16:colId xmlns:a16="http://schemas.microsoft.com/office/drawing/2014/main" val="2964012577"/>
                    </a:ext>
                  </a:extLst>
                </a:gridCol>
                <a:gridCol w="954969">
                  <a:extLst>
                    <a:ext uri="{9D8B030D-6E8A-4147-A177-3AD203B41FA5}">
                      <a16:colId xmlns:a16="http://schemas.microsoft.com/office/drawing/2014/main" val="3087303895"/>
                    </a:ext>
                  </a:extLst>
                </a:gridCol>
                <a:gridCol w="954969">
                  <a:extLst>
                    <a:ext uri="{9D8B030D-6E8A-4147-A177-3AD203B41FA5}">
                      <a16:colId xmlns:a16="http://schemas.microsoft.com/office/drawing/2014/main" val="130291860"/>
                    </a:ext>
                  </a:extLst>
                </a:gridCol>
                <a:gridCol w="954969">
                  <a:extLst>
                    <a:ext uri="{9D8B030D-6E8A-4147-A177-3AD203B41FA5}">
                      <a16:colId xmlns:a16="http://schemas.microsoft.com/office/drawing/2014/main" val="586176396"/>
                    </a:ext>
                  </a:extLst>
                </a:gridCol>
                <a:gridCol w="954969">
                  <a:extLst>
                    <a:ext uri="{9D8B030D-6E8A-4147-A177-3AD203B41FA5}">
                      <a16:colId xmlns:a16="http://schemas.microsoft.com/office/drawing/2014/main" val="1680698739"/>
                    </a:ext>
                  </a:extLst>
                </a:gridCol>
                <a:gridCol w="954969">
                  <a:extLst>
                    <a:ext uri="{9D8B030D-6E8A-4147-A177-3AD203B41FA5}">
                      <a16:colId xmlns:a16="http://schemas.microsoft.com/office/drawing/2014/main" val="886946295"/>
                    </a:ext>
                  </a:extLst>
                </a:gridCol>
                <a:gridCol w="954969">
                  <a:extLst>
                    <a:ext uri="{9D8B030D-6E8A-4147-A177-3AD203B41FA5}">
                      <a16:colId xmlns:a16="http://schemas.microsoft.com/office/drawing/2014/main" val="2128014062"/>
                    </a:ext>
                  </a:extLst>
                </a:gridCol>
                <a:gridCol w="954969">
                  <a:extLst>
                    <a:ext uri="{9D8B030D-6E8A-4147-A177-3AD203B41FA5}">
                      <a16:colId xmlns:a16="http://schemas.microsoft.com/office/drawing/2014/main" val="2686063350"/>
                    </a:ext>
                  </a:extLst>
                </a:gridCol>
                <a:gridCol w="954969">
                  <a:extLst>
                    <a:ext uri="{9D8B030D-6E8A-4147-A177-3AD203B41FA5}">
                      <a16:colId xmlns:a16="http://schemas.microsoft.com/office/drawing/2014/main" val="1325013677"/>
                    </a:ext>
                  </a:extLst>
                </a:gridCol>
              </a:tblGrid>
              <a:tr h="320040">
                <a:tc>
                  <a:txBody>
                    <a:bodyPr/>
                    <a:lstStyle/>
                    <a:p>
                      <a:endParaRPr lang="tr-TR"/>
                    </a:p>
                  </a:txBody>
                  <a:tcPr/>
                </a:tc>
                <a:tc>
                  <a:txBody>
                    <a:bodyPr/>
                    <a:lstStyle/>
                    <a:p>
                      <a:endParaRPr lang="tr-TR" dirty="0"/>
                    </a:p>
                  </a:txBody>
                  <a:tcPr/>
                </a:tc>
                <a:tc>
                  <a:txBody>
                    <a:bodyPr/>
                    <a:lstStyle/>
                    <a:p>
                      <a:r>
                        <a:rPr lang="tr-TR" dirty="0"/>
                        <a:t>x1</a:t>
                      </a:r>
                    </a:p>
                  </a:txBody>
                  <a:tcPr/>
                </a:tc>
                <a:tc>
                  <a:txBody>
                    <a:bodyPr/>
                    <a:lstStyle/>
                    <a:p>
                      <a:r>
                        <a:rPr lang="tr-TR" dirty="0"/>
                        <a:t>x2</a:t>
                      </a:r>
                    </a:p>
                  </a:txBody>
                  <a:tcPr/>
                </a:tc>
                <a:tc>
                  <a:txBody>
                    <a:bodyPr/>
                    <a:lstStyle/>
                    <a:p>
                      <a:r>
                        <a:rPr lang="tr-TR" dirty="0"/>
                        <a:t>S1</a:t>
                      </a:r>
                    </a:p>
                  </a:txBody>
                  <a:tcPr/>
                </a:tc>
                <a:tc>
                  <a:txBody>
                    <a:bodyPr/>
                    <a:lstStyle/>
                    <a:p>
                      <a:r>
                        <a:rPr lang="tr-TR" dirty="0"/>
                        <a:t>S2</a:t>
                      </a:r>
                    </a:p>
                  </a:txBody>
                  <a:tcPr/>
                </a:tc>
                <a:tc>
                  <a:txBody>
                    <a:bodyPr/>
                    <a:lstStyle/>
                    <a:p>
                      <a:r>
                        <a:rPr lang="tr-TR" dirty="0"/>
                        <a:t>S3</a:t>
                      </a:r>
                    </a:p>
                  </a:txBody>
                  <a:tcPr/>
                </a:tc>
                <a:tc>
                  <a:txBody>
                    <a:bodyPr/>
                    <a:lstStyle/>
                    <a:p>
                      <a:r>
                        <a:rPr lang="tr-TR" dirty="0"/>
                        <a:t>S4</a:t>
                      </a:r>
                    </a:p>
                  </a:txBody>
                  <a:tcPr/>
                </a:tc>
                <a:tc>
                  <a:txBody>
                    <a:bodyPr/>
                    <a:lstStyle/>
                    <a:p>
                      <a:endParaRPr lang="tr-TR" dirty="0"/>
                    </a:p>
                  </a:txBody>
                  <a:tcPr/>
                </a:tc>
                <a:extLst>
                  <a:ext uri="{0D108BD9-81ED-4DB2-BD59-A6C34878D82A}">
                    <a16:rowId xmlns:a16="http://schemas.microsoft.com/office/drawing/2014/main" val="3598408287"/>
                  </a:ext>
                </a:extLst>
              </a:tr>
              <a:tr h="370840">
                <a:tc>
                  <a:txBody>
                    <a:bodyPr/>
                    <a:lstStyle/>
                    <a:p>
                      <a:r>
                        <a:rPr lang="tr-TR" dirty="0"/>
                        <a:t>0</a:t>
                      </a:r>
                    </a:p>
                  </a:txBody>
                  <a:tcPr/>
                </a:tc>
                <a:tc>
                  <a:txBody>
                    <a:bodyPr/>
                    <a:lstStyle/>
                    <a:p>
                      <a:r>
                        <a:rPr lang="tr-TR" dirty="0"/>
                        <a:t>S1</a:t>
                      </a:r>
                    </a:p>
                  </a:txBody>
                  <a:tcPr/>
                </a:tc>
                <a:tc>
                  <a:txBody>
                    <a:bodyPr/>
                    <a:lstStyle/>
                    <a:p>
                      <a:endParaRPr lang="tr-TR" dirty="0">
                        <a:solidFill>
                          <a:schemeClr val="tx1"/>
                        </a:solidFill>
                      </a:endParaRPr>
                    </a:p>
                  </a:txBody>
                  <a:tcPr/>
                </a:tc>
                <a:tc>
                  <a:txBody>
                    <a:bodyPr/>
                    <a:lstStyle/>
                    <a:p>
                      <a:r>
                        <a:rPr lang="tr-TR" dirty="0">
                          <a:solidFill>
                            <a:srgbClr val="FF0000"/>
                          </a:solidFill>
                        </a:rPr>
                        <a:t>0</a:t>
                      </a:r>
                    </a:p>
                  </a:txBody>
                  <a:tcPr/>
                </a:tc>
                <a:tc>
                  <a:txBody>
                    <a:bodyPr/>
                    <a:lstStyle/>
                    <a:p>
                      <a:endParaRPr lang="tr-TR" dirty="0"/>
                    </a:p>
                  </a:txBody>
                  <a:tcPr/>
                </a:tc>
                <a:tc>
                  <a:txBody>
                    <a:bodyPr/>
                    <a:lstStyle/>
                    <a:p>
                      <a:endParaRPr lang="tr-TR" dirty="0"/>
                    </a:p>
                  </a:txBody>
                  <a:tcPr/>
                </a:tc>
                <a:tc>
                  <a:txBody>
                    <a:bodyPr/>
                    <a:lstStyle/>
                    <a:p>
                      <a:endParaRPr lang="tr-TR" dirty="0"/>
                    </a:p>
                  </a:txBody>
                  <a:tcPr/>
                </a:tc>
                <a:tc>
                  <a:txBody>
                    <a:bodyPr/>
                    <a:lstStyle/>
                    <a:p>
                      <a:endParaRPr lang="tr-TR" dirty="0"/>
                    </a:p>
                  </a:txBody>
                  <a:tcPr/>
                </a:tc>
                <a:tc>
                  <a:txBody>
                    <a:bodyPr/>
                    <a:lstStyle/>
                    <a:p>
                      <a:r>
                        <a:rPr lang="tr-TR" dirty="0"/>
                        <a:t>525</a:t>
                      </a:r>
                    </a:p>
                  </a:txBody>
                  <a:tcPr/>
                </a:tc>
                <a:extLst>
                  <a:ext uri="{0D108BD9-81ED-4DB2-BD59-A6C34878D82A}">
                    <a16:rowId xmlns:a16="http://schemas.microsoft.com/office/drawing/2014/main" val="2599034432"/>
                  </a:ext>
                </a:extLst>
              </a:tr>
              <a:tr h="370840">
                <a:tc>
                  <a:txBody>
                    <a:bodyPr/>
                    <a:lstStyle/>
                    <a:p>
                      <a:r>
                        <a:rPr lang="tr-TR" dirty="0"/>
                        <a:t>0</a:t>
                      </a:r>
                    </a:p>
                  </a:txBody>
                  <a:tcPr/>
                </a:tc>
                <a:tc>
                  <a:txBody>
                    <a:bodyPr/>
                    <a:lstStyle/>
                    <a:p>
                      <a:r>
                        <a:rPr lang="tr-TR" dirty="0"/>
                        <a:t>S2</a:t>
                      </a:r>
                    </a:p>
                  </a:txBody>
                  <a:tcPr/>
                </a:tc>
                <a:tc>
                  <a:txBody>
                    <a:bodyPr/>
                    <a:lstStyle/>
                    <a:p>
                      <a:endParaRPr lang="tr-TR" dirty="0">
                        <a:solidFill>
                          <a:schemeClr val="tx1"/>
                        </a:solidFill>
                      </a:endParaRPr>
                    </a:p>
                  </a:txBody>
                  <a:tcPr/>
                </a:tc>
                <a:tc>
                  <a:txBody>
                    <a:bodyPr/>
                    <a:lstStyle/>
                    <a:p>
                      <a:r>
                        <a:rPr lang="tr-TR" dirty="0">
                          <a:solidFill>
                            <a:srgbClr val="FF0000"/>
                          </a:solidFill>
                        </a:rPr>
                        <a:t>0</a:t>
                      </a:r>
                    </a:p>
                  </a:txBody>
                  <a:tcPr/>
                </a:tc>
                <a:tc>
                  <a:txBody>
                    <a:bodyPr/>
                    <a:lstStyle/>
                    <a:p>
                      <a:endParaRPr lang="tr-TR" dirty="0"/>
                    </a:p>
                  </a:txBody>
                  <a:tcPr/>
                </a:tc>
                <a:tc>
                  <a:txBody>
                    <a:bodyPr/>
                    <a:lstStyle/>
                    <a:p>
                      <a:endParaRPr lang="tr-TR" dirty="0"/>
                    </a:p>
                  </a:txBody>
                  <a:tcPr/>
                </a:tc>
                <a:tc>
                  <a:txBody>
                    <a:bodyPr/>
                    <a:lstStyle/>
                    <a:p>
                      <a:r>
                        <a:rPr lang="tr-TR" dirty="0"/>
                        <a:t>0</a:t>
                      </a:r>
                    </a:p>
                  </a:txBody>
                  <a:tcPr/>
                </a:tc>
                <a:tc>
                  <a:txBody>
                    <a:bodyPr/>
                    <a:lstStyle/>
                    <a:p>
                      <a:endParaRPr lang="tr-TR" dirty="0"/>
                    </a:p>
                  </a:txBody>
                  <a:tcPr/>
                </a:tc>
                <a:tc>
                  <a:txBody>
                    <a:bodyPr/>
                    <a:lstStyle/>
                    <a:p>
                      <a:r>
                        <a:rPr lang="tr-TR" dirty="0"/>
                        <a:t>150</a:t>
                      </a:r>
                    </a:p>
                  </a:txBody>
                  <a:tcPr/>
                </a:tc>
                <a:extLst>
                  <a:ext uri="{0D108BD9-81ED-4DB2-BD59-A6C34878D82A}">
                    <a16:rowId xmlns:a16="http://schemas.microsoft.com/office/drawing/2014/main" val="3285551512"/>
                  </a:ext>
                </a:extLst>
              </a:tr>
              <a:tr h="370840">
                <a:tc>
                  <a:txBody>
                    <a:bodyPr/>
                    <a:lstStyle/>
                    <a:p>
                      <a:r>
                        <a:rPr lang="tr-TR" dirty="0"/>
                        <a:t>0</a:t>
                      </a:r>
                    </a:p>
                  </a:txBody>
                  <a:tcPr/>
                </a:tc>
                <a:tc>
                  <a:txBody>
                    <a:bodyPr/>
                    <a:lstStyle/>
                    <a:p>
                      <a:r>
                        <a:rPr lang="tr-TR" dirty="0"/>
                        <a:t>S3</a:t>
                      </a:r>
                    </a:p>
                  </a:txBody>
                  <a:tcPr/>
                </a:tc>
                <a:tc>
                  <a:txBody>
                    <a:bodyPr/>
                    <a:lstStyle/>
                    <a:p>
                      <a:endParaRPr lang="tr-TR" dirty="0">
                        <a:solidFill>
                          <a:schemeClr val="tx1"/>
                        </a:solidFill>
                      </a:endParaRPr>
                    </a:p>
                  </a:txBody>
                  <a:tcPr/>
                </a:tc>
                <a:tc>
                  <a:txBody>
                    <a:bodyPr/>
                    <a:lstStyle/>
                    <a:p>
                      <a:r>
                        <a:rPr lang="tr-TR" dirty="0">
                          <a:solidFill>
                            <a:srgbClr val="FF0000"/>
                          </a:solidFill>
                        </a:rPr>
                        <a:t>0</a:t>
                      </a:r>
                    </a:p>
                  </a:txBody>
                  <a:tcPr/>
                </a:tc>
                <a:tc>
                  <a:txBody>
                    <a:bodyPr/>
                    <a:lstStyle/>
                    <a:p>
                      <a:endParaRPr lang="tr-TR" dirty="0"/>
                    </a:p>
                  </a:txBody>
                  <a:tcPr/>
                </a:tc>
                <a:tc>
                  <a:txBody>
                    <a:bodyPr/>
                    <a:lstStyle/>
                    <a:p>
                      <a:endParaRPr lang="tr-TR" dirty="0"/>
                    </a:p>
                  </a:txBody>
                  <a:tcPr/>
                </a:tc>
                <a:tc>
                  <a:txBody>
                    <a:bodyPr/>
                    <a:lstStyle/>
                    <a:p>
                      <a:endParaRPr lang="tr-TR" dirty="0"/>
                    </a:p>
                  </a:txBody>
                  <a:tcPr/>
                </a:tc>
                <a:tc>
                  <a:txBody>
                    <a:bodyPr/>
                    <a:lstStyle/>
                    <a:p>
                      <a:endParaRPr lang="tr-TR" dirty="0"/>
                    </a:p>
                  </a:txBody>
                  <a:tcPr/>
                </a:tc>
                <a:tc>
                  <a:txBody>
                    <a:bodyPr/>
                    <a:lstStyle/>
                    <a:p>
                      <a:r>
                        <a:rPr lang="tr-TR" dirty="0"/>
                        <a:t>700</a:t>
                      </a:r>
                    </a:p>
                  </a:txBody>
                  <a:tcPr/>
                </a:tc>
                <a:extLst>
                  <a:ext uri="{0D108BD9-81ED-4DB2-BD59-A6C34878D82A}">
                    <a16:rowId xmlns:a16="http://schemas.microsoft.com/office/drawing/2014/main" val="2816988953"/>
                  </a:ext>
                </a:extLst>
              </a:tr>
              <a:tr h="370840">
                <a:tc>
                  <a:txBody>
                    <a:bodyPr/>
                    <a:lstStyle/>
                    <a:p>
                      <a:r>
                        <a:rPr lang="tr-TR" dirty="0"/>
                        <a:t>4</a:t>
                      </a:r>
                    </a:p>
                  </a:txBody>
                  <a:tcPr/>
                </a:tc>
                <a:tc>
                  <a:txBody>
                    <a:bodyPr/>
                    <a:lstStyle/>
                    <a:p>
                      <a:r>
                        <a:rPr lang="tr-TR" dirty="0">
                          <a:solidFill>
                            <a:srgbClr val="FF0000"/>
                          </a:solidFill>
                        </a:rPr>
                        <a:t>x2</a:t>
                      </a:r>
                    </a:p>
                  </a:txBody>
                  <a:tcPr/>
                </a:tc>
                <a:tc>
                  <a:txBody>
                    <a:bodyPr/>
                    <a:lstStyle/>
                    <a:p>
                      <a:r>
                        <a:rPr lang="tr-TR" dirty="0">
                          <a:solidFill>
                            <a:schemeClr val="tx1"/>
                          </a:solidFill>
                        </a:rPr>
                        <a:t>1/2</a:t>
                      </a:r>
                    </a:p>
                  </a:txBody>
                  <a:tcPr/>
                </a:tc>
                <a:tc>
                  <a:txBody>
                    <a:bodyPr/>
                    <a:lstStyle/>
                    <a:p>
                      <a:r>
                        <a:rPr lang="tr-TR" dirty="0">
                          <a:solidFill>
                            <a:srgbClr val="FF0000"/>
                          </a:solidFill>
                        </a:rPr>
                        <a:t>1</a:t>
                      </a:r>
                    </a:p>
                  </a:txBody>
                  <a:tcPr/>
                </a:tc>
                <a:tc>
                  <a:txBody>
                    <a:bodyPr/>
                    <a:lstStyle/>
                    <a:p>
                      <a:r>
                        <a:rPr lang="tr-TR" dirty="0">
                          <a:solidFill>
                            <a:srgbClr val="FF0000"/>
                          </a:solidFill>
                        </a:rPr>
                        <a:t>0</a:t>
                      </a:r>
                    </a:p>
                  </a:txBody>
                  <a:tcPr/>
                </a:tc>
                <a:tc>
                  <a:txBody>
                    <a:bodyPr/>
                    <a:lstStyle/>
                    <a:p>
                      <a:r>
                        <a:rPr lang="tr-TR" dirty="0">
                          <a:solidFill>
                            <a:srgbClr val="FF0000"/>
                          </a:solidFill>
                        </a:rPr>
                        <a:t>0</a:t>
                      </a:r>
                    </a:p>
                  </a:txBody>
                  <a:tcPr/>
                </a:tc>
                <a:tc>
                  <a:txBody>
                    <a:bodyPr/>
                    <a:lstStyle/>
                    <a:p>
                      <a:r>
                        <a:rPr lang="tr-TR" dirty="0">
                          <a:solidFill>
                            <a:srgbClr val="FF0000"/>
                          </a:solidFill>
                        </a:rPr>
                        <a:t>0</a:t>
                      </a:r>
                    </a:p>
                  </a:txBody>
                  <a:tcPr/>
                </a:tc>
                <a:tc>
                  <a:txBody>
                    <a:bodyPr/>
                    <a:lstStyle/>
                    <a:p>
                      <a:r>
                        <a:rPr lang="tr-TR" dirty="0">
                          <a:solidFill>
                            <a:srgbClr val="FF0000"/>
                          </a:solidFill>
                        </a:rPr>
                        <a:t>1/2</a:t>
                      </a:r>
                    </a:p>
                  </a:txBody>
                  <a:tcPr/>
                </a:tc>
                <a:tc>
                  <a:txBody>
                    <a:bodyPr/>
                    <a:lstStyle/>
                    <a:p>
                      <a:r>
                        <a:rPr lang="tr-TR" dirty="0">
                          <a:solidFill>
                            <a:srgbClr val="FF0000"/>
                          </a:solidFill>
                        </a:rPr>
                        <a:t>75</a:t>
                      </a:r>
                    </a:p>
                  </a:txBody>
                  <a:tcPr/>
                </a:tc>
                <a:extLst>
                  <a:ext uri="{0D108BD9-81ED-4DB2-BD59-A6C34878D82A}">
                    <a16:rowId xmlns:a16="http://schemas.microsoft.com/office/drawing/2014/main" val="2357355579"/>
                  </a:ext>
                </a:extLst>
              </a:tr>
              <a:tr h="370840">
                <a:tc>
                  <a:txBody>
                    <a:bodyPr/>
                    <a:lstStyle/>
                    <a:p>
                      <a:endParaRPr lang="tr-TR" dirty="0"/>
                    </a:p>
                  </a:txBody>
                  <a:tcPr/>
                </a:tc>
                <a:tc>
                  <a:txBody>
                    <a:bodyPr/>
                    <a:lstStyle/>
                    <a:p>
                      <a:r>
                        <a:rPr lang="tr-TR" dirty="0"/>
                        <a:t>Z</a:t>
                      </a:r>
                    </a:p>
                  </a:txBody>
                  <a:tcPr/>
                </a:tc>
                <a:tc>
                  <a:txBody>
                    <a:bodyPr/>
                    <a:lstStyle/>
                    <a:p>
                      <a:endParaRPr lang="tr-TR" dirty="0">
                        <a:solidFill>
                          <a:schemeClr val="tx1"/>
                        </a:solidFill>
                      </a:endParaRPr>
                    </a:p>
                  </a:txBody>
                  <a:tcPr/>
                </a:tc>
                <a:tc>
                  <a:txBody>
                    <a:bodyPr/>
                    <a:lstStyle/>
                    <a:p>
                      <a:r>
                        <a:rPr lang="tr-TR" dirty="0">
                          <a:solidFill>
                            <a:srgbClr val="FF0000"/>
                          </a:solidFill>
                        </a:rPr>
                        <a:t>4</a:t>
                      </a:r>
                    </a:p>
                  </a:txBody>
                  <a:tcPr/>
                </a:tc>
                <a:tc>
                  <a:txBody>
                    <a:bodyPr/>
                    <a:lstStyle/>
                    <a:p>
                      <a:endParaRPr lang="tr-TR" dirty="0"/>
                    </a:p>
                  </a:txBody>
                  <a:tcPr/>
                </a:tc>
                <a:tc>
                  <a:txBody>
                    <a:bodyPr/>
                    <a:lstStyle/>
                    <a:p>
                      <a:endParaRPr lang="tr-TR" dirty="0"/>
                    </a:p>
                  </a:txBody>
                  <a:tcPr/>
                </a:tc>
                <a:tc>
                  <a:txBody>
                    <a:bodyPr/>
                    <a:lstStyle/>
                    <a:p>
                      <a:endParaRPr lang="tr-TR" dirty="0"/>
                    </a:p>
                  </a:txBody>
                  <a:tcPr/>
                </a:tc>
                <a:tc>
                  <a:txBody>
                    <a:bodyPr/>
                    <a:lstStyle/>
                    <a:p>
                      <a:endParaRPr lang="tr-TR" dirty="0"/>
                    </a:p>
                  </a:txBody>
                  <a:tcPr/>
                </a:tc>
                <a:tc>
                  <a:txBody>
                    <a:bodyPr/>
                    <a:lstStyle/>
                    <a:p>
                      <a:endParaRPr lang="tr-TR" dirty="0"/>
                    </a:p>
                  </a:txBody>
                  <a:tcPr/>
                </a:tc>
                <a:extLst>
                  <a:ext uri="{0D108BD9-81ED-4DB2-BD59-A6C34878D82A}">
                    <a16:rowId xmlns:a16="http://schemas.microsoft.com/office/drawing/2014/main" val="3319698076"/>
                  </a:ext>
                </a:extLst>
              </a:tr>
              <a:tr h="370840">
                <a:tc>
                  <a:txBody>
                    <a:bodyPr/>
                    <a:lstStyle/>
                    <a:p>
                      <a:endParaRPr lang="tr-TR"/>
                    </a:p>
                  </a:txBody>
                  <a:tcPr/>
                </a:tc>
                <a:tc>
                  <a:txBody>
                    <a:bodyPr/>
                    <a:lstStyle/>
                    <a:p>
                      <a:r>
                        <a:rPr lang="tr-TR" dirty="0"/>
                        <a:t>C-Z</a:t>
                      </a:r>
                    </a:p>
                  </a:txBody>
                  <a:tcPr/>
                </a:tc>
                <a:tc>
                  <a:txBody>
                    <a:bodyPr/>
                    <a:lstStyle/>
                    <a:p>
                      <a:r>
                        <a:rPr lang="tr-TR" dirty="0">
                          <a:solidFill>
                            <a:schemeClr val="tx1"/>
                          </a:solidFill>
                        </a:rPr>
                        <a:t>1</a:t>
                      </a:r>
                    </a:p>
                  </a:txBody>
                  <a:tcPr/>
                </a:tc>
                <a:tc>
                  <a:txBody>
                    <a:bodyPr/>
                    <a:lstStyle/>
                    <a:p>
                      <a:r>
                        <a:rPr lang="tr-TR" dirty="0">
                          <a:solidFill>
                            <a:srgbClr val="FF0000"/>
                          </a:solidFill>
                        </a:rPr>
                        <a:t>0</a:t>
                      </a:r>
                    </a:p>
                  </a:txBody>
                  <a:tcPr/>
                </a:tc>
                <a:tc>
                  <a:txBody>
                    <a:bodyPr/>
                    <a:lstStyle/>
                    <a:p>
                      <a:r>
                        <a:rPr lang="tr-TR" dirty="0"/>
                        <a:t>0</a:t>
                      </a:r>
                    </a:p>
                  </a:txBody>
                  <a:tcPr/>
                </a:tc>
                <a:tc>
                  <a:txBody>
                    <a:bodyPr/>
                    <a:lstStyle/>
                    <a:p>
                      <a:r>
                        <a:rPr lang="tr-TR" dirty="0"/>
                        <a:t>0</a:t>
                      </a:r>
                    </a:p>
                  </a:txBody>
                  <a:tcPr/>
                </a:tc>
                <a:tc>
                  <a:txBody>
                    <a:bodyPr/>
                    <a:lstStyle/>
                    <a:p>
                      <a:r>
                        <a:rPr lang="tr-TR" dirty="0"/>
                        <a:t>0</a:t>
                      </a:r>
                    </a:p>
                  </a:txBody>
                  <a:tcPr/>
                </a:tc>
                <a:tc>
                  <a:txBody>
                    <a:bodyPr/>
                    <a:lstStyle/>
                    <a:p>
                      <a:r>
                        <a:rPr lang="tr-TR" dirty="0"/>
                        <a:t>2</a:t>
                      </a:r>
                    </a:p>
                  </a:txBody>
                  <a:tcPr/>
                </a:tc>
                <a:tc>
                  <a:txBody>
                    <a:bodyPr/>
                    <a:lstStyle/>
                    <a:p>
                      <a:endParaRPr lang="tr-TR" dirty="0"/>
                    </a:p>
                  </a:txBody>
                  <a:tcPr/>
                </a:tc>
                <a:extLst>
                  <a:ext uri="{0D108BD9-81ED-4DB2-BD59-A6C34878D82A}">
                    <a16:rowId xmlns:a16="http://schemas.microsoft.com/office/drawing/2014/main" val="235961543"/>
                  </a:ext>
                </a:extLst>
              </a:tr>
            </a:tbl>
          </a:graphicData>
        </a:graphic>
      </p:graphicFrame>
    </p:spTree>
    <p:extLst>
      <p:ext uri="{BB962C8B-B14F-4D97-AF65-F5344CB8AC3E}">
        <p14:creationId xmlns:p14="http://schemas.microsoft.com/office/powerpoint/2010/main" val="3302954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CEBEF841-D176-A5A2-3451-483D780E814C}"/>
              </a:ext>
            </a:extLst>
          </p:cNvPr>
          <p:cNvSpPr>
            <a:spLocks noGrp="1"/>
          </p:cNvSpPr>
          <p:nvPr>
            <p:ph idx="1"/>
          </p:nvPr>
        </p:nvSpPr>
        <p:spPr/>
        <p:txBody>
          <a:bodyPr/>
          <a:lstStyle/>
          <a:p>
            <a:pPr>
              <a:buFont typeface="Arial" panose="020B0604020202020204" pitchFamily="34" charset="0"/>
              <a:buChar char="•"/>
            </a:pPr>
            <a:r>
              <a:rPr lang="tr-TR" dirty="0">
                <a:solidFill>
                  <a:srgbClr val="FF0000"/>
                </a:solidFill>
              </a:rPr>
              <a:t>Dual </a:t>
            </a:r>
            <a:r>
              <a:rPr lang="tr-TR" dirty="0" err="1">
                <a:solidFill>
                  <a:srgbClr val="FF0000"/>
                </a:solidFill>
              </a:rPr>
              <a:t>simplex</a:t>
            </a:r>
            <a:r>
              <a:rPr lang="tr-TR" dirty="0">
                <a:solidFill>
                  <a:srgbClr val="FF0000"/>
                </a:solidFill>
              </a:rPr>
              <a:t> yöntemi, </a:t>
            </a:r>
            <a:r>
              <a:rPr lang="tr-TR" dirty="0" err="1">
                <a:solidFill>
                  <a:srgbClr val="FF0000"/>
                </a:solidFill>
              </a:rPr>
              <a:t>dual</a:t>
            </a:r>
            <a:r>
              <a:rPr lang="tr-TR" dirty="0">
                <a:solidFill>
                  <a:srgbClr val="FF0000"/>
                </a:solidFill>
              </a:rPr>
              <a:t> modelleri çözmek için bir yöntem değildir.</a:t>
            </a:r>
            <a:br>
              <a:rPr lang="tr-TR" dirty="0"/>
            </a:br>
            <a:endParaRPr lang="tr-TR" dirty="0"/>
          </a:p>
          <a:p>
            <a:pPr>
              <a:buFont typeface="Arial" panose="020B0604020202020204" pitchFamily="34" charset="0"/>
              <a:buChar char="•"/>
            </a:pPr>
            <a:r>
              <a:rPr lang="tr-TR" dirty="0"/>
              <a:t>Aslında, </a:t>
            </a:r>
            <a:r>
              <a:rPr lang="tr-TR" dirty="0" err="1"/>
              <a:t>dual</a:t>
            </a:r>
            <a:r>
              <a:rPr lang="tr-TR" dirty="0"/>
              <a:t> model ile </a:t>
            </a:r>
            <a:r>
              <a:rPr lang="tr-TR" dirty="0" err="1"/>
              <a:t>primal</a:t>
            </a:r>
            <a:r>
              <a:rPr lang="tr-TR" dirty="0"/>
              <a:t> model arasında matematiksel anlamda bir fark yoktur. </a:t>
            </a:r>
            <a:br>
              <a:rPr lang="tr-TR" dirty="0"/>
            </a:br>
            <a:endParaRPr lang="tr-TR" dirty="0"/>
          </a:p>
          <a:p>
            <a:pPr>
              <a:buFont typeface="Arial" panose="020B0604020202020204" pitchFamily="34" charset="0"/>
              <a:buChar char="•"/>
            </a:pPr>
            <a:r>
              <a:rPr lang="tr-TR" dirty="0">
                <a:solidFill>
                  <a:srgbClr val="FF0000"/>
                </a:solidFill>
              </a:rPr>
              <a:t>Tekniğe neden “Dual </a:t>
            </a:r>
            <a:r>
              <a:rPr lang="tr-TR" dirty="0" err="1">
                <a:solidFill>
                  <a:srgbClr val="FF0000"/>
                </a:solidFill>
              </a:rPr>
              <a:t>simpleks</a:t>
            </a:r>
            <a:r>
              <a:rPr lang="tr-TR" dirty="0">
                <a:solidFill>
                  <a:srgbClr val="FF0000"/>
                </a:solidFill>
              </a:rPr>
              <a:t> yöntemi” adı verilir?</a:t>
            </a:r>
            <a:br>
              <a:rPr lang="tr-TR" dirty="0">
                <a:solidFill>
                  <a:srgbClr val="FF0000"/>
                </a:solidFill>
              </a:rPr>
            </a:br>
            <a:r>
              <a:rPr lang="tr-TR" dirty="0">
                <a:solidFill>
                  <a:srgbClr val="FF0000"/>
                </a:solidFill>
              </a:rPr>
              <a:t>Bunun nedeni, teknikte, sağ taraf değerlerinin hedef fonksiyon katsayısı, hedef fonksiyon katsayılarının sağ taraf değerleri olarak kullanılmasıdır. </a:t>
            </a:r>
          </a:p>
          <a:p>
            <a:endParaRPr lang="tr-TR" dirty="0"/>
          </a:p>
        </p:txBody>
      </p:sp>
      <p:sp>
        <p:nvSpPr>
          <p:cNvPr id="3" name="Başlık 2">
            <a:extLst>
              <a:ext uri="{FF2B5EF4-FFF2-40B4-BE49-F238E27FC236}">
                <a16:creationId xmlns:a16="http://schemas.microsoft.com/office/drawing/2014/main" id="{35BDD5C9-46A0-F9CB-7CC2-49AD0D45E3BA}"/>
              </a:ext>
            </a:extLst>
          </p:cNvPr>
          <p:cNvSpPr>
            <a:spLocks noGrp="1"/>
          </p:cNvSpPr>
          <p:nvPr>
            <p:ph type="title"/>
          </p:nvPr>
        </p:nvSpPr>
        <p:spPr/>
        <p:txBody>
          <a:bodyPr/>
          <a:lstStyle/>
          <a:p>
            <a:r>
              <a:rPr lang="tr-TR" dirty="0"/>
              <a:t>Dual </a:t>
            </a:r>
            <a:r>
              <a:rPr lang="tr-TR" dirty="0" err="1"/>
              <a:t>Simpleks</a:t>
            </a:r>
            <a:r>
              <a:rPr lang="tr-TR" dirty="0"/>
              <a:t> için Bazı Önemli Noktalar</a:t>
            </a:r>
          </a:p>
        </p:txBody>
      </p:sp>
    </p:spTree>
    <p:extLst>
      <p:ext uri="{BB962C8B-B14F-4D97-AF65-F5344CB8AC3E}">
        <p14:creationId xmlns:p14="http://schemas.microsoft.com/office/powerpoint/2010/main" val="33644768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8F7023CF-4928-9BB5-4F16-55A2F6CF61A3}"/>
              </a:ext>
            </a:extLst>
          </p:cNvPr>
          <p:cNvSpPr>
            <a:spLocks noGrp="1"/>
          </p:cNvSpPr>
          <p:nvPr>
            <p:ph type="ctrTitle"/>
          </p:nvPr>
        </p:nvSpPr>
        <p:spPr/>
        <p:txBody>
          <a:bodyPr/>
          <a:lstStyle/>
          <a:p>
            <a:r>
              <a:rPr lang="tr-TR" sz="5400">
                <a:solidFill>
                  <a:srgbClr val="EA6131"/>
                </a:solidFill>
              </a:rPr>
              <a:t>S</a:t>
            </a:r>
            <a:r>
              <a:rPr lang="tr-TR" sz="5400"/>
              <a:t>ınırlandırılmamış De</a:t>
            </a:r>
            <a:r>
              <a:rPr lang="tr-TR" sz="5400">
                <a:solidFill>
                  <a:srgbClr val="EA6131"/>
                </a:solidFill>
              </a:rPr>
              <a:t>ğ</a:t>
            </a:r>
            <a:r>
              <a:rPr lang="tr-TR" sz="5400"/>
              <a:t>işkenler</a:t>
            </a:r>
          </a:p>
        </p:txBody>
      </p:sp>
    </p:spTree>
    <p:extLst>
      <p:ext uri="{BB962C8B-B14F-4D97-AF65-F5344CB8AC3E}">
        <p14:creationId xmlns:p14="http://schemas.microsoft.com/office/powerpoint/2010/main" val="32086862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0D37F610-B40D-35ED-3FDF-A812AFCEEFC7}"/>
                  </a:ext>
                </a:extLst>
              </p:cNvPr>
              <p:cNvSpPr>
                <a:spLocks noGrp="1"/>
              </p:cNvSpPr>
              <p:nvPr>
                <p:ph idx="1"/>
              </p:nvPr>
            </p:nvSpPr>
            <p:spPr>
              <a:xfrm>
                <a:off x="395536" y="1484784"/>
                <a:ext cx="8402525" cy="4622804"/>
              </a:xfrm>
            </p:spPr>
            <p:txBody>
              <a:bodyPr wrap="square">
                <a:normAutofit/>
              </a:bodyPr>
              <a:lstStyle/>
              <a:p>
                <a:pPr>
                  <a:buFont typeface="Arial" panose="020B0604020202020204" pitchFamily="34" charset="0"/>
                  <a:buChar char="•"/>
                </a:pPr>
                <a:r>
                  <a:rPr lang="tr-TR"/>
                  <a:t>Bir değişkenin pozitif mi yoksa negatif mi değer alacağı bilinemiyorsa, değişken sınırlandırılmamış olarak belirtilir. Bu durumda değişken pozitif ve negatif değerler için ayrı iki değişkenle temsi edilir. Örnek olarak, bir x değişkeni sınırlandırılmamış olsun x değişkeni x=xp  - xn şeklinde tanımlanır ve optimizasyon modelinde değişkenin yerine (xp-xn) yazılır. Eğer x değişkeni pozitif değer alırsa xp değişkeni değer alır ve xn=0 olur, eğer negatif değer alırsa xn değişkenipozitif değer alır ve xp=0 olur. Xp ve xn değişkenlerinin her ikisinin de değer alması mümkün değildir.</a:t>
                </a:r>
              </a:p>
              <a:p>
                <a:pPr>
                  <a:buFont typeface="Arial" panose="020B0604020202020204" pitchFamily="34" charset="0"/>
                  <a:buChar char="•"/>
                </a:pPr>
                <a:endParaRPr lang="tr-TR"/>
              </a:p>
              <a:p>
                <a:pPr>
                  <a:buFont typeface="Arial" panose="020B0604020202020204" pitchFamily="34" charset="0"/>
                  <a:buChar char="•"/>
                </a:pPr>
                <a:r>
                  <a:rPr lang="tr-TR"/>
                  <a:t>Örnek:</a:t>
                </a:r>
              </a:p>
              <a:p>
                <a:pPr>
                  <a:buFont typeface="Arial" panose="020B0604020202020204" pitchFamily="34" charset="0"/>
                  <a:buChar char="•"/>
                </a:pPr>
                <a:endParaRPr lang="tr-TR"/>
              </a:p>
              <a:p>
                <a:r>
                  <a:rPr lang="tr-TR">
                    <a:effectLst/>
                  </a:rPr>
                  <a:t>Bir hamburger restoranı iki menü servis etmektedir. Birinci menü için .25 birim et, ikinci menü için .20 birim et harcanmakta ve 200 birim et sınırı vardır. Eğer daha fazla et siparişi verecek olursa bunun her birim için .25 birim paralık maliyeti vardır. Günlük toplam 900 menü satıldığı tahmin edilmektedir. Her birinden .20 ve .15 kar edildiğine göre problem nasıl tanımlanır. </a:t>
                </a:r>
              </a:p>
              <a:p>
                <a:pPr>
                  <a:lnSpc>
                    <a:spcPct val="100000"/>
                  </a:lnSpc>
                </a:pPr>
                <a:endParaRPr lang="tr-TR">
                  <a:effectLst/>
                </a:endParaRPr>
              </a:p>
              <a:p>
                <a:pPr>
                  <a:lnSpc>
                    <a:spcPct val="100000"/>
                  </a:lnSpc>
                </a:pPr>
                <a:r>
                  <a:rPr lang="tr-TR">
                    <a:effectLst/>
                  </a:rPr>
                  <a:t>Bu durumda et tedarik sınırı 200 Kg olduğuna göre;</a:t>
                </a:r>
              </a:p>
              <a:p>
                <a:pPr>
                  <a:lnSpc>
                    <a:spcPct val="100000"/>
                  </a:lnSpc>
                </a:pPr>
                <a14:m>
                  <m:oMathPara xmlns:m="http://schemas.openxmlformats.org/officeDocument/2006/math">
                    <m:oMathParaPr>
                      <m:jc m:val="centerGroup"/>
                    </m:oMathParaPr>
                    <m:oMath xmlns:m="http://schemas.openxmlformats.org/officeDocument/2006/math">
                      <m:r>
                        <a:rPr lang="tr-TR" b="0" i="1" smtClean="0">
                          <a:effectLst/>
                          <a:latin typeface="Cambria Math" panose="02040503050406030204" pitchFamily="18" charset="0"/>
                        </a:rPr>
                        <m:t>.25</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+.2</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≤200</m:t>
                      </m:r>
                    </m:oMath>
                  </m:oMathPara>
                </a14:m>
                <a:endParaRPr lang="tr-TR">
                  <a:effectLst/>
                </a:endParaRPr>
              </a:p>
              <a:p>
                <a:r>
                  <a:rPr lang="tr-TR"/>
                  <a:t>Kısıtı tanımlanabilir.</a:t>
                </a:r>
              </a:p>
            </p:txBody>
          </p:sp>
        </mc:Choice>
        <mc:Fallback xmlns="">
          <p:sp>
            <p:nvSpPr>
              <p:cNvPr id="2" name="İçerik Yer Tutucusu 1">
                <a:extLst>
                  <a:ext uri="{FF2B5EF4-FFF2-40B4-BE49-F238E27FC236}">
                    <a16:creationId xmlns:a16="http://schemas.microsoft.com/office/drawing/2014/main" id="{0D37F610-B40D-35ED-3FDF-A812AFCEEFC7}"/>
                  </a:ext>
                </a:extLst>
              </p:cNvPr>
              <p:cNvSpPr>
                <a:spLocks noGrp="1" noRot="1" noChangeAspect="1" noMove="1" noResize="1" noEditPoints="1" noAdjustHandles="1" noChangeArrowheads="1" noChangeShapeType="1" noTextEdit="1"/>
              </p:cNvSpPr>
              <p:nvPr>
                <p:ph idx="1"/>
              </p:nvPr>
            </p:nvSpPr>
            <p:spPr>
              <a:xfrm>
                <a:off x="395536" y="1484784"/>
                <a:ext cx="8402525" cy="4622804"/>
              </a:xfrm>
              <a:blipFill>
                <a:blip r:embed="rId2"/>
                <a:stretch>
                  <a:fillRect l="-435" t="-396" r="-363" b="-792"/>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FF142798-E9EE-8E2C-DB62-6A2B6FFE6A55}"/>
              </a:ext>
            </a:extLst>
          </p:cNvPr>
          <p:cNvSpPr>
            <a:spLocks noGrp="1"/>
          </p:cNvSpPr>
          <p:nvPr>
            <p:ph type="title"/>
          </p:nvPr>
        </p:nvSpPr>
        <p:spPr/>
        <p:txBody>
          <a:bodyPr/>
          <a:lstStyle/>
          <a:p>
            <a:r>
              <a:rPr lang="tr-TR"/>
              <a:t>Sınırlandırılmamış değişkenler</a:t>
            </a:r>
          </a:p>
        </p:txBody>
      </p:sp>
    </p:spTree>
    <p:extLst>
      <p:ext uri="{BB962C8B-B14F-4D97-AF65-F5344CB8AC3E}">
        <p14:creationId xmlns:p14="http://schemas.microsoft.com/office/powerpoint/2010/main" val="461389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5E0A2C7B-8AC6-8D47-3AEE-63D93DFA56E8}"/>
                  </a:ext>
                </a:extLst>
              </p:cNvPr>
              <p:cNvSpPr>
                <a:spLocks noGrp="1"/>
              </p:cNvSpPr>
              <p:nvPr>
                <p:ph idx="1"/>
              </p:nvPr>
            </p:nvSpPr>
            <p:spPr/>
            <p:txBody>
              <a:bodyPr/>
              <a:lstStyle/>
              <a:p>
                <a:r>
                  <a:rPr lang="tr-TR"/>
                  <a:t>B</a:t>
                </a:r>
                <a:r>
                  <a:rPr lang="tr-TR">
                    <a:effectLst/>
                  </a:rPr>
                  <a:t>irinci menünün 800 birimden daha fazla üretilmesinin daha karlı olması durumunu bu kısıt engellemektedir. Belki de, 200 birimlik sınır, maliyetine katlanılarak, aşılıp daha yüksek kar elde edilebilir. </a:t>
                </a:r>
                <a:endParaRPr lang="tr-TR"/>
              </a:p>
              <a:p>
                <a:r>
                  <a:rPr lang="tr-TR"/>
                  <a:t>.25 ₺ maliyetle ek sipariş verilebildiğine göre bu durumda kısıt;</a:t>
                </a:r>
              </a:p>
              <a:p>
                <a:endParaRPr lang="tr-TR"/>
              </a:p>
              <a:p>
                <a:pPr/>
                <a14:m>
                  <m:oMathPara xmlns:m="http://schemas.openxmlformats.org/officeDocument/2006/math">
                    <m:oMathParaPr>
                      <m:jc m:val="centerGroup"/>
                    </m:oMathParaPr>
                    <m:oMath xmlns:m="http://schemas.openxmlformats.org/officeDocument/2006/math">
                      <m:r>
                        <a:rPr lang="tr-TR" b="0" i="1" smtClean="0">
                          <a:effectLst/>
                          <a:latin typeface="Cambria Math" panose="02040503050406030204" pitchFamily="18" charset="0"/>
                        </a:rPr>
                        <m:t>.25</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+.2</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≥200</m:t>
                      </m:r>
                    </m:oMath>
                  </m:oMathPara>
                </a14:m>
                <a:endParaRPr lang="tr-TR">
                  <a:effectLst/>
                </a:endParaRPr>
              </a:p>
              <a:p>
                <a:r>
                  <a:rPr lang="tr-TR"/>
                  <a:t> olabilir. </a:t>
                </a:r>
              </a:p>
              <a:p>
                <a:r>
                  <a:rPr lang="tr-TR"/>
                  <a:t>200 birimin altında mı kalınacak, yoksa üzerine mi çıkılacak bilemiyoruz. Diğer bir ifadeyle kısıt S (slack) degişkenine mi (pozitif değer alan bir değişken olarak), E (surplus) değişkenine mi (negatif değeri temsil eden pozitifi değişken olarak) sahip olacak bilemiyoruz. Bu durumda kısıt aşağıdaki gibidir;</a:t>
                </a:r>
              </a:p>
              <a:p>
                <a:r>
                  <a:rPr lang="tr-TR"/>
                  <a:t> </a:t>
                </a:r>
              </a:p>
              <a:p>
                <a:pPr/>
                <a14:m>
                  <m:oMathPara xmlns:m="http://schemas.openxmlformats.org/officeDocument/2006/math">
                    <m:oMathParaPr>
                      <m:jc m:val="centerGroup"/>
                    </m:oMathParaPr>
                    <m:oMath xmlns:m="http://schemas.openxmlformats.org/officeDocument/2006/math">
                      <m:r>
                        <a:rPr lang="tr-TR" b="0" i="1" smtClean="0">
                          <a:effectLst/>
                          <a:latin typeface="Cambria Math" panose="02040503050406030204" pitchFamily="18" charset="0"/>
                        </a:rPr>
                        <m:t>.25</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+.2</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m:t>
                      </m:r>
                      <m:r>
                        <a:rPr lang="tr-TR" b="0" i="1" smtClean="0">
                          <a:effectLst/>
                          <a:latin typeface="Cambria Math" panose="02040503050406030204" pitchFamily="18" charset="0"/>
                          <a:ea typeface="Cambria Math" panose="02040503050406030204" pitchFamily="18" charset="0"/>
                        </a:rPr>
                        <m:t>𝑌</m:t>
                      </m:r>
                      <m:r>
                        <a:rPr lang="tr-TR" b="0" i="1" smtClean="0">
                          <a:effectLst/>
                          <a:latin typeface="Cambria Math" panose="02040503050406030204" pitchFamily="18" charset="0"/>
                          <a:ea typeface="Cambria Math" panose="02040503050406030204" pitchFamily="18" charset="0"/>
                        </a:rPr>
                        <m:t>= 200</m:t>
                      </m:r>
                    </m:oMath>
                  </m:oMathPara>
                </a14:m>
                <a:endParaRPr lang="tr-TR" b="0">
                  <a:effectLst/>
                  <a:ea typeface="Cambria Math" panose="02040503050406030204" pitchFamily="18" charset="0"/>
                </a:endParaRPr>
              </a:p>
              <a:p>
                <a:endParaRPr lang="tr-TR">
                  <a:effectLst/>
                </a:endParaRPr>
              </a:p>
              <a:p>
                <a:r>
                  <a:rPr lang="tr-TR"/>
                  <a:t>Y değişkeni sınırlandırılmamıştır pozitifi veya negatip olabilir. Değişkenin yerine </a:t>
                </a:r>
                <a14:m>
                  <m:oMath xmlns:m="http://schemas.openxmlformats.org/officeDocument/2006/math">
                    <m:sSup>
                      <m:sSupPr>
                        <m:ctrlPr>
                          <a:rPr lang="tr-TR" b="0" i="1" smtClean="0">
                            <a:latin typeface="Cambria Math" panose="02040503050406030204" pitchFamily="18" charset="0"/>
                          </a:rPr>
                        </m:ctrlPr>
                      </m:sSupPr>
                      <m:e>
                        <m:r>
                          <a:rPr lang="tr-TR" b="0" i="1" smtClean="0">
                            <a:latin typeface="Cambria Math" panose="02040503050406030204" pitchFamily="18" charset="0"/>
                          </a:rPr>
                          <m:t>𝑦</m:t>
                        </m:r>
                      </m:e>
                      <m:sup>
                        <m:r>
                          <a:rPr lang="tr-TR" b="0" i="1" smtClean="0">
                            <a:latin typeface="Cambria Math" panose="02040503050406030204" pitchFamily="18" charset="0"/>
                          </a:rPr>
                          <m:t>+</m:t>
                        </m:r>
                      </m:sup>
                    </m:sSup>
                    <m:r>
                      <a:rPr lang="tr-TR" b="0" i="1" smtClean="0">
                        <a:latin typeface="Cambria Math" panose="02040503050406030204" pitchFamily="18" charset="0"/>
                      </a:rPr>
                      <m:t>−</m:t>
                    </m:r>
                    <m:sSup>
                      <m:sSupPr>
                        <m:ctrlPr>
                          <a:rPr lang="tr-TR" b="0" i="1" smtClean="0">
                            <a:latin typeface="Cambria Math" panose="02040503050406030204" pitchFamily="18" charset="0"/>
                          </a:rPr>
                        </m:ctrlPr>
                      </m:sSupPr>
                      <m:e>
                        <m:r>
                          <a:rPr lang="tr-TR" b="0" i="1" smtClean="0">
                            <a:latin typeface="Cambria Math" panose="02040503050406030204" pitchFamily="18" charset="0"/>
                          </a:rPr>
                          <m:t>𝑦</m:t>
                        </m:r>
                      </m:e>
                      <m:sup>
                        <m:r>
                          <a:rPr lang="tr-TR" b="0" i="1" smtClean="0">
                            <a:latin typeface="Cambria Math" panose="02040503050406030204" pitchFamily="18" charset="0"/>
                          </a:rPr>
                          <m:t>−</m:t>
                        </m:r>
                      </m:sup>
                    </m:sSup>
                  </m:oMath>
                </a14:m>
                <a:r>
                  <a:rPr lang="tr-TR"/>
                  <a:t> yazılır. </a:t>
                </a:r>
                <a:endParaRPr lang="tr-TR">
                  <a:effectLst/>
                </a:endParaRPr>
              </a:p>
              <a:p>
                <a:pPr/>
                <a14:m>
                  <m:oMathPara xmlns:m="http://schemas.openxmlformats.org/officeDocument/2006/math">
                    <m:oMathParaPr>
                      <m:jc m:val="centerGroup"/>
                    </m:oMathParaPr>
                    <m:oMath xmlns:m="http://schemas.openxmlformats.org/officeDocument/2006/math">
                      <m:r>
                        <a:rPr lang="tr-TR" b="0" i="1" smtClean="0">
                          <a:effectLst/>
                          <a:latin typeface="Cambria Math" panose="02040503050406030204" pitchFamily="18" charset="0"/>
                        </a:rPr>
                        <m:t>.25</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+.2</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m:t>
                      </m:r>
                      <m:sSup>
                        <m:sSupPr>
                          <m:ctrlPr>
                            <a:rPr lang="tr-TR" i="1">
                              <a:latin typeface="Cambria Math" panose="02040503050406030204" pitchFamily="18" charset="0"/>
                            </a:rPr>
                          </m:ctrlPr>
                        </m:sSupPr>
                        <m:e>
                          <m:r>
                            <a:rPr lang="tr-TR">
                              <a:latin typeface="Cambria Math" panose="02040503050406030204" pitchFamily="18" charset="0"/>
                            </a:rPr>
                            <m:t>𝑦</m:t>
                          </m:r>
                        </m:e>
                        <m:sup>
                          <m:r>
                            <a:rPr lang="tr-TR">
                              <a:latin typeface="Cambria Math" panose="02040503050406030204" pitchFamily="18" charset="0"/>
                            </a:rPr>
                            <m:t>+</m:t>
                          </m:r>
                        </m:sup>
                      </m:sSup>
                      <m:r>
                        <a:rPr lang="tr-TR">
                          <a:latin typeface="Cambria Math" panose="02040503050406030204" pitchFamily="18" charset="0"/>
                        </a:rPr>
                        <m:t>−</m:t>
                      </m:r>
                      <m:sSup>
                        <m:sSupPr>
                          <m:ctrlPr>
                            <a:rPr lang="tr-TR" i="1">
                              <a:latin typeface="Cambria Math" panose="02040503050406030204" pitchFamily="18" charset="0"/>
                            </a:rPr>
                          </m:ctrlPr>
                        </m:sSupPr>
                        <m:e>
                          <m:r>
                            <a:rPr lang="tr-TR">
                              <a:latin typeface="Cambria Math" panose="02040503050406030204" pitchFamily="18" charset="0"/>
                            </a:rPr>
                            <m:t>𝑦</m:t>
                          </m:r>
                        </m:e>
                        <m:sup>
                          <m:r>
                            <a:rPr lang="tr-TR">
                              <a:latin typeface="Cambria Math" panose="02040503050406030204" pitchFamily="18" charset="0"/>
                            </a:rPr>
                            <m:t>−</m:t>
                          </m:r>
                        </m:sup>
                      </m:sSup>
                      <m:r>
                        <a:rPr lang="tr-TR" b="0" i="1" smtClean="0">
                          <a:effectLst/>
                          <a:latin typeface="Cambria Math" panose="02040503050406030204" pitchFamily="18" charset="0"/>
                          <a:ea typeface="Cambria Math" panose="02040503050406030204" pitchFamily="18" charset="0"/>
                        </a:rPr>
                        <m:t>= 200</m:t>
                      </m:r>
                    </m:oMath>
                  </m:oMathPara>
                </a14:m>
                <a:endParaRPr lang="tr-TR"/>
              </a:p>
              <a:p>
                <a:r>
                  <a:rPr lang="tr-TR"/>
                  <a:t>Burada </a:t>
                </a:r>
                <a14:m>
                  <m:oMath xmlns:m="http://schemas.openxmlformats.org/officeDocument/2006/math">
                    <m:sSup>
                      <m:sSupPr>
                        <m:ctrlPr>
                          <a:rPr lang="tr-TR" b="0" i="1" smtClean="0">
                            <a:latin typeface="Cambria Math" panose="02040503050406030204" pitchFamily="18" charset="0"/>
                          </a:rPr>
                        </m:ctrlPr>
                      </m:sSupPr>
                      <m:e>
                        <m:r>
                          <a:rPr lang="tr-TR" b="0" i="1" smtClean="0">
                            <a:latin typeface="Cambria Math" panose="02040503050406030204" pitchFamily="18" charset="0"/>
                          </a:rPr>
                          <m:t>𝑦</m:t>
                        </m:r>
                      </m:e>
                      <m:sup>
                        <m:r>
                          <a:rPr lang="tr-TR" b="0" i="1" smtClean="0">
                            <a:latin typeface="Cambria Math" panose="02040503050406030204" pitchFamily="18" charset="0"/>
                          </a:rPr>
                          <m:t>+</m:t>
                        </m:r>
                      </m:sup>
                    </m:sSup>
                  </m:oMath>
                </a14:m>
                <a:r>
                  <a:rPr lang="tr-TR"/>
                  <a:t> 200 birimin altında kalan miktarı, </a:t>
                </a:r>
                <a14:m>
                  <m:oMath xmlns:m="http://schemas.openxmlformats.org/officeDocument/2006/math">
                    <m:sSup>
                      <m:sSupPr>
                        <m:ctrlPr>
                          <a:rPr lang="tr-TR" i="1">
                            <a:latin typeface="Cambria Math" panose="02040503050406030204" pitchFamily="18" charset="0"/>
                          </a:rPr>
                        </m:ctrlPr>
                      </m:sSupPr>
                      <m:e>
                        <m:r>
                          <a:rPr lang="tr-TR">
                            <a:latin typeface="Cambria Math" panose="02040503050406030204" pitchFamily="18" charset="0"/>
                          </a:rPr>
                          <m:t>𝑦</m:t>
                        </m:r>
                      </m:e>
                      <m:sup>
                        <m:r>
                          <a:rPr lang="tr-TR" b="0" i="1" smtClean="0">
                            <a:latin typeface="Cambria Math" panose="02040503050406030204" pitchFamily="18" charset="0"/>
                          </a:rPr>
                          <m:t>−</m:t>
                        </m:r>
                      </m:sup>
                    </m:sSup>
                  </m:oMath>
                </a14:m>
                <a:r>
                  <a:rPr lang="tr-TR"/>
                  <a:t> üstünde olan miktarı göstermektedir. </a:t>
                </a:r>
              </a:p>
            </p:txBody>
          </p:sp>
        </mc:Choice>
        <mc:Fallback xmlns="">
          <p:sp>
            <p:nvSpPr>
              <p:cNvPr id="2" name="İçerik Yer Tutucusu 1">
                <a:extLst>
                  <a:ext uri="{FF2B5EF4-FFF2-40B4-BE49-F238E27FC236}">
                    <a16:creationId xmlns:a16="http://schemas.microsoft.com/office/drawing/2014/main" id="{5E0A2C7B-8AC6-8D47-3AEE-63D93DFA56E8}"/>
                  </a:ext>
                </a:extLst>
              </p:cNvPr>
              <p:cNvSpPr>
                <a:spLocks noGrp="1" noRot="1" noChangeAspect="1" noMove="1" noResize="1" noEditPoints="1" noAdjustHandles="1" noChangeArrowheads="1" noChangeShapeType="1" noTextEdit="1"/>
              </p:cNvSpPr>
              <p:nvPr>
                <p:ph idx="1"/>
              </p:nvPr>
            </p:nvSpPr>
            <p:spPr>
              <a:blipFill>
                <a:blip r:embed="rId2"/>
                <a:stretch>
                  <a:fillRect l="-435" t="-375" r="-290"/>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E59ED8AB-ED8C-FACE-DD1C-13CFF6744696}"/>
              </a:ext>
            </a:extLst>
          </p:cNvPr>
          <p:cNvSpPr>
            <a:spLocks noGrp="1"/>
          </p:cNvSpPr>
          <p:nvPr>
            <p:ph type="title"/>
          </p:nvPr>
        </p:nvSpPr>
        <p:spPr/>
        <p:txBody>
          <a:bodyPr/>
          <a:lstStyle/>
          <a:p>
            <a:r>
              <a:rPr lang="tr-TR"/>
              <a:t>Sınırlandırılmamış değişkenler</a:t>
            </a:r>
          </a:p>
        </p:txBody>
      </p:sp>
    </p:spTree>
    <p:extLst>
      <p:ext uri="{BB962C8B-B14F-4D97-AF65-F5344CB8AC3E}">
        <p14:creationId xmlns:p14="http://schemas.microsoft.com/office/powerpoint/2010/main" val="12387268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1A09E79A-656E-9E45-2E5A-281C52A26A86}"/>
                  </a:ext>
                </a:extLst>
              </p:cNvPr>
              <p:cNvSpPr>
                <a:spLocks noGrp="1"/>
              </p:cNvSpPr>
              <p:nvPr>
                <p:ph idx="1"/>
              </p:nvPr>
            </p:nvSpPr>
            <p:spPr/>
            <p:txBody>
              <a:bodyPr/>
              <a:lstStyle/>
              <a:p>
                <a:endParaRPr lang="tr-TR" b="0" i="1">
                  <a:latin typeface="Cambria Math" panose="02040503050406030204" pitchFamily="18" charset="0"/>
                </a:endParaRPr>
              </a:p>
              <a:p>
                <a:r>
                  <a:rPr lang="tr-TR">
                    <a:latin typeface="Cambria Math" panose="02040503050406030204" pitchFamily="18" charset="0"/>
                  </a:rPr>
                  <a:t>Model aşağıdaki gibi belirlenir;</a:t>
                </a:r>
              </a:p>
              <a:p>
                <a:endParaRPr lang="tr-TR">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𝑀𝑎𝑥</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=.2</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+.15</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−.25</m:t>
                      </m:r>
                      <m:sSup>
                        <m:sSupPr>
                          <m:ctrlPr>
                            <a:rPr lang="tr-TR" b="0" i="1" smtClean="0">
                              <a:latin typeface="Cambria Math" panose="02040503050406030204" pitchFamily="18" charset="0"/>
                            </a:rPr>
                          </m:ctrlPr>
                        </m:sSupPr>
                        <m:e>
                          <m:r>
                            <a:rPr lang="tr-TR" b="0" i="1" smtClean="0">
                              <a:latin typeface="Cambria Math" panose="02040503050406030204" pitchFamily="18" charset="0"/>
                            </a:rPr>
                            <m:t>𝑦</m:t>
                          </m:r>
                        </m:e>
                        <m:sup>
                          <m:r>
                            <a:rPr lang="tr-TR" b="0" i="1" smtClean="0">
                              <a:latin typeface="Cambria Math" panose="02040503050406030204" pitchFamily="18" charset="0"/>
                            </a:rPr>
                            <m:t>−</m:t>
                          </m:r>
                        </m:sup>
                      </m:sSup>
                    </m:oMath>
                  </m:oMathPara>
                </a14:m>
                <a:endParaRPr lang="tr-TR"/>
              </a:p>
              <a:p>
                <a:endParaRPr lang="tr-TR" i="1">
                  <a:latin typeface="Cambria Math" panose="02040503050406030204" pitchFamily="18" charset="0"/>
                </a:endParaRPr>
              </a:p>
              <a:p>
                <a:pPr algn="ct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900</m:t>
                    </m:r>
                  </m:oMath>
                </a14:m>
                <a:r>
                  <a:rPr lang="tr-TR" b="0">
                    <a:ea typeface="Cambria Math" panose="02040503050406030204" pitchFamily="18" charset="0"/>
                  </a:rPr>
                  <a:t>	</a:t>
                </a:r>
                <a14:m>
                  <m:oMath xmlns:m="http://schemas.openxmlformats.org/officeDocument/2006/math">
                    <m:sSub>
                      <m:sSubPr>
                        <m:ctrlPr>
                          <a:rPr lang="tr-TR" i="1">
                            <a:latin typeface="Cambria Math" panose="02040503050406030204" pitchFamily="18" charset="0"/>
                          </a:rPr>
                        </m:ctrlPr>
                      </m:sSubPr>
                      <m:e>
                        <m:r>
                          <a:rPr lang="tr-TR">
                            <a:latin typeface="Cambria Math" panose="02040503050406030204" pitchFamily="18" charset="0"/>
                          </a:rPr>
                          <m:t>𝑥</m:t>
                        </m:r>
                      </m:e>
                      <m:sub>
                        <m:r>
                          <a:rPr lang="tr-TR">
                            <a:latin typeface="Cambria Math" panose="02040503050406030204" pitchFamily="18" charset="0"/>
                          </a:rPr>
                          <m:t>1</m:t>
                        </m:r>
                      </m:sub>
                    </m:sSub>
                    <m:r>
                      <a:rPr lang="tr-TR">
                        <a:latin typeface="Cambria Math" panose="02040503050406030204" pitchFamily="18" charset="0"/>
                      </a:rPr>
                      <m:t>+</m:t>
                    </m:r>
                    <m:sSub>
                      <m:sSubPr>
                        <m:ctrlPr>
                          <a:rPr lang="tr-TR" i="1">
                            <a:latin typeface="Cambria Math" panose="02040503050406030204" pitchFamily="18" charset="0"/>
                          </a:rPr>
                        </m:ctrlPr>
                      </m:sSubPr>
                      <m:e>
                        <m:r>
                          <a:rPr lang="tr-TR">
                            <a:latin typeface="Cambria Math" panose="02040503050406030204" pitchFamily="18" charset="0"/>
                          </a:rPr>
                          <m:t>𝑥</m:t>
                        </m:r>
                      </m:e>
                      <m:sub>
                        <m:r>
                          <a:rPr lang="tr-TR">
                            <a:latin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𝑆</m:t>
                        </m:r>
                      </m:e>
                      <m:sub>
                        <m:r>
                          <a:rPr lang="tr-TR" b="0" i="1" smtClean="0">
                            <a:latin typeface="Cambria Math" panose="02040503050406030204" pitchFamily="18" charset="0"/>
                            <a:ea typeface="Cambria Math" panose="02040503050406030204" pitchFamily="18" charset="0"/>
                          </a:rPr>
                          <m:t>1</m:t>
                        </m:r>
                      </m:sub>
                    </m:sSub>
                    <m:r>
                      <a:rPr lang="tr-TR" b="0" i="1" smtClean="0">
                        <a:latin typeface="Cambria Math" panose="02040503050406030204" pitchFamily="18" charset="0"/>
                        <a:ea typeface="Cambria Math" panose="02040503050406030204" pitchFamily="18" charset="0"/>
                      </a:rPr>
                      <m:t>=</m:t>
                    </m:r>
                    <m:r>
                      <a:rPr lang="tr-TR">
                        <a:latin typeface="Cambria Math" panose="02040503050406030204" pitchFamily="18" charset="0"/>
                        <a:ea typeface="Cambria Math" panose="02040503050406030204" pitchFamily="18" charset="0"/>
                      </a:rPr>
                      <m:t>900</m:t>
                    </m:r>
                  </m:oMath>
                </a14:m>
                <a:endParaRPr lang="tr-TR" b="0">
                  <a:ea typeface="Cambria Math" panose="02040503050406030204" pitchFamily="18" charset="0"/>
                </a:endParaRPr>
              </a:p>
              <a:p>
                <a:endParaRPr lang="tr-TR" b="0" i="1">
                  <a:effectLst/>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tr-TR" b="0" i="1" smtClean="0">
                          <a:effectLst/>
                          <a:latin typeface="Cambria Math" panose="02040503050406030204" pitchFamily="18" charset="0"/>
                        </a:rPr>
                        <m:t>.25</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+.2</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m:t>
                      </m:r>
                      <m:sSup>
                        <m:sSupPr>
                          <m:ctrlPr>
                            <a:rPr lang="tr-TR" i="1">
                              <a:latin typeface="Cambria Math" panose="02040503050406030204" pitchFamily="18" charset="0"/>
                            </a:rPr>
                          </m:ctrlPr>
                        </m:sSupPr>
                        <m:e>
                          <m:r>
                            <a:rPr lang="tr-TR">
                              <a:latin typeface="Cambria Math" panose="02040503050406030204" pitchFamily="18" charset="0"/>
                            </a:rPr>
                            <m:t>𝑦</m:t>
                          </m:r>
                        </m:e>
                        <m:sup>
                          <m:r>
                            <a:rPr lang="tr-TR">
                              <a:latin typeface="Cambria Math" panose="02040503050406030204" pitchFamily="18" charset="0"/>
                            </a:rPr>
                            <m:t>+</m:t>
                          </m:r>
                        </m:sup>
                      </m:sSup>
                      <m:r>
                        <a:rPr lang="tr-TR">
                          <a:latin typeface="Cambria Math" panose="02040503050406030204" pitchFamily="18" charset="0"/>
                        </a:rPr>
                        <m:t>−</m:t>
                      </m:r>
                      <m:sSup>
                        <m:sSupPr>
                          <m:ctrlPr>
                            <a:rPr lang="tr-TR" i="1">
                              <a:latin typeface="Cambria Math" panose="02040503050406030204" pitchFamily="18" charset="0"/>
                            </a:rPr>
                          </m:ctrlPr>
                        </m:sSupPr>
                        <m:e>
                          <m:r>
                            <a:rPr lang="tr-TR">
                              <a:latin typeface="Cambria Math" panose="02040503050406030204" pitchFamily="18" charset="0"/>
                            </a:rPr>
                            <m:t>𝑦</m:t>
                          </m:r>
                        </m:e>
                        <m:sup>
                          <m:r>
                            <a:rPr lang="tr-TR">
                              <a:latin typeface="Cambria Math" panose="02040503050406030204" pitchFamily="18" charset="0"/>
                            </a:rPr>
                            <m:t>−</m:t>
                          </m:r>
                        </m:sup>
                      </m:sSup>
                      <m:r>
                        <a:rPr lang="tr-TR" b="0" i="1" smtClean="0">
                          <a:effectLst/>
                          <a:latin typeface="Cambria Math" panose="02040503050406030204" pitchFamily="18" charset="0"/>
                          <a:ea typeface="Cambria Math" panose="02040503050406030204" pitchFamily="18" charset="0"/>
                        </a:rPr>
                        <m:t>= 200</m:t>
                      </m:r>
                    </m:oMath>
                  </m:oMathPara>
                </a14:m>
                <a:endParaRPr lang="tr-TR"/>
              </a:p>
              <a:p>
                <a:endParaRPr lang="tr-TR" b="0">
                  <a:ea typeface="Cambria Math" panose="02040503050406030204" pitchFamily="18" charset="0"/>
                </a:endParaRPr>
              </a:p>
              <a:p>
                <a:endParaRPr lang="tr-TR"/>
              </a:p>
            </p:txBody>
          </p:sp>
        </mc:Choice>
        <mc:Fallback xmlns="">
          <p:sp>
            <p:nvSpPr>
              <p:cNvPr id="2" name="İçerik Yer Tutucusu 1">
                <a:extLst>
                  <a:ext uri="{FF2B5EF4-FFF2-40B4-BE49-F238E27FC236}">
                    <a16:creationId xmlns:a16="http://schemas.microsoft.com/office/drawing/2014/main" id="{1A09E79A-656E-9E45-2E5A-281C52A26A86}"/>
                  </a:ext>
                </a:extLst>
              </p:cNvPr>
              <p:cNvSpPr>
                <a:spLocks noGrp="1" noRot="1" noChangeAspect="1" noMove="1" noResize="1" noEditPoints="1" noAdjustHandles="1" noChangeArrowheads="1" noChangeShapeType="1" noTextEdit="1"/>
              </p:cNvSpPr>
              <p:nvPr>
                <p:ph idx="1"/>
              </p:nvPr>
            </p:nvSpPr>
            <p:spPr>
              <a:blipFill>
                <a:blip r:embed="rId2"/>
                <a:stretch>
                  <a:fillRect l="-43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3CDB848C-79A8-0411-6C88-E07CDE939D50}"/>
              </a:ext>
            </a:extLst>
          </p:cNvPr>
          <p:cNvSpPr>
            <a:spLocks noGrp="1"/>
          </p:cNvSpPr>
          <p:nvPr>
            <p:ph type="title"/>
          </p:nvPr>
        </p:nvSpPr>
        <p:spPr/>
        <p:txBody>
          <a:bodyPr/>
          <a:lstStyle/>
          <a:p>
            <a:r>
              <a:rPr lang="tr-TR"/>
              <a:t>Sınırlandırılmamış değişkenler</a:t>
            </a:r>
          </a:p>
        </p:txBody>
      </p:sp>
      <mc:AlternateContent xmlns:mc="http://schemas.openxmlformats.org/markup-compatibility/2006" xmlns:a14="http://schemas.microsoft.com/office/drawing/2010/main">
        <mc:Choice Requires="a14">
          <p:graphicFrame>
            <p:nvGraphicFramePr>
              <p:cNvPr id="4" name="Tablo 4">
                <a:extLst>
                  <a:ext uri="{FF2B5EF4-FFF2-40B4-BE49-F238E27FC236}">
                    <a16:creationId xmlns:a16="http://schemas.microsoft.com/office/drawing/2014/main" id="{DC7D8C36-79B2-0C96-57D6-FD42D1C0CD38}"/>
                  </a:ext>
                </a:extLst>
              </p:cNvPr>
              <p:cNvGraphicFramePr>
                <a:graphicFrameLocks noGrp="1"/>
              </p:cNvGraphicFramePr>
              <p:nvPr>
                <p:extLst>
                  <p:ext uri="{D42A27DB-BD31-4B8C-83A1-F6EECF244321}">
                    <p14:modId xmlns:p14="http://schemas.microsoft.com/office/powerpoint/2010/main" val="1911950643"/>
                  </p:ext>
                </p:extLst>
              </p:nvPr>
            </p:nvGraphicFramePr>
            <p:xfrm>
              <a:off x="1331640" y="4077072"/>
              <a:ext cx="6096000" cy="185420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3408838292"/>
                        </a:ext>
                      </a:extLst>
                    </a:gridCol>
                    <a:gridCol w="762000">
                      <a:extLst>
                        <a:ext uri="{9D8B030D-6E8A-4147-A177-3AD203B41FA5}">
                          <a16:colId xmlns:a16="http://schemas.microsoft.com/office/drawing/2014/main" val="3133649583"/>
                        </a:ext>
                      </a:extLst>
                    </a:gridCol>
                    <a:gridCol w="762000">
                      <a:extLst>
                        <a:ext uri="{9D8B030D-6E8A-4147-A177-3AD203B41FA5}">
                          <a16:colId xmlns:a16="http://schemas.microsoft.com/office/drawing/2014/main" val="2618093599"/>
                        </a:ext>
                      </a:extLst>
                    </a:gridCol>
                    <a:gridCol w="762000">
                      <a:extLst>
                        <a:ext uri="{9D8B030D-6E8A-4147-A177-3AD203B41FA5}">
                          <a16:colId xmlns:a16="http://schemas.microsoft.com/office/drawing/2014/main" val="2513322650"/>
                        </a:ext>
                      </a:extLst>
                    </a:gridCol>
                    <a:gridCol w="762000">
                      <a:extLst>
                        <a:ext uri="{9D8B030D-6E8A-4147-A177-3AD203B41FA5}">
                          <a16:colId xmlns:a16="http://schemas.microsoft.com/office/drawing/2014/main" val="2685111502"/>
                        </a:ext>
                      </a:extLst>
                    </a:gridCol>
                    <a:gridCol w="762000">
                      <a:extLst>
                        <a:ext uri="{9D8B030D-6E8A-4147-A177-3AD203B41FA5}">
                          <a16:colId xmlns:a16="http://schemas.microsoft.com/office/drawing/2014/main" val="3224993853"/>
                        </a:ext>
                      </a:extLst>
                    </a:gridCol>
                    <a:gridCol w="762000">
                      <a:extLst>
                        <a:ext uri="{9D8B030D-6E8A-4147-A177-3AD203B41FA5}">
                          <a16:colId xmlns:a16="http://schemas.microsoft.com/office/drawing/2014/main" val="877377639"/>
                        </a:ext>
                      </a:extLst>
                    </a:gridCol>
                    <a:gridCol w="762000">
                      <a:extLst>
                        <a:ext uri="{9D8B030D-6E8A-4147-A177-3AD203B41FA5}">
                          <a16:colId xmlns:a16="http://schemas.microsoft.com/office/drawing/2014/main" val="1908013886"/>
                        </a:ext>
                      </a:extLst>
                    </a:gridCol>
                  </a:tblGrid>
                  <a:tr h="370840">
                    <a:tc>
                      <a:txBody>
                        <a:bodyPr/>
                        <a:lstStyle/>
                        <a:p>
                          <a:r>
                            <a:rPr lang="tr-TR"/>
                            <a:t>Cb</a:t>
                          </a:r>
                        </a:p>
                      </a:txBody>
                      <a:tcPr/>
                    </a:tc>
                    <a:tc>
                      <a:txBody>
                        <a:bodyPr/>
                        <a:lstStyle/>
                        <a:p>
                          <a:endParaRPr lang="tr-TR"/>
                        </a:p>
                      </a:txBody>
                      <a:tcPr/>
                    </a:tc>
                    <a:tc>
                      <a:txBody>
                        <a:bodyPr/>
                        <a:lstStyle/>
                        <a:p>
                          <a:pPr algn="ctr"/>
                          <a:r>
                            <a:rPr lang="tr-TR"/>
                            <a:t>x1</a:t>
                          </a:r>
                        </a:p>
                      </a:txBody>
                      <a:tcPr/>
                    </a:tc>
                    <a:tc>
                      <a:txBody>
                        <a:bodyPr/>
                        <a:lstStyle/>
                        <a:p>
                          <a:pPr algn="ctr"/>
                          <a:r>
                            <a:rPr lang="tr-TR"/>
                            <a:t>x2</a:t>
                          </a:r>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tr-TR" i="1" smtClean="0">
                                        <a:latin typeface="Cambria Math" panose="02040503050406030204" pitchFamily="18" charset="0"/>
                                      </a:rPr>
                                    </m:ctrlPr>
                                  </m:sSupPr>
                                  <m:e>
                                    <m:r>
                                      <a:rPr lang="tr-TR">
                                        <a:latin typeface="Cambria Math" panose="02040503050406030204" pitchFamily="18" charset="0"/>
                                      </a:rPr>
                                      <m:t>𝑦</m:t>
                                    </m:r>
                                  </m:e>
                                  <m:sup>
                                    <m:r>
                                      <a:rPr lang="tr-TR">
                                        <a:latin typeface="Cambria Math" panose="02040503050406030204" pitchFamily="18" charset="0"/>
                                      </a:rPr>
                                      <m:t>+</m:t>
                                    </m:r>
                                  </m:sup>
                                </m:sSup>
                              </m:oMath>
                            </m:oMathPara>
                          </a14:m>
                          <a:endParaRPr lang="tr-TR"/>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tr-TR" i="1">
                                        <a:latin typeface="Cambria Math" panose="02040503050406030204" pitchFamily="18" charset="0"/>
                                      </a:rPr>
                                    </m:ctrlPr>
                                  </m:sSupPr>
                                  <m:e>
                                    <m:r>
                                      <a:rPr lang="tr-TR">
                                        <a:latin typeface="Cambria Math" panose="02040503050406030204" pitchFamily="18" charset="0"/>
                                      </a:rPr>
                                      <m:t>𝑦</m:t>
                                    </m:r>
                                  </m:e>
                                  <m:sup>
                                    <m:r>
                                      <a:rPr lang="tr-TR">
                                        <a:latin typeface="Cambria Math" panose="02040503050406030204" pitchFamily="18" charset="0"/>
                                      </a:rPr>
                                      <m:t>−</m:t>
                                    </m:r>
                                  </m:sup>
                                </m:sSup>
                              </m:oMath>
                            </m:oMathPara>
                          </a14:m>
                          <a:endParaRPr lang="tr-TR"/>
                        </a:p>
                      </a:txBody>
                      <a:tcPr/>
                    </a:tc>
                    <a:tc>
                      <a:txBody>
                        <a:bodyPr/>
                        <a:lstStyle/>
                        <a:p>
                          <a:pPr algn="ctr"/>
                          <a:r>
                            <a:rPr lang="tr-TR"/>
                            <a:t>S1</a:t>
                          </a:r>
                        </a:p>
                      </a:txBody>
                      <a:tcPr/>
                    </a:tc>
                    <a:tc>
                      <a:txBody>
                        <a:bodyPr/>
                        <a:lstStyle/>
                        <a:p>
                          <a:endParaRPr lang="tr-TR"/>
                        </a:p>
                      </a:txBody>
                      <a:tcPr/>
                    </a:tc>
                    <a:extLst>
                      <a:ext uri="{0D108BD9-81ED-4DB2-BD59-A6C34878D82A}">
                        <a16:rowId xmlns:a16="http://schemas.microsoft.com/office/drawing/2014/main" val="3750071069"/>
                      </a:ext>
                    </a:extLst>
                  </a:tr>
                  <a:tr h="370840">
                    <a:tc>
                      <a:txBody>
                        <a:bodyPr/>
                        <a:lstStyle/>
                        <a:p>
                          <a:r>
                            <a:rPr lang="tr-TR"/>
                            <a:t>0</a:t>
                          </a:r>
                        </a:p>
                      </a:txBody>
                      <a:tcPr/>
                    </a:tc>
                    <a:tc>
                      <a:txBody>
                        <a:bodyPr/>
                        <a:lstStyle/>
                        <a:p>
                          <a:r>
                            <a:rPr lang="tr-TR"/>
                            <a:t>s1</a:t>
                          </a:r>
                        </a:p>
                      </a:txBody>
                      <a:tcPr/>
                    </a:tc>
                    <a:tc>
                      <a:txBody>
                        <a:bodyPr/>
                        <a:lstStyle/>
                        <a:p>
                          <a:pPr algn="r"/>
                          <a:r>
                            <a:rPr lang="tr-TR"/>
                            <a:t>1</a:t>
                          </a:r>
                        </a:p>
                      </a:txBody>
                      <a:tcPr/>
                    </a:tc>
                    <a:tc>
                      <a:txBody>
                        <a:bodyPr/>
                        <a:lstStyle/>
                        <a:p>
                          <a:pPr algn="r"/>
                          <a:r>
                            <a:rPr lang="tr-TR"/>
                            <a:t>1</a:t>
                          </a:r>
                        </a:p>
                      </a:txBody>
                      <a:tcPr/>
                    </a:tc>
                    <a:tc>
                      <a:txBody>
                        <a:bodyPr/>
                        <a:lstStyle/>
                        <a:p>
                          <a:pPr algn="r"/>
                          <a:r>
                            <a:rPr lang="tr-TR"/>
                            <a:t>0</a:t>
                          </a:r>
                        </a:p>
                      </a:txBody>
                      <a:tcPr/>
                    </a:tc>
                    <a:tc>
                      <a:txBody>
                        <a:bodyPr/>
                        <a:lstStyle/>
                        <a:p>
                          <a:pPr algn="r"/>
                          <a:r>
                            <a:rPr lang="tr-TR"/>
                            <a:t>0</a:t>
                          </a:r>
                        </a:p>
                      </a:txBody>
                      <a:tcPr/>
                    </a:tc>
                    <a:tc>
                      <a:txBody>
                        <a:bodyPr/>
                        <a:lstStyle/>
                        <a:p>
                          <a:pPr algn="r"/>
                          <a:r>
                            <a:rPr lang="tr-TR"/>
                            <a:t>1</a:t>
                          </a:r>
                        </a:p>
                      </a:txBody>
                      <a:tcPr/>
                    </a:tc>
                    <a:tc>
                      <a:txBody>
                        <a:bodyPr/>
                        <a:lstStyle/>
                        <a:p>
                          <a:pPr algn="r"/>
                          <a:r>
                            <a:rPr lang="tr-TR"/>
                            <a:t>900</a:t>
                          </a:r>
                        </a:p>
                      </a:txBody>
                      <a:tcPr/>
                    </a:tc>
                    <a:extLst>
                      <a:ext uri="{0D108BD9-81ED-4DB2-BD59-A6C34878D82A}">
                        <a16:rowId xmlns:a16="http://schemas.microsoft.com/office/drawing/2014/main" val="3941458354"/>
                      </a:ext>
                    </a:extLst>
                  </a:tr>
                  <a:tr h="370840">
                    <a:tc>
                      <a:txBody>
                        <a:bodyPr/>
                        <a:lstStyle/>
                        <a:p>
                          <a:r>
                            <a:rPr lang="tr-TR"/>
                            <a:t>0</a:t>
                          </a:r>
                        </a:p>
                      </a:txBody>
                      <a:tcPr/>
                    </a:tc>
                    <a:tc>
                      <a:txBody>
                        <a:bodyPr/>
                        <a:lstStyle/>
                        <a:p>
                          <a:pPr/>
                          <a14:m>
                            <m:oMathPara xmlns:m="http://schemas.openxmlformats.org/officeDocument/2006/math">
                              <m:oMathParaPr>
                                <m:jc m:val="left"/>
                              </m:oMathParaPr>
                              <m:oMath xmlns:m="http://schemas.openxmlformats.org/officeDocument/2006/math">
                                <m:sSup>
                                  <m:sSupPr>
                                    <m:ctrlPr>
                                      <a:rPr lang="tr-TR" i="1" smtClean="0">
                                        <a:latin typeface="Cambria Math" panose="02040503050406030204" pitchFamily="18" charset="0"/>
                                      </a:rPr>
                                    </m:ctrlPr>
                                  </m:sSupPr>
                                  <m:e>
                                    <m:r>
                                      <a:rPr lang="tr-TR">
                                        <a:latin typeface="Cambria Math" panose="02040503050406030204" pitchFamily="18" charset="0"/>
                                      </a:rPr>
                                      <m:t>𝑦</m:t>
                                    </m:r>
                                  </m:e>
                                  <m:sup>
                                    <m:r>
                                      <a:rPr lang="tr-TR">
                                        <a:latin typeface="Cambria Math" panose="02040503050406030204" pitchFamily="18" charset="0"/>
                                      </a:rPr>
                                      <m:t>+</m:t>
                                    </m:r>
                                  </m:sup>
                                </m:sSup>
                              </m:oMath>
                            </m:oMathPara>
                          </a14:m>
                          <a:endParaRPr lang="tr-TR"/>
                        </a:p>
                      </a:txBody>
                      <a:tcPr/>
                    </a:tc>
                    <a:tc>
                      <a:txBody>
                        <a:bodyPr/>
                        <a:lstStyle/>
                        <a:p>
                          <a:pPr algn="r"/>
                          <a:r>
                            <a:rPr lang="tr-TR"/>
                            <a:t>.25</a:t>
                          </a:r>
                        </a:p>
                      </a:txBody>
                      <a:tcPr/>
                    </a:tc>
                    <a:tc>
                      <a:txBody>
                        <a:bodyPr/>
                        <a:lstStyle/>
                        <a:p>
                          <a:pPr algn="r"/>
                          <a:r>
                            <a:rPr lang="tr-TR"/>
                            <a:t>.2</a:t>
                          </a:r>
                        </a:p>
                      </a:txBody>
                      <a:tcPr/>
                    </a:tc>
                    <a:tc>
                      <a:txBody>
                        <a:bodyPr/>
                        <a:lstStyle/>
                        <a:p>
                          <a:pPr algn="r"/>
                          <a:r>
                            <a:rPr lang="tr-TR"/>
                            <a:t>1</a:t>
                          </a:r>
                        </a:p>
                      </a:txBody>
                      <a:tcPr/>
                    </a:tc>
                    <a:tc>
                      <a:txBody>
                        <a:bodyPr/>
                        <a:lstStyle/>
                        <a:p>
                          <a:pPr algn="r"/>
                          <a:r>
                            <a:rPr lang="tr-TR"/>
                            <a:t>-1</a:t>
                          </a:r>
                        </a:p>
                      </a:txBody>
                      <a:tcPr/>
                    </a:tc>
                    <a:tc>
                      <a:txBody>
                        <a:bodyPr/>
                        <a:lstStyle/>
                        <a:p>
                          <a:pPr algn="r"/>
                          <a:r>
                            <a:rPr lang="tr-TR"/>
                            <a:t>0</a:t>
                          </a:r>
                        </a:p>
                      </a:txBody>
                      <a:tcPr/>
                    </a:tc>
                    <a:tc>
                      <a:txBody>
                        <a:bodyPr/>
                        <a:lstStyle/>
                        <a:p>
                          <a:pPr algn="r"/>
                          <a:r>
                            <a:rPr lang="tr-TR"/>
                            <a:t>200</a:t>
                          </a:r>
                        </a:p>
                      </a:txBody>
                      <a:tcPr/>
                    </a:tc>
                    <a:extLst>
                      <a:ext uri="{0D108BD9-81ED-4DB2-BD59-A6C34878D82A}">
                        <a16:rowId xmlns:a16="http://schemas.microsoft.com/office/drawing/2014/main" val="1610082871"/>
                      </a:ext>
                    </a:extLst>
                  </a:tr>
                  <a:tr h="370840">
                    <a:tc>
                      <a:txBody>
                        <a:bodyPr/>
                        <a:lstStyle/>
                        <a:p>
                          <a:endParaRPr lang="tr-TR"/>
                        </a:p>
                      </a:txBody>
                      <a:tcPr/>
                    </a:tc>
                    <a:tc>
                      <a:txBody>
                        <a:bodyPr/>
                        <a:lstStyle/>
                        <a:p>
                          <a:r>
                            <a:rPr lang="tr-TR"/>
                            <a:t>Z</a:t>
                          </a:r>
                        </a:p>
                      </a:txBody>
                      <a:tcPr/>
                    </a:tc>
                    <a:tc>
                      <a:txBody>
                        <a:bodyPr/>
                        <a:lstStyle/>
                        <a:p>
                          <a:pPr algn="r"/>
                          <a:r>
                            <a:rPr lang="tr-TR"/>
                            <a:t>0</a:t>
                          </a:r>
                        </a:p>
                      </a:txBody>
                      <a:tcPr/>
                    </a:tc>
                    <a:tc>
                      <a:txBody>
                        <a:bodyPr/>
                        <a:lstStyle/>
                        <a:p>
                          <a:pPr algn="r"/>
                          <a:r>
                            <a:rPr lang="tr-TR"/>
                            <a:t>0</a:t>
                          </a:r>
                        </a:p>
                      </a:txBody>
                      <a:tcPr/>
                    </a:tc>
                    <a:tc>
                      <a:txBody>
                        <a:bodyPr/>
                        <a:lstStyle/>
                        <a:p>
                          <a:pPr algn="r"/>
                          <a:r>
                            <a:rPr lang="tr-TR"/>
                            <a:t>0</a:t>
                          </a:r>
                        </a:p>
                      </a:txBody>
                      <a:tcPr/>
                    </a:tc>
                    <a:tc>
                      <a:txBody>
                        <a:bodyPr/>
                        <a:lstStyle/>
                        <a:p>
                          <a:pPr algn="r"/>
                          <a:r>
                            <a:rPr lang="tr-TR"/>
                            <a:t>0</a:t>
                          </a:r>
                        </a:p>
                      </a:txBody>
                      <a:tcPr/>
                    </a:tc>
                    <a:tc>
                      <a:txBody>
                        <a:bodyPr/>
                        <a:lstStyle/>
                        <a:p>
                          <a:pPr algn="r"/>
                          <a:r>
                            <a:rPr lang="tr-TR"/>
                            <a:t>0</a:t>
                          </a:r>
                        </a:p>
                      </a:txBody>
                      <a:tcPr/>
                    </a:tc>
                    <a:tc>
                      <a:txBody>
                        <a:bodyPr/>
                        <a:lstStyle/>
                        <a:p>
                          <a:pPr algn="r"/>
                          <a:endParaRPr lang="tr-TR"/>
                        </a:p>
                      </a:txBody>
                      <a:tcPr/>
                    </a:tc>
                    <a:extLst>
                      <a:ext uri="{0D108BD9-81ED-4DB2-BD59-A6C34878D82A}">
                        <a16:rowId xmlns:a16="http://schemas.microsoft.com/office/drawing/2014/main" val="345170400"/>
                      </a:ext>
                    </a:extLst>
                  </a:tr>
                  <a:tr h="370840">
                    <a:tc>
                      <a:txBody>
                        <a:bodyPr/>
                        <a:lstStyle/>
                        <a:p>
                          <a:endParaRPr lang="tr-TR"/>
                        </a:p>
                      </a:txBody>
                      <a:tcPr/>
                    </a:tc>
                    <a:tc>
                      <a:txBody>
                        <a:bodyPr/>
                        <a:lstStyle/>
                        <a:p>
                          <a:r>
                            <a:rPr lang="tr-TR"/>
                            <a:t>C-Z</a:t>
                          </a:r>
                        </a:p>
                      </a:txBody>
                      <a:tcPr/>
                    </a:tc>
                    <a:tc>
                      <a:txBody>
                        <a:bodyPr/>
                        <a:lstStyle/>
                        <a:p>
                          <a:pPr algn="r"/>
                          <a:r>
                            <a:rPr lang="tr-TR"/>
                            <a:t>.2</a:t>
                          </a:r>
                        </a:p>
                      </a:txBody>
                      <a:tcPr/>
                    </a:tc>
                    <a:tc>
                      <a:txBody>
                        <a:bodyPr/>
                        <a:lstStyle/>
                        <a:p>
                          <a:pPr algn="r"/>
                          <a:r>
                            <a:rPr lang="tr-TR"/>
                            <a:t>.15</a:t>
                          </a:r>
                        </a:p>
                      </a:txBody>
                      <a:tcPr/>
                    </a:tc>
                    <a:tc>
                      <a:txBody>
                        <a:bodyPr/>
                        <a:lstStyle/>
                        <a:p>
                          <a:pPr algn="r"/>
                          <a:r>
                            <a:rPr lang="tr-TR"/>
                            <a:t>0</a:t>
                          </a:r>
                        </a:p>
                      </a:txBody>
                      <a:tcPr/>
                    </a:tc>
                    <a:tc>
                      <a:txBody>
                        <a:bodyPr/>
                        <a:lstStyle/>
                        <a:p>
                          <a:pPr algn="r"/>
                          <a:r>
                            <a:rPr lang="tr-TR"/>
                            <a:t>-.25</a:t>
                          </a:r>
                        </a:p>
                      </a:txBody>
                      <a:tcPr/>
                    </a:tc>
                    <a:tc>
                      <a:txBody>
                        <a:bodyPr/>
                        <a:lstStyle/>
                        <a:p>
                          <a:pPr algn="r"/>
                          <a:r>
                            <a:rPr lang="tr-TR"/>
                            <a:t>0</a:t>
                          </a:r>
                        </a:p>
                      </a:txBody>
                      <a:tcPr/>
                    </a:tc>
                    <a:tc>
                      <a:txBody>
                        <a:bodyPr/>
                        <a:lstStyle/>
                        <a:p>
                          <a:pPr algn="r"/>
                          <a:endParaRPr lang="tr-TR"/>
                        </a:p>
                      </a:txBody>
                      <a:tcPr/>
                    </a:tc>
                    <a:extLst>
                      <a:ext uri="{0D108BD9-81ED-4DB2-BD59-A6C34878D82A}">
                        <a16:rowId xmlns:a16="http://schemas.microsoft.com/office/drawing/2014/main" val="3972832613"/>
                      </a:ext>
                    </a:extLst>
                  </a:tr>
                </a:tbl>
              </a:graphicData>
            </a:graphic>
          </p:graphicFrame>
        </mc:Choice>
        <mc:Fallback xmlns="">
          <p:graphicFrame>
            <p:nvGraphicFramePr>
              <p:cNvPr id="4" name="Tablo 4">
                <a:extLst>
                  <a:ext uri="{FF2B5EF4-FFF2-40B4-BE49-F238E27FC236}">
                    <a16:creationId xmlns:a16="http://schemas.microsoft.com/office/drawing/2014/main" id="{DC7D8C36-79B2-0C96-57D6-FD42D1C0CD38}"/>
                  </a:ext>
                </a:extLst>
              </p:cNvPr>
              <p:cNvGraphicFramePr>
                <a:graphicFrameLocks noGrp="1"/>
              </p:cNvGraphicFramePr>
              <p:nvPr>
                <p:extLst>
                  <p:ext uri="{D42A27DB-BD31-4B8C-83A1-F6EECF244321}">
                    <p14:modId xmlns:p14="http://schemas.microsoft.com/office/powerpoint/2010/main" val="1911950643"/>
                  </p:ext>
                </p:extLst>
              </p:nvPr>
            </p:nvGraphicFramePr>
            <p:xfrm>
              <a:off x="1331640" y="4077072"/>
              <a:ext cx="6096000" cy="185420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3408838292"/>
                        </a:ext>
                      </a:extLst>
                    </a:gridCol>
                    <a:gridCol w="762000">
                      <a:extLst>
                        <a:ext uri="{9D8B030D-6E8A-4147-A177-3AD203B41FA5}">
                          <a16:colId xmlns:a16="http://schemas.microsoft.com/office/drawing/2014/main" val="3133649583"/>
                        </a:ext>
                      </a:extLst>
                    </a:gridCol>
                    <a:gridCol w="762000">
                      <a:extLst>
                        <a:ext uri="{9D8B030D-6E8A-4147-A177-3AD203B41FA5}">
                          <a16:colId xmlns:a16="http://schemas.microsoft.com/office/drawing/2014/main" val="2618093599"/>
                        </a:ext>
                      </a:extLst>
                    </a:gridCol>
                    <a:gridCol w="762000">
                      <a:extLst>
                        <a:ext uri="{9D8B030D-6E8A-4147-A177-3AD203B41FA5}">
                          <a16:colId xmlns:a16="http://schemas.microsoft.com/office/drawing/2014/main" val="2513322650"/>
                        </a:ext>
                      </a:extLst>
                    </a:gridCol>
                    <a:gridCol w="762000">
                      <a:extLst>
                        <a:ext uri="{9D8B030D-6E8A-4147-A177-3AD203B41FA5}">
                          <a16:colId xmlns:a16="http://schemas.microsoft.com/office/drawing/2014/main" val="2685111502"/>
                        </a:ext>
                      </a:extLst>
                    </a:gridCol>
                    <a:gridCol w="762000">
                      <a:extLst>
                        <a:ext uri="{9D8B030D-6E8A-4147-A177-3AD203B41FA5}">
                          <a16:colId xmlns:a16="http://schemas.microsoft.com/office/drawing/2014/main" val="3224993853"/>
                        </a:ext>
                      </a:extLst>
                    </a:gridCol>
                    <a:gridCol w="762000">
                      <a:extLst>
                        <a:ext uri="{9D8B030D-6E8A-4147-A177-3AD203B41FA5}">
                          <a16:colId xmlns:a16="http://schemas.microsoft.com/office/drawing/2014/main" val="877377639"/>
                        </a:ext>
                      </a:extLst>
                    </a:gridCol>
                    <a:gridCol w="762000">
                      <a:extLst>
                        <a:ext uri="{9D8B030D-6E8A-4147-A177-3AD203B41FA5}">
                          <a16:colId xmlns:a16="http://schemas.microsoft.com/office/drawing/2014/main" val="1908013886"/>
                        </a:ext>
                      </a:extLst>
                    </a:gridCol>
                  </a:tblGrid>
                  <a:tr h="370840">
                    <a:tc>
                      <a:txBody>
                        <a:bodyPr/>
                        <a:lstStyle/>
                        <a:p>
                          <a:r>
                            <a:rPr lang="tr-TR"/>
                            <a:t>Cb</a:t>
                          </a:r>
                        </a:p>
                      </a:txBody>
                      <a:tcPr/>
                    </a:tc>
                    <a:tc>
                      <a:txBody>
                        <a:bodyPr/>
                        <a:lstStyle/>
                        <a:p>
                          <a:endParaRPr lang="tr-TR"/>
                        </a:p>
                      </a:txBody>
                      <a:tcPr/>
                    </a:tc>
                    <a:tc>
                      <a:txBody>
                        <a:bodyPr/>
                        <a:lstStyle/>
                        <a:p>
                          <a:pPr algn="ctr"/>
                          <a:r>
                            <a:rPr lang="tr-TR"/>
                            <a:t>x1</a:t>
                          </a:r>
                        </a:p>
                      </a:txBody>
                      <a:tcPr/>
                    </a:tc>
                    <a:tc>
                      <a:txBody>
                        <a:bodyPr/>
                        <a:lstStyle/>
                        <a:p>
                          <a:pPr algn="ctr"/>
                          <a:r>
                            <a:rPr lang="tr-TR"/>
                            <a:t>x2</a:t>
                          </a:r>
                        </a:p>
                      </a:txBody>
                      <a:tcPr/>
                    </a:tc>
                    <a:tc>
                      <a:txBody>
                        <a:bodyPr/>
                        <a:lstStyle/>
                        <a:p>
                          <a:endParaRPr lang="tr-TR"/>
                        </a:p>
                      </a:txBody>
                      <a:tcPr>
                        <a:blipFill>
                          <a:blip r:embed="rId3"/>
                          <a:stretch>
                            <a:fillRect l="-401600" t="-8197" r="-303200" b="-424590"/>
                          </a:stretch>
                        </a:blipFill>
                      </a:tcPr>
                    </a:tc>
                    <a:tc>
                      <a:txBody>
                        <a:bodyPr/>
                        <a:lstStyle/>
                        <a:p>
                          <a:endParaRPr lang="tr-TR"/>
                        </a:p>
                      </a:txBody>
                      <a:tcPr>
                        <a:blipFill>
                          <a:blip r:embed="rId3"/>
                          <a:stretch>
                            <a:fillRect l="-501600" t="-8197" r="-203200" b="-424590"/>
                          </a:stretch>
                        </a:blipFill>
                      </a:tcPr>
                    </a:tc>
                    <a:tc>
                      <a:txBody>
                        <a:bodyPr/>
                        <a:lstStyle/>
                        <a:p>
                          <a:pPr algn="ctr"/>
                          <a:r>
                            <a:rPr lang="tr-TR"/>
                            <a:t>S1</a:t>
                          </a:r>
                        </a:p>
                      </a:txBody>
                      <a:tcPr/>
                    </a:tc>
                    <a:tc>
                      <a:txBody>
                        <a:bodyPr/>
                        <a:lstStyle/>
                        <a:p>
                          <a:endParaRPr lang="tr-TR"/>
                        </a:p>
                      </a:txBody>
                      <a:tcPr/>
                    </a:tc>
                    <a:extLst>
                      <a:ext uri="{0D108BD9-81ED-4DB2-BD59-A6C34878D82A}">
                        <a16:rowId xmlns:a16="http://schemas.microsoft.com/office/drawing/2014/main" val="3750071069"/>
                      </a:ext>
                    </a:extLst>
                  </a:tr>
                  <a:tr h="370840">
                    <a:tc>
                      <a:txBody>
                        <a:bodyPr/>
                        <a:lstStyle/>
                        <a:p>
                          <a:r>
                            <a:rPr lang="tr-TR"/>
                            <a:t>0</a:t>
                          </a:r>
                        </a:p>
                      </a:txBody>
                      <a:tcPr/>
                    </a:tc>
                    <a:tc>
                      <a:txBody>
                        <a:bodyPr/>
                        <a:lstStyle/>
                        <a:p>
                          <a:r>
                            <a:rPr lang="tr-TR"/>
                            <a:t>s1</a:t>
                          </a:r>
                        </a:p>
                      </a:txBody>
                      <a:tcPr/>
                    </a:tc>
                    <a:tc>
                      <a:txBody>
                        <a:bodyPr/>
                        <a:lstStyle/>
                        <a:p>
                          <a:pPr algn="r"/>
                          <a:r>
                            <a:rPr lang="tr-TR"/>
                            <a:t>1</a:t>
                          </a:r>
                        </a:p>
                      </a:txBody>
                      <a:tcPr/>
                    </a:tc>
                    <a:tc>
                      <a:txBody>
                        <a:bodyPr/>
                        <a:lstStyle/>
                        <a:p>
                          <a:pPr algn="r"/>
                          <a:r>
                            <a:rPr lang="tr-TR"/>
                            <a:t>1</a:t>
                          </a:r>
                        </a:p>
                      </a:txBody>
                      <a:tcPr/>
                    </a:tc>
                    <a:tc>
                      <a:txBody>
                        <a:bodyPr/>
                        <a:lstStyle/>
                        <a:p>
                          <a:pPr algn="r"/>
                          <a:r>
                            <a:rPr lang="tr-TR"/>
                            <a:t>0</a:t>
                          </a:r>
                        </a:p>
                      </a:txBody>
                      <a:tcPr/>
                    </a:tc>
                    <a:tc>
                      <a:txBody>
                        <a:bodyPr/>
                        <a:lstStyle/>
                        <a:p>
                          <a:pPr algn="r"/>
                          <a:r>
                            <a:rPr lang="tr-TR"/>
                            <a:t>0</a:t>
                          </a:r>
                        </a:p>
                      </a:txBody>
                      <a:tcPr/>
                    </a:tc>
                    <a:tc>
                      <a:txBody>
                        <a:bodyPr/>
                        <a:lstStyle/>
                        <a:p>
                          <a:pPr algn="r"/>
                          <a:r>
                            <a:rPr lang="tr-TR"/>
                            <a:t>1</a:t>
                          </a:r>
                        </a:p>
                      </a:txBody>
                      <a:tcPr/>
                    </a:tc>
                    <a:tc>
                      <a:txBody>
                        <a:bodyPr/>
                        <a:lstStyle/>
                        <a:p>
                          <a:pPr algn="r"/>
                          <a:r>
                            <a:rPr lang="tr-TR"/>
                            <a:t>900</a:t>
                          </a:r>
                        </a:p>
                      </a:txBody>
                      <a:tcPr/>
                    </a:tc>
                    <a:extLst>
                      <a:ext uri="{0D108BD9-81ED-4DB2-BD59-A6C34878D82A}">
                        <a16:rowId xmlns:a16="http://schemas.microsoft.com/office/drawing/2014/main" val="3941458354"/>
                      </a:ext>
                    </a:extLst>
                  </a:tr>
                  <a:tr h="370840">
                    <a:tc>
                      <a:txBody>
                        <a:bodyPr/>
                        <a:lstStyle/>
                        <a:p>
                          <a:r>
                            <a:rPr lang="tr-TR"/>
                            <a:t>0</a:t>
                          </a:r>
                        </a:p>
                      </a:txBody>
                      <a:tcPr/>
                    </a:tc>
                    <a:tc>
                      <a:txBody>
                        <a:bodyPr/>
                        <a:lstStyle/>
                        <a:p>
                          <a:endParaRPr lang="tr-TR"/>
                        </a:p>
                      </a:txBody>
                      <a:tcPr>
                        <a:blipFill>
                          <a:blip r:embed="rId3"/>
                          <a:stretch>
                            <a:fillRect l="-100800" t="-208197" r="-604000" b="-224590"/>
                          </a:stretch>
                        </a:blipFill>
                      </a:tcPr>
                    </a:tc>
                    <a:tc>
                      <a:txBody>
                        <a:bodyPr/>
                        <a:lstStyle/>
                        <a:p>
                          <a:pPr algn="r"/>
                          <a:r>
                            <a:rPr lang="tr-TR"/>
                            <a:t>.25</a:t>
                          </a:r>
                        </a:p>
                      </a:txBody>
                      <a:tcPr/>
                    </a:tc>
                    <a:tc>
                      <a:txBody>
                        <a:bodyPr/>
                        <a:lstStyle/>
                        <a:p>
                          <a:pPr algn="r"/>
                          <a:r>
                            <a:rPr lang="tr-TR"/>
                            <a:t>.2</a:t>
                          </a:r>
                        </a:p>
                      </a:txBody>
                      <a:tcPr/>
                    </a:tc>
                    <a:tc>
                      <a:txBody>
                        <a:bodyPr/>
                        <a:lstStyle/>
                        <a:p>
                          <a:pPr algn="r"/>
                          <a:r>
                            <a:rPr lang="tr-TR"/>
                            <a:t>1</a:t>
                          </a:r>
                        </a:p>
                      </a:txBody>
                      <a:tcPr/>
                    </a:tc>
                    <a:tc>
                      <a:txBody>
                        <a:bodyPr/>
                        <a:lstStyle/>
                        <a:p>
                          <a:pPr algn="r"/>
                          <a:r>
                            <a:rPr lang="tr-TR"/>
                            <a:t>-1</a:t>
                          </a:r>
                        </a:p>
                      </a:txBody>
                      <a:tcPr/>
                    </a:tc>
                    <a:tc>
                      <a:txBody>
                        <a:bodyPr/>
                        <a:lstStyle/>
                        <a:p>
                          <a:pPr algn="r"/>
                          <a:r>
                            <a:rPr lang="tr-TR"/>
                            <a:t>0</a:t>
                          </a:r>
                        </a:p>
                      </a:txBody>
                      <a:tcPr/>
                    </a:tc>
                    <a:tc>
                      <a:txBody>
                        <a:bodyPr/>
                        <a:lstStyle/>
                        <a:p>
                          <a:pPr algn="r"/>
                          <a:r>
                            <a:rPr lang="tr-TR"/>
                            <a:t>200</a:t>
                          </a:r>
                        </a:p>
                      </a:txBody>
                      <a:tcPr/>
                    </a:tc>
                    <a:extLst>
                      <a:ext uri="{0D108BD9-81ED-4DB2-BD59-A6C34878D82A}">
                        <a16:rowId xmlns:a16="http://schemas.microsoft.com/office/drawing/2014/main" val="1610082871"/>
                      </a:ext>
                    </a:extLst>
                  </a:tr>
                  <a:tr h="370840">
                    <a:tc>
                      <a:txBody>
                        <a:bodyPr/>
                        <a:lstStyle/>
                        <a:p>
                          <a:endParaRPr lang="tr-TR"/>
                        </a:p>
                      </a:txBody>
                      <a:tcPr/>
                    </a:tc>
                    <a:tc>
                      <a:txBody>
                        <a:bodyPr/>
                        <a:lstStyle/>
                        <a:p>
                          <a:r>
                            <a:rPr lang="tr-TR"/>
                            <a:t>Z</a:t>
                          </a:r>
                        </a:p>
                      </a:txBody>
                      <a:tcPr/>
                    </a:tc>
                    <a:tc>
                      <a:txBody>
                        <a:bodyPr/>
                        <a:lstStyle/>
                        <a:p>
                          <a:pPr algn="r"/>
                          <a:r>
                            <a:rPr lang="tr-TR"/>
                            <a:t>0</a:t>
                          </a:r>
                        </a:p>
                      </a:txBody>
                      <a:tcPr/>
                    </a:tc>
                    <a:tc>
                      <a:txBody>
                        <a:bodyPr/>
                        <a:lstStyle/>
                        <a:p>
                          <a:pPr algn="r"/>
                          <a:r>
                            <a:rPr lang="tr-TR"/>
                            <a:t>0</a:t>
                          </a:r>
                        </a:p>
                      </a:txBody>
                      <a:tcPr/>
                    </a:tc>
                    <a:tc>
                      <a:txBody>
                        <a:bodyPr/>
                        <a:lstStyle/>
                        <a:p>
                          <a:pPr algn="r"/>
                          <a:r>
                            <a:rPr lang="tr-TR"/>
                            <a:t>0</a:t>
                          </a:r>
                        </a:p>
                      </a:txBody>
                      <a:tcPr/>
                    </a:tc>
                    <a:tc>
                      <a:txBody>
                        <a:bodyPr/>
                        <a:lstStyle/>
                        <a:p>
                          <a:pPr algn="r"/>
                          <a:r>
                            <a:rPr lang="tr-TR"/>
                            <a:t>0</a:t>
                          </a:r>
                        </a:p>
                      </a:txBody>
                      <a:tcPr/>
                    </a:tc>
                    <a:tc>
                      <a:txBody>
                        <a:bodyPr/>
                        <a:lstStyle/>
                        <a:p>
                          <a:pPr algn="r"/>
                          <a:r>
                            <a:rPr lang="tr-TR"/>
                            <a:t>0</a:t>
                          </a:r>
                        </a:p>
                      </a:txBody>
                      <a:tcPr/>
                    </a:tc>
                    <a:tc>
                      <a:txBody>
                        <a:bodyPr/>
                        <a:lstStyle/>
                        <a:p>
                          <a:pPr algn="r"/>
                          <a:endParaRPr lang="tr-TR"/>
                        </a:p>
                      </a:txBody>
                      <a:tcPr/>
                    </a:tc>
                    <a:extLst>
                      <a:ext uri="{0D108BD9-81ED-4DB2-BD59-A6C34878D82A}">
                        <a16:rowId xmlns:a16="http://schemas.microsoft.com/office/drawing/2014/main" val="345170400"/>
                      </a:ext>
                    </a:extLst>
                  </a:tr>
                  <a:tr h="370840">
                    <a:tc>
                      <a:txBody>
                        <a:bodyPr/>
                        <a:lstStyle/>
                        <a:p>
                          <a:endParaRPr lang="tr-TR"/>
                        </a:p>
                      </a:txBody>
                      <a:tcPr/>
                    </a:tc>
                    <a:tc>
                      <a:txBody>
                        <a:bodyPr/>
                        <a:lstStyle/>
                        <a:p>
                          <a:r>
                            <a:rPr lang="tr-TR"/>
                            <a:t>C-Z</a:t>
                          </a:r>
                        </a:p>
                      </a:txBody>
                      <a:tcPr/>
                    </a:tc>
                    <a:tc>
                      <a:txBody>
                        <a:bodyPr/>
                        <a:lstStyle/>
                        <a:p>
                          <a:pPr algn="r"/>
                          <a:r>
                            <a:rPr lang="tr-TR"/>
                            <a:t>.2</a:t>
                          </a:r>
                        </a:p>
                      </a:txBody>
                      <a:tcPr/>
                    </a:tc>
                    <a:tc>
                      <a:txBody>
                        <a:bodyPr/>
                        <a:lstStyle/>
                        <a:p>
                          <a:pPr algn="r"/>
                          <a:r>
                            <a:rPr lang="tr-TR"/>
                            <a:t>.15</a:t>
                          </a:r>
                        </a:p>
                      </a:txBody>
                      <a:tcPr/>
                    </a:tc>
                    <a:tc>
                      <a:txBody>
                        <a:bodyPr/>
                        <a:lstStyle/>
                        <a:p>
                          <a:pPr algn="r"/>
                          <a:r>
                            <a:rPr lang="tr-TR"/>
                            <a:t>0</a:t>
                          </a:r>
                        </a:p>
                      </a:txBody>
                      <a:tcPr/>
                    </a:tc>
                    <a:tc>
                      <a:txBody>
                        <a:bodyPr/>
                        <a:lstStyle/>
                        <a:p>
                          <a:pPr algn="r"/>
                          <a:r>
                            <a:rPr lang="tr-TR"/>
                            <a:t>-.25</a:t>
                          </a:r>
                        </a:p>
                      </a:txBody>
                      <a:tcPr/>
                    </a:tc>
                    <a:tc>
                      <a:txBody>
                        <a:bodyPr/>
                        <a:lstStyle/>
                        <a:p>
                          <a:pPr algn="r"/>
                          <a:r>
                            <a:rPr lang="tr-TR"/>
                            <a:t>0</a:t>
                          </a:r>
                        </a:p>
                      </a:txBody>
                      <a:tcPr/>
                    </a:tc>
                    <a:tc>
                      <a:txBody>
                        <a:bodyPr/>
                        <a:lstStyle/>
                        <a:p>
                          <a:pPr algn="r"/>
                          <a:endParaRPr lang="tr-TR"/>
                        </a:p>
                      </a:txBody>
                      <a:tcPr/>
                    </a:tc>
                    <a:extLst>
                      <a:ext uri="{0D108BD9-81ED-4DB2-BD59-A6C34878D82A}">
                        <a16:rowId xmlns:a16="http://schemas.microsoft.com/office/drawing/2014/main" val="3972832613"/>
                      </a:ext>
                    </a:extLst>
                  </a:tr>
                </a:tbl>
              </a:graphicData>
            </a:graphic>
          </p:graphicFrame>
        </mc:Fallback>
      </mc:AlternateContent>
    </p:spTree>
    <p:extLst>
      <p:ext uri="{BB962C8B-B14F-4D97-AF65-F5344CB8AC3E}">
        <p14:creationId xmlns:p14="http://schemas.microsoft.com/office/powerpoint/2010/main" val="1480694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469BAB7A-4E99-3990-8C6F-150710739121}"/>
              </a:ext>
            </a:extLst>
          </p:cNvPr>
          <p:cNvSpPr>
            <a:spLocks noGrp="1"/>
          </p:cNvSpPr>
          <p:nvPr>
            <p:ph type="ctrTitle"/>
          </p:nvPr>
        </p:nvSpPr>
        <p:spPr/>
        <p:txBody>
          <a:bodyPr/>
          <a:lstStyle/>
          <a:p>
            <a:r>
              <a:rPr lang="tr-TR" dirty="0">
                <a:solidFill>
                  <a:srgbClr val="EA6131"/>
                </a:solidFill>
              </a:rPr>
              <a:t>Ö</a:t>
            </a:r>
            <a:r>
              <a:rPr lang="tr-TR" dirty="0"/>
              <a:t>zel D</a:t>
            </a:r>
            <a:r>
              <a:rPr lang="tr-TR" dirty="0">
                <a:solidFill>
                  <a:srgbClr val="EA6131"/>
                </a:solidFill>
              </a:rPr>
              <a:t>u</a:t>
            </a:r>
            <a:r>
              <a:rPr lang="tr-TR" dirty="0"/>
              <a:t>rumlar</a:t>
            </a:r>
          </a:p>
        </p:txBody>
      </p:sp>
      <p:sp>
        <p:nvSpPr>
          <p:cNvPr id="6" name="Metin kutusu 5">
            <a:extLst>
              <a:ext uri="{FF2B5EF4-FFF2-40B4-BE49-F238E27FC236}">
                <a16:creationId xmlns:a16="http://schemas.microsoft.com/office/drawing/2014/main" id="{787D73F3-4746-7543-6951-FF93A6F6455C}"/>
              </a:ext>
            </a:extLst>
          </p:cNvPr>
          <p:cNvSpPr txBox="1"/>
          <p:nvPr/>
        </p:nvSpPr>
        <p:spPr>
          <a:xfrm>
            <a:off x="1907704" y="3645024"/>
            <a:ext cx="4572000" cy="923330"/>
          </a:xfrm>
          <a:prstGeom prst="rect">
            <a:avLst/>
          </a:prstGeom>
          <a:noFill/>
        </p:spPr>
        <p:txBody>
          <a:bodyPr wrap="square">
            <a:spAutoFit/>
          </a:bodyPr>
          <a:lstStyle/>
          <a:p>
            <a:r>
              <a:rPr lang="tr-TR" dirty="0"/>
              <a:t>Alternatif Optimum Çözümler</a:t>
            </a:r>
          </a:p>
          <a:p>
            <a:r>
              <a:rPr lang="tr-TR" dirty="0"/>
              <a:t>Sınırlandırılmamış Çözümler</a:t>
            </a:r>
          </a:p>
          <a:p>
            <a:r>
              <a:rPr lang="tr-TR" dirty="0" err="1"/>
              <a:t>Dejenarasyon</a:t>
            </a:r>
            <a:r>
              <a:rPr lang="tr-TR" dirty="0"/>
              <a:t> </a:t>
            </a:r>
          </a:p>
        </p:txBody>
      </p:sp>
    </p:spTree>
    <p:extLst>
      <p:ext uri="{BB962C8B-B14F-4D97-AF65-F5344CB8AC3E}">
        <p14:creationId xmlns:p14="http://schemas.microsoft.com/office/powerpoint/2010/main" val="9758186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A515B83D-734A-DBA1-D9F5-5822CEEEA094}"/>
              </a:ext>
            </a:extLst>
          </p:cNvPr>
          <p:cNvSpPr>
            <a:spLocks noGrp="1"/>
          </p:cNvSpPr>
          <p:nvPr>
            <p:ph idx="1"/>
          </p:nvPr>
        </p:nvSpPr>
        <p:spPr/>
        <p:txBody>
          <a:bodyPr/>
          <a:lstStyle/>
          <a:p>
            <a:pPr algn="just">
              <a:buFont typeface="Arial" panose="020B0604020202020204" pitchFamily="34" charset="0"/>
              <a:buChar char="•"/>
            </a:pPr>
            <a:r>
              <a:rPr lang="tr-TR" dirty="0"/>
              <a:t>Optimum çözüm tablosunda “C” satırında sıfır değerine sahip değişkenlerin her biri için bir alternatif optimum çözüm bulunur. Sıfır değer, değişkenin çözüme sokulması durumunda amaç fonksiyonuna bir katkı sağlamayacağı anlamı taşır. Her ne kadar temel değişkenler değişse de, amaç fonksiyon değeri aynı kalır.</a:t>
            </a:r>
          </a:p>
          <a:p>
            <a:pPr algn="just"/>
            <a:endParaRPr lang="tr-TR" dirty="0"/>
          </a:p>
          <a:p>
            <a:pPr algn="just"/>
            <a:endParaRPr lang="tr-TR" dirty="0"/>
          </a:p>
          <a:p>
            <a:endParaRPr lang="tr-TR" dirty="0"/>
          </a:p>
        </p:txBody>
      </p:sp>
      <p:sp>
        <p:nvSpPr>
          <p:cNvPr id="3" name="Başlık 2">
            <a:extLst>
              <a:ext uri="{FF2B5EF4-FFF2-40B4-BE49-F238E27FC236}">
                <a16:creationId xmlns:a16="http://schemas.microsoft.com/office/drawing/2014/main" id="{26EA18EE-4677-9B7F-5306-E98BDD13F9D6}"/>
              </a:ext>
            </a:extLst>
          </p:cNvPr>
          <p:cNvSpPr>
            <a:spLocks noGrp="1"/>
          </p:cNvSpPr>
          <p:nvPr>
            <p:ph type="title"/>
          </p:nvPr>
        </p:nvSpPr>
        <p:spPr/>
        <p:txBody>
          <a:bodyPr/>
          <a:lstStyle/>
          <a:p>
            <a:r>
              <a:rPr lang="tr-TR" dirty="0"/>
              <a:t>Alternatif Optimum Çözümler</a:t>
            </a:r>
          </a:p>
        </p:txBody>
      </p:sp>
      <p:pic>
        <p:nvPicPr>
          <p:cNvPr id="4" name="Resim 3">
            <a:extLst>
              <a:ext uri="{FF2B5EF4-FFF2-40B4-BE49-F238E27FC236}">
                <a16:creationId xmlns:a16="http://schemas.microsoft.com/office/drawing/2014/main" id="{2EA17102-2345-CB0C-ED46-0F7E57C741B4}"/>
              </a:ext>
            </a:extLst>
          </p:cNvPr>
          <p:cNvPicPr>
            <a:picLocks noChangeAspect="1"/>
          </p:cNvPicPr>
          <p:nvPr/>
        </p:nvPicPr>
        <p:blipFill>
          <a:blip r:embed="rId2"/>
          <a:stretch>
            <a:fillRect/>
          </a:stretch>
        </p:blipFill>
        <p:spPr>
          <a:xfrm>
            <a:off x="4499992" y="2780928"/>
            <a:ext cx="4123783" cy="3892302"/>
          </a:xfrm>
          <a:prstGeom prst="rect">
            <a:avLst/>
          </a:prstGeom>
        </p:spPr>
      </p:pic>
    </p:spTree>
    <p:extLst>
      <p:ext uri="{BB962C8B-B14F-4D97-AF65-F5344CB8AC3E}">
        <p14:creationId xmlns:p14="http://schemas.microsoft.com/office/powerpoint/2010/main" val="868300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BCDD045A-CF4D-0889-3F81-0A73FCF100FA}"/>
              </a:ext>
            </a:extLst>
          </p:cNvPr>
          <p:cNvSpPr>
            <a:spLocks noGrp="1"/>
          </p:cNvSpPr>
          <p:nvPr>
            <p:ph idx="1"/>
          </p:nvPr>
        </p:nvSpPr>
        <p:spPr/>
        <p:txBody>
          <a:bodyPr/>
          <a:lstStyle/>
          <a:p>
            <a:r>
              <a:rPr lang="tr-TR" dirty="0"/>
              <a:t>Örnek problem aşağıdaki gibi olsun;</a:t>
            </a:r>
          </a:p>
        </p:txBody>
      </p:sp>
      <p:sp>
        <p:nvSpPr>
          <p:cNvPr id="3" name="Başlık 2">
            <a:extLst>
              <a:ext uri="{FF2B5EF4-FFF2-40B4-BE49-F238E27FC236}">
                <a16:creationId xmlns:a16="http://schemas.microsoft.com/office/drawing/2014/main" id="{94641CDD-6CC5-D2A6-DEB1-FDC2AF81D3F0}"/>
              </a:ext>
            </a:extLst>
          </p:cNvPr>
          <p:cNvSpPr>
            <a:spLocks noGrp="1"/>
          </p:cNvSpPr>
          <p:nvPr>
            <p:ph type="title"/>
          </p:nvPr>
        </p:nvSpPr>
        <p:spPr/>
        <p:txBody>
          <a:bodyPr/>
          <a:lstStyle/>
          <a:p>
            <a:r>
              <a:rPr lang="tr-TR" dirty="0"/>
              <a:t>Grafik Çözüm: Maksimizasyon</a:t>
            </a:r>
          </a:p>
        </p:txBody>
      </p:sp>
      <p:pic>
        <p:nvPicPr>
          <p:cNvPr id="4" name="Picture 4">
            <a:extLst>
              <a:ext uri="{FF2B5EF4-FFF2-40B4-BE49-F238E27FC236}">
                <a16:creationId xmlns:a16="http://schemas.microsoft.com/office/drawing/2014/main" id="{EB9B113A-5B9E-FF71-CAA2-BA0376FC8BF4}"/>
              </a:ext>
            </a:extLst>
          </p:cNvPr>
          <p:cNvPicPr>
            <a:picLocks noChangeAspect="1"/>
          </p:cNvPicPr>
          <p:nvPr/>
        </p:nvPicPr>
        <p:blipFill>
          <a:blip r:embed="rId2"/>
          <a:stretch>
            <a:fillRect/>
          </a:stretch>
        </p:blipFill>
        <p:spPr>
          <a:xfrm>
            <a:off x="3131840" y="2060848"/>
            <a:ext cx="2796169" cy="2155825"/>
          </a:xfrm>
          <a:prstGeom prst="rect">
            <a:avLst/>
          </a:prstGeom>
        </p:spPr>
      </p:pic>
    </p:spTree>
    <p:extLst>
      <p:ext uri="{BB962C8B-B14F-4D97-AF65-F5344CB8AC3E}">
        <p14:creationId xmlns:p14="http://schemas.microsoft.com/office/powerpoint/2010/main" val="14026504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287FEA9D-8140-BBFE-EA2D-34670A0E768B}"/>
              </a:ext>
            </a:extLst>
          </p:cNvPr>
          <p:cNvSpPr>
            <a:spLocks noGrp="1"/>
          </p:cNvSpPr>
          <p:nvPr>
            <p:ph idx="1"/>
          </p:nvPr>
        </p:nvSpPr>
        <p:spPr/>
        <p:txBody>
          <a:bodyPr/>
          <a:lstStyle/>
          <a:p>
            <a:pPr>
              <a:buFont typeface="Arial" panose="020B0604020202020204" pitchFamily="34" charset="0"/>
              <a:buChar char="•"/>
            </a:pPr>
            <a:r>
              <a:rPr lang="tr-TR" dirty="0"/>
              <a:t>Sınırlandırılmamış çözüm, doğrusal modelin hatalı kurulması durumunda karşımıza çıkan bir özel durumdur. Problem kısıtlarında, karar değişkenleri değer setlerinin sınırlandırılmamış olma durumunda karşılaşılan bir durumdur. Durum çözüme girecek değişkenin bulunması fakat çözümden (temelden) çıkacak değişkenin tespit edilememesi şeklinde ortaya çıkar. </a:t>
            </a:r>
          </a:p>
          <a:p>
            <a:endParaRPr lang="tr-TR" dirty="0"/>
          </a:p>
        </p:txBody>
      </p:sp>
      <p:sp>
        <p:nvSpPr>
          <p:cNvPr id="3" name="Başlık 2">
            <a:extLst>
              <a:ext uri="{FF2B5EF4-FFF2-40B4-BE49-F238E27FC236}">
                <a16:creationId xmlns:a16="http://schemas.microsoft.com/office/drawing/2014/main" id="{31EFECD1-F2AA-E5CF-7197-DEFF430E90D1}"/>
              </a:ext>
            </a:extLst>
          </p:cNvPr>
          <p:cNvSpPr>
            <a:spLocks noGrp="1"/>
          </p:cNvSpPr>
          <p:nvPr>
            <p:ph type="title"/>
          </p:nvPr>
        </p:nvSpPr>
        <p:spPr/>
        <p:txBody>
          <a:bodyPr/>
          <a:lstStyle/>
          <a:p>
            <a:r>
              <a:rPr lang="tr-TR" dirty="0"/>
              <a:t>Sınırlandırılmamış Çözüm</a:t>
            </a:r>
          </a:p>
        </p:txBody>
      </p:sp>
      <p:pic>
        <p:nvPicPr>
          <p:cNvPr id="4" name="İçerik Yer Tutucusu 4">
            <a:extLst>
              <a:ext uri="{FF2B5EF4-FFF2-40B4-BE49-F238E27FC236}">
                <a16:creationId xmlns:a16="http://schemas.microsoft.com/office/drawing/2014/main" id="{7D84C835-A8AE-3B25-6052-D0DFD95F2886}"/>
              </a:ext>
            </a:extLst>
          </p:cNvPr>
          <p:cNvPicPr>
            <a:picLocks noChangeAspect="1"/>
          </p:cNvPicPr>
          <p:nvPr/>
        </p:nvPicPr>
        <p:blipFill>
          <a:blip r:embed="rId2"/>
          <a:stretch>
            <a:fillRect/>
          </a:stretch>
        </p:blipFill>
        <p:spPr>
          <a:xfrm>
            <a:off x="3439806" y="2780928"/>
            <a:ext cx="5308658" cy="3704871"/>
          </a:xfrm>
          <a:prstGeom prst="rect">
            <a:avLst/>
          </a:prstGeom>
        </p:spPr>
      </p:pic>
    </p:spTree>
    <p:extLst>
      <p:ext uri="{BB962C8B-B14F-4D97-AF65-F5344CB8AC3E}">
        <p14:creationId xmlns:p14="http://schemas.microsoft.com/office/powerpoint/2010/main" val="26540012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7E1E99A9-81E7-3F16-C6A8-7802327235E4}"/>
              </a:ext>
            </a:extLst>
          </p:cNvPr>
          <p:cNvSpPr>
            <a:spLocks noGrp="1"/>
          </p:cNvSpPr>
          <p:nvPr>
            <p:ph idx="1"/>
          </p:nvPr>
        </p:nvSpPr>
        <p:spPr>
          <a:xfrm>
            <a:off x="395537" y="1484784"/>
            <a:ext cx="3384376" cy="4881686"/>
          </a:xfrm>
        </p:spPr>
        <p:txBody>
          <a:bodyPr/>
          <a:lstStyle/>
          <a:p>
            <a:pPr>
              <a:buFont typeface="Arial" panose="020B0604020202020204" pitchFamily="34" charset="0"/>
              <a:buChar char="•"/>
            </a:pPr>
            <a:r>
              <a:rPr lang="tr-TR" dirty="0"/>
              <a:t>Bir doğrusal programlama problemi çözümünde bir veya daha fazla değişkenin sıfır değerine sahip olması dejenerasyon olarak tanımlanır.</a:t>
            </a:r>
          </a:p>
          <a:p>
            <a:endParaRPr lang="tr-TR" dirty="0"/>
          </a:p>
        </p:txBody>
      </p:sp>
      <p:sp>
        <p:nvSpPr>
          <p:cNvPr id="3" name="Başlık 2">
            <a:extLst>
              <a:ext uri="{FF2B5EF4-FFF2-40B4-BE49-F238E27FC236}">
                <a16:creationId xmlns:a16="http://schemas.microsoft.com/office/drawing/2014/main" id="{3EA31173-9364-565E-E460-217BD4C388AE}"/>
              </a:ext>
            </a:extLst>
          </p:cNvPr>
          <p:cNvSpPr>
            <a:spLocks noGrp="1"/>
          </p:cNvSpPr>
          <p:nvPr>
            <p:ph type="title"/>
          </p:nvPr>
        </p:nvSpPr>
        <p:spPr/>
        <p:txBody>
          <a:bodyPr/>
          <a:lstStyle/>
          <a:p>
            <a:r>
              <a:rPr lang="tr-TR" b="1" dirty="0"/>
              <a:t>Dejenerasyon</a:t>
            </a:r>
            <a:endParaRPr lang="tr-TR" dirty="0"/>
          </a:p>
        </p:txBody>
      </p:sp>
      <p:pic>
        <p:nvPicPr>
          <p:cNvPr id="5" name="Resim 4">
            <a:extLst>
              <a:ext uri="{FF2B5EF4-FFF2-40B4-BE49-F238E27FC236}">
                <a16:creationId xmlns:a16="http://schemas.microsoft.com/office/drawing/2014/main" id="{B5E8B42D-E9B2-D511-CDB4-328B589664F3}"/>
              </a:ext>
            </a:extLst>
          </p:cNvPr>
          <p:cNvPicPr>
            <a:picLocks noChangeAspect="1"/>
          </p:cNvPicPr>
          <p:nvPr/>
        </p:nvPicPr>
        <p:blipFill>
          <a:blip r:embed="rId2"/>
          <a:stretch>
            <a:fillRect/>
          </a:stretch>
        </p:blipFill>
        <p:spPr>
          <a:xfrm>
            <a:off x="222686" y="2724291"/>
            <a:ext cx="4536946" cy="2512624"/>
          </a:xfrm>
          <a:prstGeom prst="rect">
            <a:avLst/>
          </a:prstGeom>
        </p:spPr>
      </p:pic>
      <p:pic>
        <p:nvPicPr>
          <p:cNvPr id="6" name="Resim 5">
            <a:extLst>
              <a:ext uri="{FF2B5EF4-FFF2-40B4-BE49-F238E27FC236}">
                <a16:creationId xmlns:a16="http://schemas.microsoft.com/office/drawing/2014/main" id="{8281147E-69F5-4F14-EE6A-CAAC7CFFA0D0}"/>
              </a:ext>
            </a:extLst>
          </p:cNvPr>
          <p:cNvPicPr>
            <a:picLocks noChangeAspect="1"/>
          </p:cNvPicPr>
          <p:nvPr/>
        </p:nvPicPr>
        <p:blipFill>
          <a:blip r:embed="rId3"/>
          <a:stretch>
            <a:fillRect/>
          </a:stretch>
        </p:blipFill>
        <p:spPr>
          <a:xfrm>
            <a:off x="3059832" y="5236915"/>
            <a:ext cx="5919831" cy="1546735"/>
          </a:xfrm>
          <a:prstGeom prst="rect">
            <a:avLst/>
          </a:prstGeom>
        </p:spPr>
      </p:pic>
      <p:sp>
        <p:nvSpPr>
          <p:cNvPr id="7" name="Metin kutusu 6">
            <a:extLst>
              <a:ext uri="{FF2B5EF4-FFF2-40B4-BE49-F238E27FC236}">
                <a16:creationId xmlns:a16="http://schemas.microsoft.com/office/drawing/2014/main" id="{D999511B-3B73-AB05-92DB-5423FA8B8B68}"/>
              </a:ext>
            </a:extLst>
          </p:cNvPr>
          <p:cNvSpPr txBox="1"/>
          <p:nvPr/>
        </p:nvSpPr>
        <p:spPr>
          <a:xfrm>
            <a:off x="4848628" y="3256964"/>
            <a:ext cx="4085403" cy="1969770"/>
          </a:xfrm>
          <a:prstGeom prst="rect">
            <a:avLst/>
          </a:prstGeom>
          <a:noFill/>
        </p:spPr>
        <p:txBody>
          <a:bodyPr wrap="square" rtlCol="0">
            <a:spAutoFit/>
          </a:bodyPr>
          <a:lstStyle/>
          <a:p>
            <a:pPr algn="just"/>
            <a:r>
              <a:rPr lang="tr-TR" sz="1300" spc="10" dirty="0"/>
              <a:t>Her ne kadar bu durum </a:t>
            </a:r>
            <a:r>
              <a:rPr lang="tr-TR" sz="1300" spc="10" dirty="0" err="1"/>
              <a:t>Simplex</a:t>
            </a:r>
            <a:r>
              <a:rPr lang="tr-TR" sz="1300" spc="10" dirty="0"/>
              <a:t> için bir zayıflık olarak görülebilse de tekrarlanan </a:t>
            </a:r>
            <a:r>
              <a:rPr lang="tr-TR" sz="1300" spc="10" dirty="0" err="1"/>
              <a:t>iterasyonlar</a:t>
            </a:r>
            <a:r>
              <a:rPr lang="tr-TR" sz="1300" spc="10" dirty="0"/>
              <a:t> </a:t>
            </a:r>
            <a:r>
              <a:rPr lang="tr-TR" sz="1300" spc="10" dirty="0" err="1"/>
              <a:t>simplex</a:t>
            </a:r>
            <a:r>
              <a:rPr lang="tr-TR" sz="1300" spc="10" dirty="0"/>
              <a:t> </a:t>
            </a:r>
            <a:r>
              <a:rPr lang="tr-TR" sz="1300" spc="10" dirty="0" err="1"/>
              <a:t>iterasyonlarında</a:t>
            </a:r>
            <a:r>
              <a:rPr lang="tr-TR" sz="1300" spc="10" dirty="0"/>
              <a:t> dikkate değer bir performans kaybına sebep olmaz ve bu durum </a:t>
            </a:r>
            <a:r>
              <a:rPr lang="tr-TR" sz="1300" spc="10" dirty="0" err="1"/>
              <a:t>simplex’de</a:t>
            </a:r>
            <a:r>
              <a:rPr lang="tr-TR" sz="1300" spc="10" dirty="0"/>
              <a:t> bir revizyona ihtiyacı doğurmaz . Eğer </a:t>
            </a:r>
            <a:r>
              <a:rPr lang="tr-TR" sz="1300" spc="10" dirty="0" err="1"/>
              <a:t>tekrarlılıklar</a:t>
            </a:r>
            <a:r>
              <a:rPr lang="tr-TR" sz="1300" spc="10" dirty="0"/>
              <a:t> sonsuza kadar tekrarlanıyorsa, -ki bu durum çok nadiren karşılaşılabilecek bir durumdur, bu modelin yanlış kurulduğuna bir işarettir.    </a:t>
            </a:r>
          </a:p>
          <a:p>
            <a:pPr algn="just"/>
            <a:r>
              <a:rPr lang="tr-TR" sz="1300" spc="10" dirty="0"/>
              <a:t> </a:t>
            </a:r>
          </a:p>
          <a:p>
            <a:pPr algn="just"/>
            <a:endParaRPr lang="tr-TR" dirty="0"/>
          </a:p>
        </p:txBody>
      </p:sp>
      <p:pic>
        <p:nvPicPr>
          <p:cNvPr id="4" name="İçerik Yer Tutucusu 4">
            <a:extLst>
              <a:ext uri="{FF2B5EF4-FFF2-40B4-BE49-F238E27FC236}">
                <a16:creationId xmlns:a16="http://schemas.microsoft.com/office/drawing/2014/main" id="{DCC814F3-63EF-98F6-7D7F-B416761D3906}"/>
              </a:ext>
            </a:extLst>
          </p:cNvPr>
          <p:cNvPicPr>
            <a:picLocks noChangeAspect="1"/>
          </p:cNvPicPr>
          <p:nvPr/>
        </p:nvPicPr>
        <p:blipFill>
          <a:blip r:embed="rId4"/>
          <a:stretch>
            <a:fillRect/>
          </a:stretch>
        </p:blipFill>
        <p:spPr>
          <a:xfrm>
            <a:off x="4010110" y="967719"/>
            <a:ext cx="4320480" cy="1909679"/>
          </a:xfrm>
          <a:prstGeom prst="rect">
            <a:avLst/>
          </a:prstGeom>
        </p:spPr>
      </p:pic>
    </p:spTree>
    <p:extLst>
      <p:ext uri="{BB962C8B-B14F-4D97-AF65-F5344CB8AC3E}">
        <p14:creationId xmlns:p14="http://schemas.microsoft.com/office/powerpoint/2010/main" val="4190163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174340" y="2708920"/>
            <a:ext cx="8795320" cy="1347567"/>
          </a:xfrm>
        </p:spPr>
        <p:txBody>
          <a:bodyPr/>
          <a:lstStyle/>
          <a:p>
            <a:r>
              <a:rPr lang="en-US" altLang="ko-KR" dirty="0">
                <a:solidFill>
                  <a:srgbClr val="EA6131"/>
                </a:solidFill>
              </a:rPr>
              <a:t>T</a:t>
            </a:r>
            <a:r>
              <a:rPr lang="tr-TR" altLang="ko-KR" dirty="0" err="1"/>
              <a:t>eşekkürler</a:t>
            </a:r>
            <a:endParaRPr lang="ko-KR"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795A44DB-772A-32E5-26B0-DB4B7A07CB6C}"/>
              </a:ext>
            </a:extLst>
          </p:cNvPr>
          <p:cNvSpPr>
            <a:spLocks noGrp="1"/>
          </p:cNvSpPr>
          <p:nvPr>
            <p:ph idx="1"/>
          </p:nvPr>
        </p:nvSpPr>
        <p:spPr/>
        <p:txBody>
          <a:bodyPr/>
          <a:lstStyle/>
          <a:p>
            <a:endParaRPr lang="tr-TR" dirty="0"/>
          </a:p>
        </p:txBody>
      </p:sp>
      <p:sp>
        <p:nvSpPr>
          <p:cNvPr id="3" name="Başlık 2">
            <a:extLst>
              <a:ext uri="{FF2B5EF4-FFF2-40B4-BE49-F238E27FC236}">
                <a16:creationId xmlns:a16="http://schemas.microsoft.com/office/drawing/2014/main" id="{7CD75B09-E92B-32AF-7B42-5F9353CE854C}"/>
              </a:ext>
            </a:extLst>
          </p:cNvPr>
          <p:cNvSpPr>
            <a:spLocks noGrp="1"/>
          </p:cNvSpPr>
          <p:nvPr>
            <p:ph type="title"/>
          </p:nvPr>
        </p:nvSpPr>
        <p:spPr/>
        <p:txBody>
          <a:bodyPr/>
          <a:lstStyle/>
          <a:p>
            <a:endParaRPr lang="tr-TR"/>
          </a:p>
        </p:txBody>
      </p:sp>
      <p:pic>
        <p:nvPicPr>
          <p:cNvPr id="4" name="Picture 4">
            <a:extLst>
              <a:ext uri="{FF2B5EF4-FFF2-40B4-BE49-F238E27FC236}">
                <a16:creationId xmlns:a16="http://schemas.microsoft.com/office/drawing/2014/main" id="{4891A524-B66D-A0E7-7FA9-8CB52FBE85B0}"/>
              </a:ext>
            </a:extLst>
          </p:cNvPr>
          <p:cNvPicPr>
            <a:picLocks noChangeAspect="1"/>
          </p:cNvPicPr>
          <p:nvPr/>
        </p:nvPicPr>
        <p:blipFill>
          <a:blip r:embed="rId2"/>
          <a:stretch>
            <a:fillRect/>
          </a:stretch>
        </p:blipFill>
        <p:spPr>
          <a:xfrm>
            <a:off x="598332" y="3140968"/>
            <a:ext cx="2198084" cy="3031042"/>
          </a:xfrm>
          <a:prstGeom prst="rect">
            <a:avLst/>
          </a:prstGeom>
        </p:spPr>
      </p:pic>
      <p:pic>
        <p:nvPicPr>
          <p:cNvPr id="5" name="Picture 7">
            <a:extLst>
              <a:ext uri="{FF2B5EF4-FFF2-40B4-BE49-F238E27FC236}">
                <a16:creationId xmlns:a16="http://schemas.microsoft.com/office/drawing/2014/main" id="{8E8DE259-BE09-F882-2FF5-49AAEB9CDA90}"/>
              </a:ext>
            </a:extLst>
          </p:cNvPr>
          <p:cNvPicPr>
            <a:picLocks noChangeAspect="1"/>
          </p:cNvPicPr>
          <p:nvPr/>
        </p:nvPicPr>
        <p:blipFill>
          <a:blip r:embed="rId3"/>
          <a:stretch>
            <a:fillRect/>
          </a:stretch>
        </p:blipFill>
        <p:spPr>
          <a:xfrm>
            <a:off x="2999211" y="2060848"/>
            <a:ext cx="5537274" cy="4217243"/>
          </a:xfrm>
          <a:prstGeom prst="rect">
            <a:avLst/>
          </a:prstGeom>
        </p:spPr>
      </p:pic>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BCF3C3F5-F0C3-E3F7-6D90-5DE685F54E24}"/>
                  </a:ext>
                </a:extLst>
              </p:cNvPr>
              <p:cNvSpPr txBox="1"/>
              <p:nvPr/>
            </p:nvSpPr>
            <p:spPr>
              <a:xfrm rot="3763600">
                <a:off x="-318761" y="4140283"/>
                <a:ext cx="4572000" cy="307777"/>
              </a:xfrm>
              <a:prstGeom prst="rect">
                <a:avLst/>
              </a:prstGeom>
              <a:noFill/>
            </p:spPr>
            <p:txBody>
              <a:bodyPr wrap="square">
                <a:spAutoFit/>
              </a:bodyPr>
              <a:lstStyle/>
              <a:p>
                <a:pPr marL="0" indent="0"/>
                <a14:m>
                  <m:oMathPara xmlns:m="http://schemas.openxmlformats.org/officeDocument/2006/math">
                    <m:oMathParaPr>
                      <m:jc m:val="centerGroup"/>
                    </m:oMathParaPr>
                    <m:oMath xmlns:m="http://schemas.openxmlformats.org/officeDocument/2006/math">
                      <m:sSub>
                        <m:sSubPr>
                          <m:ctrlPr>
                            <a:rPr lang="tr-TR" sz="1400" i="1" smtClean="0">
                              <a:latin typeface="Cambria Math" panose="02040503050406030204" pitchFamily="18" charset="0"/>
                            </a:rPr>
                          </m:ctrlPr>
                        </m:sSubPr>
                        <m:e>
                          <m:r>
                            <a:rPr lang="tr-TR" sz="1400" smtClean="0">
                              <a:latin typeface="Cambria Math" panose="02040503050406030204" pitchFamily="18" charset="0"/>
                            </a:rPr>
                            <m:t>4</m:t>
                          </m:r>
                          <m:r>
                            <a:rPr lang="tr-TR" sz="1400" smtClean="0">
                              <a:latin typeface="Cambria Math" panose="02040503050406030204" pitchFamily="18" charset="0"/>
                            </a:rPr>
                            <m:t>𝑥</m:t>
                          </m:r>
                        </m:e>
                        <m:sub>
                          <m:r>
                            <a:rPr lang="tr-TR" sz="1400" smtClean="0">
                              <a:latin typeface="Cambria Math" panose="02040503050406030204" pitchFamily="18" charset="0"/>
                            </a:rPr>
                            <m:t>1</m:t>
                          </m:r>
                        </m:sub>
                      </m:sSub>
                      <m:r>
                        <a:rPr lang="tr-TR" sz="1400" smtClean="0">
                          <a:latin typeface="Cambria Math" panose="02040503050406030204" pitchFamily="18" charset="0"/>
                        </a:rPr>
                        <m:t>+2</m:t>
                      </m:r>
                      <m:sSub>
                        <m:sSubPr>
                          <m:ctrlPr>
                            <a:rPr lang="tr-TR" sz="1400" i="1" smtClean="0">
                              <a:latin typeface="Cambria Math" panose="02040503050406030204" pitchFamily="18" charset="0"/>
                            </a:rPr>
                          </m:ctrlPr>
                        </m:sSubPr>
                        <m:e>
                          <m:r>
                            <a:rPr lang="tr-TR" sz="1400" smtClean="0">
                              <a:latin typeface="Cambria Math" panose="02040503050406030204" pitchFamily="18" charset="0"/>
                            </a:rPr>
                            <m:t>𝑥</m:t>
                          </m:r>
                        </m:e>
                        <m:sub>
                          <m:r>
                            <a:rPr lang="tr-TR" sz="1400" smtClean="0">
                              <a:latin typeface="Cambria Math" panose="02040503050406030204" pitchFamily="18" charset="0"/>
                            </a:rPr>
                            <m:t>2</m:t>
                          </m:r>
                        </m:sub>
                      </m:sSub>
                      <m:r>
                        <a:rPr lang="tr-TR" sz="1400" smtClean="0">
                          <a:latin typeface="Cambria Math" panose="02040503050406030204" pitchFamily="18" charset="0"/>
                          <a:ea typeface="Cambria Math" panose="02040503050406030204" pitchFamily="18" charset="0"/>
                        </a:rPr>
                        <m:t>≤5</m:t>
                      </m:r>
                    </m:oMath>
                  </m:oMathPara>
                </a14:m>
                <a:endParaRPr lang="tr-TR" sz="1400" dirty="0"/>
              </a:p>
            </p:txBody>
          </p:sp>
        </mc:Choice>
        <mc:Fallback xmlns="">
          <p:sp>
            <p:nvSpPr>
              <p:cNvPr id="8" name="Metin kutusu 7">
                <a:extLst>
                  <a:ext uri="{FF2B5EF4-FFF2-40B4-BE49-F238E27FC236}">
                    <a16:creationId xmlns:a16="http://schemas.microsoft.com/office/drawing/2014/main" id="{BCF3C3F5-F0C3-E3F7-6D90-5DE685F54E24}"/>
                  </a:ext>
                </a:extLst>
              </p:cNvPr>
              <p:cNvSpPr txBox="1">
                <a:spLocks noRot="1" noChangeAspect="1" noMove="1" noResize="1" noEditPoints="1" noAdjustHandles="1" noChangeArrowheads="1" noChangeShapeType="1" noTextEdit="1"/>
              </p:cNvSpPr>
              <p:nvPr/>
            </p:nvSpPr>
            <p:spPr>
              <a:xfrm rot="3763600">
                <a:off x="-318761" y="4140283"/>
                <a:ext cx="4572000" cy="307777"/>
              </a:xfrm>
              <a:prstGeom prst="rect">
                <a:avLst/>
              </a:prstGeom>
              <a:blipFill>
                <a:blip r:embed="rId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TextBox 5">
                <a:extLst>
                  <a:ext uri="{FF2B5EF4-FFF2-40B4-BE49-F238E27FC236}">
                    <a16:creationId xmlns:a16="http://schemas.microsoft.com/office/drawing/2014/main" id="{5C391157-3A75-995E-60ED-995E50A2B229}"/>
                  </a:ext>
                </a:extLst>
              </p:cNvPr>
              <p:cNvSpPr txBox="1"/>
              <p:nvPr/>
            </p:nvSpPr>
            <p:spPr>
              <a:xfrm rot="4653202">
                <a:off x="1237332" y="5162103"/>
                <a:ext cx="1037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sz="1400" b="0" i="1" smtClean="0">
                          <a:latin typeface="Cambria Math" panose="02040503050406030204" pitchFamily="18" charset="0"/>
                        </a:rPr>
                        <m:t>6</m:t>
                      </m:r>
                      <m:sSub>
                        <m:sSubPr>
                          <m:ctrlPr>
                            <a:rPr lang="tr-TR" sz="1400" b="0" i="1" smtClean="0">
                              <a:latin typeface="Cambria Math" panose="02040503050406030204" pitchFamily="18" charset="0"/>
                            </a:rPr>
                          </m:ctrlPr>
                        </m:sSubPr>
                        <m:e>
                          <m:r>
                            <a:rPr lang="tr-TR" sz="1400" b="0" i="1" smtClean="0">
                              <a:latin typeface="Cambria Math" panose="02040503050406030204" pitchFamily="18" charset="0"/>
                            </a:rPr>
                            <m:t>𝑥</m:t>
                          </m:r>
                        </m:e>
                        <m:sub>
                          <m:r>
                            <a:rPr lang="tr-TR" sz="1400" b="0" i="1" smtClean="0">
                              <a:latin typeface="Cambria Math" panose="02040503050406030204" pitchFamily="18" charset="0"/>
                            </a:rPr>
                            <m:t>1</m:t>
                          </m:r>
                        </m:sub>
                      </m:sSub>
                      <m:r>
                        <a:rPr lang="tr-TR" sz="1400" b="0" i="1" smtClean="0">
                          <a:latin typeface="Cambria Math" panose="02040503050406030204" pitchFamily="18" charset="0"/>
                        </a:rPr>
                        <m:t>+</m:t>
                      </m:r>
                      <m:sSub>
                        <m:sSubPr>
                          <m:ctrlPr>
                            <a:rPr lang="tr-TR" sz="1400" b="0" i="1" smtClean="0">
                              <a:latin typeface="Cambria Math" panose="02040503050406030204" pitchFamily="18" charset="0"/>
                            </a:rPr>
                          </m:ctrlPr>
                        </m:sSubPr>
                        <m:e>
                          <m:r>
                            <a:rPr lang="tr-TR" sz="1400" b="0" i="1" smtClean="0">
                              <a:latin typeface="Cambria Math" panose="02040503050406030204" pitchFamily="18" charset="0"/>
                            </a:rPr>
                            <m:t>𝑥</m:t>
                          </m:r>
                        </m:e>
                        <m:sub>
                          <m:r>
                            <a:rPr lang="tr-TR" sz="1400" b="0" i="1" smtClean="0">
                              <a:latin typeface="Cambria Math" panose="02040503050406030204" pitchFamily="18" charset="0"/>
                            </a:rPr>
                            <m:t>2</m:t>
                          </m:r>
                        </m:sub>
                      </m:sSub>
                      <m:r>
                        <a:rPr lang="tr-TR" sz="1400" b="0" i="1" smtClean="0">
                          <a:latin typeface="Cambria Math" panose="02040503050406030204" pitchFamily="18" charset="0"/>
                          <a:ea typeface="Cambria Math" panose="02040503050406030204" pitchFamily="18" charset="0"/>
                        </a:rPr>
                        <m:t>≥4</m:t>
                      </m:r>
                    </m:oMath>
                  </m:oMathPara>
                </a14:m>
                <a:endParaRPr lang="tr-TR" sz="1400" dirty="0"/>
              </a:p>
            </p:txBody>
          </p:sp>
        </mc:Choice>
        <mc:Fallback xmlns="">
          <p:sp>
            <p:nvSpPr>
              <p:cNvPr id="9" name="TextBox 5">
                <a:extLst>
                  <a:ext uri="{FF2B5EF4-FFF2-40B4-BE49-F238E27FC236}">
                    <a16:creationId xmlns:a16="http://schemas.microsoft.com/office/drawing/2014/main" id="{5C391157-3A75-995E-60ED-995E50A2B229}"/>
                  </a:ext>
                </a:extLst>
              </p:cNvPr>
              <p:cNvSpPr txBox="1">
                <a:spLocks noRot="1" noChangeAspect="1" noMove="1" noResize="1" noEditPoints="1" noAdjustHandles="1" noChangeArrowheads="1" noChangeShapeType="1" noTextEdit="1"/>
              </p:cNvSpPr>
              <p:nvPr/>
            </p:nvSpPr>
            <p:spPr>
              <a:xfrm rot="4653202">
                <a:off x="1237332" y="5162103"/>
                <a:ext cx="1037976" cy="215444"/>
              </a:xfrm>
              <a:prstGeom prst="rect">
                <a:avLst/>
              </a:prstGeom>
              <a:blipFill>
                <a:blip r:embed="rId5"/>
                <a:stretch>
                  <a:fillRect l="-2778" t="-2857" b="-2857"/>
                </a:stretch>
              </a:blipFill>
            </p:spPr>
            <p:txBody>
              <a:bodyPr/>
              <a:lstStyle/>
              <a:p>
                <a:r>
                  <a:rPr lang="tr-TR">
                    <a:noFill/>
                  </a:rPr>
                  <a:t> </a:t>
                </a:r>
              </a:p>
            </p:txBody>
          </p:sp>
        </mc:Fallback>
      </mc:AlternateContent>
      <p:sp>
        <p:nvSpPr>
          <p:cNvPr id="10" name="Arrow: Right 9">
            <a:extLst>
              <a:ext uri="{FF2B5EF4-FFF2-40B4-BE49-F238E27FC236}">
                <a16:creationId xmlns:a16="http://schemas.microsoft.com/office/drawing/2014/main" id="{C8DFBBC0-7EB0-9F94-2055-A695FA5A9385}"/>
              </a:ext>
            </a:extLst>
          </p:cNvPr>
          <p:cNvSpPr/>
          <p:nvPr/>
        </p:nvSpPr>
        <p:spPr>
          <a:xfrm rot="18614616">
            <a:off x="3659777" y="5027509"/>
            <a:ext cx="565274" cy="484632"/>
          </a:xfrm>
          <a:prstGeom prst="rightArrow">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Arrow: Right 10">
            <a:extLst>
              <a:ext uri="{FF2B5EF4-FFF2-40B4-BE49-F238E27FC236}">
                <a16:creationId xmlns:a16="http://schemas.microsoft.com/office/drawing/2014/main" id="{154B5A6D-C9B5-5541-A1ED-2764BD064ECB}"/>
              </a:ext>
            </a:extLst>
          </p:cNvPr>
          <p:cNvSpPr/>
          <p:nvPr/>
        </p:nvSpPr>
        <p:spPr>
          <a:xfrm rot="18614616">
            <a:off x="3236467" y="5557410"/>
            <a:ext cx="565275" cy="484632"/>
          </a:xfrm>
          <a:prstGeom prst="rightArrow">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Arrow: Right 11">
            <a:extLst>
              <a:ext uri="{FF2B5EF4-FFF2-40B4-BE49-F238E27FC236}">
                <a16:creationId xmlns:a16="http://schemas.microsoft.com/office/drawing/2014/main" id="{0E3CE1E8-B505-C3E4-B8D8-0BEA91B5E0CC}"/>
              </a:ext>
            </a:extLst>
          </p:cNvPr>
          <p:cNvSpPr/>
          <p:nvPr/>
        </p:nvSpPr>
        <p:spPr>
          <a:xfrm rot="18614616">
            <a:off x="4137722" y="4497607"/>
            <a:ext cx="565274" cy="484632"/>
          </a:xfrm>
          <a:prstGeom prst="rightArrow">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Arrow: Right 12">
            <a:extLst>
              <a:ext uri="{FF2B5EF4-FFF2-40B4-BE49-F238E27FC236}">
                <a16:creationId xmlns:a16="http://schemas.microsoft.com/office/drawing/2014/main" id="{1BD68CA6-6A1F-2EB3-A503-F6544DA8B4FE}"/>
              </a:ext>
            </a:extLst>
          </p:cNvPr>
          <p:cNvSpPr/>
          <p:nvPr/>
        </p:nvSpPr>
        <p:spPr>
          <a:xfrm rot="18614616">
            <a:off x="4615668" y="3927152"/>
            <a:ext cx="565274" cy="484632"/>
          </a:xfrm>
          <a:prstGeom prst="rightArrow">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Arrow: Right 12">
            <a:extLst>
              <a:ext uri="{FF2B5EF4-FFF2-40B4-BE49-F238E27FC236}">
                <a16:creationId xmlns:a16="http://schemas.microsoft.com/office/drawing/2014/main" id="{F95EC2CF-F454-7E53-D540-EC251B7D674E}"/>
              </a:ext>
            </a:extLst>
          </p:cNvPr>
          <p:cNvSpPr/>
          <p:nvPr/>
        </p:nvSpPr>
        <p:spPr>
          <a:xfrm rot="18614616">
            <a:off x="5117656" y="3378282"/>
            <a:ext cx="565274" cy="484632"/>
          </a:xfrm>
          <a:prstGeom prst="rightArrow">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4099169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3030B74-86CB-9B53-BBC2-7AC38B6A4377}"/>
              </a:ext>
            </a:extLst>
          </p:cNvPr>
          <p:cNvSpPr>
            <a:spLocks noGrp="1"/>
          </p:cNvSpPr>
          <p:nvPr>
            <p:ph type="title"/>
          </p:nvPr>
        </p:nvSpPr>
        <p:spPr/>
        <p:txBody>
          <a:bodyPr/>
          <a:lstStyle/>
          <a:p>
            <a:r>
              <a:rPr lang="tr-TR" dirty="0"/>
              <a:t>Grafik Çözüm: Minimizasyon</a:t>
            </a:r>
          </a:p>
        </p:txBody>
      </p:sp>
      <p:pic>
        <p:nvPicPr>
          <p:cNvPr id="8" name="Resim 7">
            <a:extLst>
              <a:ext uri="{FF2B5EF4-FFF2-40B4-BE49-F238E27FC236}">
                <a16:creationId xmlns:a16="http://schemas.microsoft.com/office/drawing/2014/main" id="{3463F639-EE26-8159-6873-F685147A90B3}"/>
              </a:ext>
            </a:extLst>
          </p:cNvPr>
          <p:cNvPicPr>
            <a:picLocks noChangeAspect="1"/>
          </p:cNvPicPr>
          <p:nvPr/>
        </p:nvPicPr>
        <p:blipFill>
          <a:blip r:embed="rId2"/>
          <a:stretch>
            <a:fillRect/>
          </a:stretch>
        </p:blipFill>
        <p:spPr>
          <a:xfrm>
            <a:off x="611560" y="2204864"/>
            <a:ext cx="2381250" cy="2047875"/>
          </a:xfrm>
          <a:prstGeom prst="rect">
            <a:avLst/>
          </a:prstGeom>
        </p:spPr>
      </p:pic>
      <p:pic>
        <p:nvPicPr>
          <p:cNvPr id="15" name="Resim 14">
            <a:extLst>
              <a:ext uri="{FF2B5EF4-FFF2-40B4-BE49-F238E27FC236}">
                <a16:creationId xmlns:a16="http://schemas.microsoft.com/office/drawing/2014/main" id="{7163DD93-3BBA-83E0-33C3-7B667FB39EE6}"/>
              </a:ext>
            </a:extLst>
          </p:cNvPr>
          <p:cNvPicPr>
            <a:picLocks noChangeAspect="1"/>
          </p:cNvPicPr>
          <p:nvPr/>
        </p:nvPicPr>
        <p:blipFill>
          <a:blip r:embed="rId3"/>
          <a:stretch>
            <a:fillRect/>
          </a:stretch>
        </p:blipFill>
        <p:spPr>
          <a:xfrm>
            <a:off x="4100264" y="860251"/>
            <a:ext cx="4648200" cy="5953125"/>
          </a:xfrm>
          <a:prstGeom prst="rect">
            <a:avLst/>
          </a:prstGeom>
        </p:spPr>
      </p:pic>
    </p:spTree>
    <p:extLst>
      <p:ext uri="{BB962C8B-B14F-4D97-AF65-F5344CB8AC3E}">
        <p14:creationId xmlns:p14="http://schemas.microsoft.com/office/powerpoint/2010/main" val="1674017664"/>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11678</TotalTime>
  <Words>4759</Words>
  <Application>Microsoft Office PowerPoint</Application>
  <PresentationFormat>Ekran Gösterisi (4:3)</PresentationFormat>
  <Paragraphs>1878</Paragraphs>
  <Slides>72</Slides>
  <Notes>0</Notes>
  <HiddenSlides>0</HiddenSlides>
  <MMClips>0</MMClips>
  <ScaleCrop>false</ScaleCrop>
  <HeadingPairs>
    <vt:vector size="6" baseType="variant">
      <vt:variant>
        <vt:lpstr>Kullanılan Yazı Tipleri</vt:lpstr>
      </vt:variant>
      <vt:variant>
        <vt:i4>8</vt:i4>
      </vt:variant>
      <vt:variant>
        <vt:lpstr>Tema</vt:lpstr>
      </vt:variant>
      <vt:variant>
        <vt:i4>1</vt:i4>
      </vt:variant>
      <vt:variant>
        <vt:lpstr>Slayt Başlıkları</vt:lpstr>
      </vt:variant>
      <vt:variant>
        <vt:i4>72</vt:i4>
      </vt:variant>
    </vt:vector>
  </HeadingPairs>
  <TitlesOfParts>
    <vt:vector size="81" baseType="lpstr">
      <vt:lpstr>Albertus</vt:lpstr>
      <vt:lpstr>Malgun Gothic</vt:lpstr>
      <vt:lpstr>Cambria Math</vt:lpstr>
      <vt:lpstr>굴림체</vt:lpstr>
      <vt:lpstr>Calibri Light</vt:lpstr>
      <vt:lpstr>Lucida Handwriting</vt:lpstr>
      <vt:lpstr>Arial</vt:lpstr>
      <vt:lpstr>Calibri</vt:lpstr>
      <vt:lpstr>Office 테마</vt:lpstr>
      <vt:lpstr>PowerPoint Sunusu</vt:lpstr>
      <vt:lpstr>İçerik</vt:lpstr>
      <vt:lpstr>DP Modeli Genel Görünümü</vt:lpstr>
      <vt:lpstr>Neden ?</vt:lpstr>
      <vt:lpstr>Çözüm Yöntemleri</vt:lpstr>
      <vt:lpstr>Grafik Çözüm</vt:lpstr>
      <vt:lpstr>Grafik Çözüm: Maksimizasyon</vt:lpstr>
      <vt:lpstr>PowerPoint Sunusu</vt:lpstr>
      <vt:lpstr>Grafik Çözüm: Minimizasyon</vt:lpstr>
      <vt:lpstr>Simplex</vt:lpstr>
      <vt:lpstr>DP Problemlerinin Kanonik Forma Çevrilmesi </vt:lpstr>
      <vt:lpstr>DP Problemlerinin Kanonik Forma Çevrilmesi </vt:lpstr>
      <vt:lpstr>DP Problemlerinin Kanonik Forma Çevrilmesi </vt:lpstr>
      <vt:lpstr>Simplex Tablo Yapısı</vt:lpstr>
      <vt:lpstr>Çözüme Girecek ve Çıkacak Değişkeni Belirleme</vt:lpstr>
      <vt:lpstr>PowerPoint Sunusu</vt:lpstr>
      <vt:lpstr>Simplex: Başlangıç Tablosu</vt:lpstr>
      <vt:lpstr>PowerPoint Sunusu</vt:lpstr>
      <vt:lpstr>PowerPoint Sunusu</vt:lpstr>
      <vt:lpstr>PowerPoint Sunusu</vt:lpstr>
      <vt:lpstr>PowerPoint Sunusu</vt:lpstr>
      <vt:lpstr>PowerPoint Sunusu</vt:lpstr>
      <vt:lpstr>PowerPoint Sunusu</vt:lpstr>
      <vt:lpstr>Simplex iterasyonlar ve Grafik Karşılıkları</vt:lpstr>
      <vt:lpstr>PowerPoint Sunusu</vt:lpstr>
      <vt:lpstr>PowerPoint Sunusu</vt:lpstr>
      <vt:lpstr>PowerPoint Sunusu</vt:lpstr>
      <vt:lpstr>PowerPoint Sunusu</vt:lpstr>
      <vt:lpstr>Büyük M (Big M)</vt:lpstr>
      <vt:lpstr>Amacı</vt:lpstr>
      <vt:lpstr>Big M</vt:lpstr>
      <vt:lpstr>Big M: Örnek</vt:lpstr>
      <vt:lpstr>PowerPoint Sunusu</vt:lpstr>
      <vt:lpstr>PowerPoint Sunusu</vt:lpstr>
      <vt:lpstr>PowerPoint Sunusu</vt:lpstr>
      <vt:lpstr>PowerPoint Sunusu</vt:lpstr>
      <vt:lpstr>Temeli Oluşturmak</vt:lpstr>
      <vt:lpstr>Başlangıç Tablosu 1</vt:lpstr>
      <vt:lpstr>Başlangıç Tablosu 2</vt:lpstr>
      <vt:lpstr>DP Problemlerinin Kanonik Forma Çevrilmesi </vt:lpstr>
      <vt:lpstr>İki Faz Yöntemi</vt:lpstr>
      <vt:lpstr>PowerPoint Sunusu</vt:lpstr>
      <vt:lpstr>PowerPoint Sunusu</vt:lpstr>
      <vt:lpstr>Faz 1: 1. iterasyon</vt:lpstr>
      <vt:lpstr>Faz 1: Optimum Tablo</vt:lpstr>
      <vt:lpstr>Faz 2: Model Amaç Fonksiyonuyla Çözüm</vt:lpstr>
      <vt:lpstr>Faz 2: Başlangıç Tablosu</vt:lpstr>
      <vt:lpstr>PowerPoint Sunusu</vt:lpstr>
      <vt:lpstr>PowerPoint Sunusu</vt:lpstr>
      <vt:lpstr>PowerPoint Sunusu</vt:lpstr>
      <vt:lpstr>Dual Simplex Method</vt:lpstr>
      <vt:lpstr>PowerPoint Sunusu</vt:lpstr>
      <vt:lpstr>PowerPoint Sunusu</vt:lpstr>
      <vt:lpstr>PowerPoint Sunusu</vt:lpstr>
      <vt:lpstr>PowerPoint Sunusu</vt:lpstr>
      <vt:lpstr>Optimum Tablo</vt:lpstr>
      <vt:lpstr>Yapay Değişken Eliminasyonu</vt:lpstr>
      <vt:lpstr>Kısıt Yönlerini Değiştirme</vt:lpstr>
      <vt:lpstr>PowerPoint Sunusu</vt:lpstr>
      <vt:lpstr>Kısıt Yönlerini Değiştirme</vt:lpstr>
      <vt:lpstr>Kısıt Yönlerini Değiştirme</vt:lpstr>
      <vt:lpstr>Kısıt Yönlerini Değiştirme</vt:lpstr>
      <vt:lpstr>Dual Simpleks için Bazı Önemli Noktalar</vt:lpstr>
      <vt:lpstr>Sınırlandırılmamış Değişkenler</vt:lpstr>
      <vt:lpstr>Sınırlandırılmamış değişkenler</vt:lpstr>
      <vt:lpstr>Sınırlandırılmamış değişkenler</vt:lpstr>
      <vt:lpstr>Sınırlandırılmamış değişkenler</vt:lpstr>
      <vt:lpstr>Özel Durumlar</vt:lpstr>
      <vt:lpstr>Alternatif Optimum Çözümler</vt:lpstr>
      <vt:lpstr>Sınırlandırılmamış Çözüm</vt:lpstr>
      <vt:lpstr>Dejenerasyon</vt:lpstr>
      <vt:lpstr>Teşekkürler</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 _x000d_
회사 : YESFORM Co.,Ltd.</dc:creator>
  <cp:keywords>SlideMembers, ppt, PPT Templates, Presentation, Diagram, Chart, Yesform, Google slides, Keynote, Free Slides</cp:keywords>
  <dc:description>The copyright of this document is at Slide Members. Unauthorized copying may result in legal sanctions.</dc:description>
  <cp:lastModifiedBy>Mehmet Hocaoğlu</cp:lastModifiedBy>
  <cp:revision>181</cp:revision>
  <dcterms:created xsi:type="dcterms:W3CDTF">2010-02-01T08:03:16Z</dcterms:created>
  <dcterms:modified xsi:type="dcterms:W3CDTF">2023-06-04T11:22:50Z</dcterms:modified>
  <cp:category>www.slidemembers.com</cp:category>
</cp:coreProperties>
</file>